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6" r:id="rId7"/>
    <p:sldMasterId id="2147483698" r:id="rId8"/>
  </p:sldMasterIdLst>
  <p:notesMasterIdLst>
    <p:notesMasterId r:id="rId79"/>
  </p:notesMasterIdLst>
  <p:sldIdLst>
    <p:sldId id="260" r:id="rId9"/>
    <p:sldId id="269" r:id="rId10"/>
    <p:sldId id="275" r:id="rId11"/>
    <p:sldId id="276" r:id="rId12"/>
    <p:sldId id="277" r:id="rId13"/>
    <p:sldId id="278" r:id="rId14"/>
    <p:sldId id="282" r:id="rId15"/>
    <p:sldId id="279" r:id="rId16"/>
    <p:sldId id="604" r:id="rId17"/>
    <p:sldId id="284" r:id="rId18"/>
    <p:sldId id="317" r:id="rId19"/>
    <p:sldId id="335" r:id="rId20"/>
    <p:sldId id="327" r:id="rId21"/>
    <p:sldId id="336" r:id="rId22"/>
    <p:sldId id="328" r:id="rId23"/>
    <p:sldId id="346" r:id="rId24"/>
    <p:sldId id="359" r:id="rId25"/>
    <p:sldId id="338" r:id="rId26"/>
    <p:sldId id="337" r:id="rId27"/>
    <p:sldId id="330" r:id="rId28"/>
    <p:sldId id="320" r:id="rId29"/>
    <p:sldId id="339" r:id="rId30"/>
    <p:sldId id="331" r:id="rId31"/>
    <p:sldId id="321" r:id="rId32"/>
    <p:sldId id="343" r:id="rId33"/>
    <p:sldId id="341" r:id="rId34"/>
    <p:sldId id="344" r:id="rId35"/>
    <p:sldId id="345" r:id="rId36"/>
    <p:sldId id="342" r:id="rId37"/>
    <p:sldId id="332" r:id="rId38"/>
    <p:sldId id="340" r:id="rId39"/>
    <p:sldId id="402" r:id="rId40"/>
    <p:sldId id="403" r:id="rId41"/>
    <p:sldId id="400" r:id="rId42"/>
    <p:sldId id="398" r:id="rId43"/>
    <p:sldId id="404" r:id="rId44"/>
    <p:sldId id="258" r:id="rId45"/>
    <p:sldId id="384" r:id="rId46"/>
    <p:sldId id="376" r:id="rId47"/>
    <p:sldId id="381" r:id="rId48"/>
    <p:sldId id="362" r:id="rId49"/>
    <p:sldId id="607" r:id="rId50"/>
    <p:sldId id="281" r:id="rId51"/>
    <p:sldId id="606" r:id="rId52"/>
    <p:sldId id="605" r:id="rId53"/>
    <p:sldId id="630" r:id="rId54"/>
    <p:sldId id="610" r:id="rId55"/>
    <p:sldId id="611" r:id="rId56"/>
    <p:sldId id="609" r:id="rId57"/>
    <p:sldId id="608" r:id="rId58"/>
    <p:sldId id="612" r:id="rId59"/>
    <p:sldId id="613" r:id="rId60"/>
    <p:sldId id="615" r:id="rId61"/>
    <p:sldId id="617" r:id="rId62"/>
    <p:sldId id="616" r:id="rId63"/>
    <p:sldId id="619" r:id="rId64"/>
    <p:sldId id="618" r:id="rId65"/>
    <p:sldId id="622" r:id="rId66"/>
    <p:sldId id="623" r:id="rId67"/>
    <p:sldId id="624" r:id="rId68"/>
    <p:sldId id="625" r:id="rId69"/>
    <p:sldId id="621" r:id="rId70"/>
    <p:sldId id="629" r:id="rId71"/>
    <p:sldId id="620" r:id="rId72"/>
    <p:sldId id="614" r:id="rId73"/>
    <p:sldId id="421" r:id="rId74"/>
    <p:sldId id="627" r:id="rId75"/>
    <p:sldId id="628" r:id="rId76"/>
    <p:sldId id="626" r:id="rId77"/>
    <p:sldId id="274" r:id="rId78"/>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CA4"/>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54" d="100"/>
          <a:sy n="154" d="100"/>
        </p:scale>
        <p:origin x="282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diagrams/_rels/data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ata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image" Target="../media/image41.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40D00-4C59-4F3C-A2E9-D78D7C8EA00A}" type="doc">
      <dgm:prSet loTypeId="urn:microsoft.com/office/officeart/2005/8/layout/venn1" loCatId="relationship" qsTypeId="urn:microsoft.com/office/officeart/2005/8/quickstyle/simple1" qsCatId="simple" csTypeId="urn:microsoft.com/office/officeart/2005/8/colors/accent1_2" csCatId="accent1" phldr="1"/>
      <dgm:spPr/>
    </dgm:pt>
    <dgm:pt modelId="{29CB4FF8-DB79-45B0-80A3-9571F8DB860E}">
      <dgm:prSet phldrT="[Text]"/>
      <dgm:spPr>
        <a:xfrm>
          <a:off x="161477" y="104604"/>
          <a:ext cx="4553711" cy="4553711"/>
        </a:xfrm>
        <a:prstGeom prst="ellipse">
          <a:avLst/>
        </a:prstGeom>
        <a:solidFill>
          <a:srgbClr val="8E93C4">
            <a:alpha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GB"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Peace</a:t>
          </a:r>
        </a:p>
      </dgm:t>
    </dgm:pt>
    <dgm:pt modelId="{0261E682-575D-478B-A4EE-98721F8FDFC9}" type="parTrans" cxnId="{78388F9F-7BD4-4F25-8E91-BDB6521DF44F}">
      <dgm:prSet/>
      <dgm:spPr/>
      <dgm:t>
        <a:bodyPr/>
        <a:lstStyle/>
        <a:p>
          <a:endParaRPr lang="en-GB"/>
        </a:p>
      </dgm:t>
    </dgm:pt>
    <dgm:pt modelId="{06B44453-D89C-485F-82D5-EE8C86714949}" type="sibTrans" cxnId="{78388F9F-7BD4-4F25-8E91-BDB6521DF44F}">
      <dgm:prSet/>
      <dgm:spPr/>
      <dgm:t>
        <a:bodyPr/>
        <a:lstStyle/>
        <a:p>
          <a:endParaRPr lang="en-GB"/>
        </a:p>
      </dgm:t>
    </dgm:pt>
    <dgm:pt modelId="{12C9E44F-6DD2-495C-A47A-F1BB03676334}">
      <dgm:prSet phldrT="[Text]"/>
      <dgm:spPr>
        <a:xfrm>
          <a:off x="3466564" y="139349"/>
          <a:ext cx="4553711" cy="4553711"/>
        </a:xfrm>
        <a:prstGeom prst="ellipse">
          <a:avLst/>
        </a:prstGeom>
        <a:solidFill>
          <a:srgbClr val="FFCC00">
            <a:alpha val="38000"/>
          </a:srgbClr>
        </a:solidFill>
        <a:ln w="25400" cap="flat" cmpd="sng" algn="ctr">
          <a:solidFill>
            <a:sysClr val="window" lastClr="FFFFFF">
              <a:hueOff val="0"/>
              <a:satOff val="0"/>
              <a:lumOff val="0"/>
              <a:alphaOff val="0"/>
            </a:sysClr>
          </a:solidFill>
          <a:prstDash val="solid"/>
        </a:ln>
        <a:effectLst/>
      </dgm:spPr>
      <dgm:t>
        <a:bodyPr/>
        <a:lstStyle/>
        <a:p>
          <a:pPr>
            <a:buNone/>
          </a:pPr>
          <a:r>
            <a:rPr lang="en-GB"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Prosperity</a:t>
          </a:r>
        </a:p>
      </dgm:t>
    </dgm:pt>
    <dgm:pt modelId="{8AE7EBD9-26C2-4343-9ACC-75C8F22610AC}" type="parTrans" cxnId="{F1FF7CFA-771E-4B12-AE12-C227E7AA25F4}">
      <dgm:prSet/>
      <dgm:spPr/>
      <dgm:t>
        <a:bodyPr/>
        <a:lstStyle/>
        <a:p>
          <a:endParaRPr lang="en-GB"/>
        </a:p>
      </dgm:t>
    </dgm:pt>
    <dgm:pt modelId="{787F6632-1740-4ECC-81F9-BE532ED32DEA}" type="sibTrans" cxnId="{F1FF7CFA-771E-4B12-AE12-C227E7AA25F4}">
      <dgm:prSet/>
      <dgm:spPr/>
      <dgm:t>
        <a:bodyPr/>
        <a:lstStyle/>
        <a:p>
          <a:endParaRPr lang="en-GB"/>
        </a:p>
      </dgm:t>
    </dgm:pt>
    <dgm:pt modelId="{68B2418D-BED7-45B4-8486-5DFC3662BF24}" type="pres">
      <dgm:prSet presAssocID="{0BD40D00-4C59-4F3C-A2E9-D78D7C8EA00A}" presName="compositeShape" presStyleCnt="0">
        <dgm:presLayoutVars>
          <dgm:chMax val="7"/>
          <dgm:dir/>
          <dgm:resizeHandles val="exact"/>
        </dgm:presLayoutVars>
      </dgm:prSet>
      <dgm:spPr/>
    </dgm:pt>
    <dgm:pt modelId="{9E2B9CE5-FF69-4653-8AEE-D614FD31FDCB}" type="pres">
      <dgm:prSet presAssocID="{29CB4FF8-DB79-45B0-80A3-9571F8DB860E}" presName="circ1" presStyleLbl="vennNode1" presStyleIdx="0" presStyleCnt="2" custLinFactNeighborX="-508" custLinFactNeighborY="-763"/>
      <dgm:spPr/>
    </dgm:pt>
    <dgm:pt modelId="{E6294D07-465C-4F8B-BD9B-2A64BD347CC0}" type="pres">
      <dgm:prSet presAssocID="{29CB4FF8-DB79-45B0-80A3-9571F8DB860E}" presName="circ1Tx" presStyleLbl="revTx" presStyleIdx="0" presStyleCnt="0">
        <dgm:presLayoutVars>
          <dgm:chMax val="0"/>
          <dgm:chPref val="0"/>
          <dgm:bulletEnabled val="1"/>
        </dgm:presLayoutVars>
      </dgm:prSet>
      <dgm:spPr/>
    </dgm:pt>
    <dgm:pt modelId="{EC0F37A4-EEAB-4A2B-A4F4-44E09A7AE279}" type="pres">
      <dgm:prSet presAssocID="{12C9E44F-6DD2-495C-A47A-F1BB03676334}" presName="circ2" presStyleLbl="vennNode1" presStyleIdx="1" presStyleCnt="2"/>
      <dgm:spPr/>
    </dgm:pt>
    <dgm:pt modelId="{E91517DD-E9C3-430A-A7A7-23029A84A0FF}" type="pres">
      <dgm:prSet presAssocID="{12C9E44F-6DD2-495C-A47A-F1BB03676334}" presName="circ2Tx" presStyleLbl="revTx" presStyleIdx="0" presStyleCnt="0">
        <dgm:presLayoutVars>
          <dgm:chMax val="0"/>
          <dgm:chPref val="0"/>
          <dgm:bulletEnabled val="1"/>
        </dgm:presLayoutVars>
      </dgm:prSet>
      <dgm:spPr/>
    </dgm:pt>
  </dgm:ptLst>
  <dgm:cxnLst>
    <dgm:cxn modelId="{CDFCF55A-F5D2-4DDB-9479-117BFE2B9E54}" type="presOf" srcId="{29CB4FF8-DB79-45B0-80A3-9571F8DB860E}" destId="{9E2B9CE5-FF69-4653-8AEE-D614FD31FDCB}" srcOrd="0" destOrd="0" presId="urn:microsoft.com/office/officeart/2005/8/layout/venn1"/>
    <dgm:cxn modelId="{6269448C-E702-480E-91C7-B5C1B34E3927}" type="presOf" srcId="{12C9E44F-6DD2-495C-A47A-F1BB03676334}" destId="{E91517DD-E9C3-430A-A7A7-23029A84A0FF}" srcOrd="1" destOrd="0" presId="urn:microsoft.com/office/officeart/2005/8/layout/venn1"/>
    <dgm:cxn modelId="{5576F1D7-FFA7-4A1C-B73E-69097A1EA76B}" type="presOf" srcId="{12C9E44F-6DD2-495C-A47A-F1BB03676334}" destId="{EC0F37A4-EEAB-4A2B-A4F4-44E09A7AE279}" srcOrd="0" destOrd="0" presId="urn:microsoft.com/office/officeart/2005/8/layout/venn1"/>
    <dgm:cxn modelId="{A1D24BD8-F8E3-4115-9800-A63A0D9FE4C8}" type="presOf" srcId="{29CB4FF8-DB79-45B0-80A3-9571F8DB860E}" destId="{E6294D07-465C-4F8B-BD9B-2A64BD347CC0}" srcOrd="1" destOrd="0" presId="urn:microsoft.com/office/officeart/2005/8/layout/venn1"/>
    <dgm:cxn modelId="{9A3C79D9-F0E2-47FA-B534-F7C853D9C96A}" type="presOf" srcId="{0BD40D00-4C59-4F3C-A2E9-D78D7C8EA00A}" destId="{68B2418D-BED7-45B4-8486-5DFC3662BF24}" srcOrd="0" destOrd="0" presId="urn:microsoft.com/office/officeart/2005/8/layout/venn1"/>
    <dgm:cxn modelId="{F1FF7CFA-771E-4B12-AE12-C227E7AA25F4}" srcId="{0BD40D00-4C59-4F3C-A2E9-D78D7C8EA00A}" destId="{12C9E44F-6DD2-495C-A47A-F1BB03676334}" srcOrd="1" destOrd="0" parTransId="{8AE7EBD9-26C2-4343-9ACC-75C8F22610AC}" sibTransId="{787F6632-1740-4ECC-81F9-BE532ED32DEA}"/>
    <dgm:cxn modelId="{78388F9F-7BD4-4F25-8E91-BDB6521DF44F}" srcId="{0BD40D00-4C59-4F3C-A2E9-D78D7C8EA00A}" destId="{29CB4FF8-DB79-45B0-80A3-9571F8DB860E}" srcOrd="0" destOrd="0" parTransId="{0261E682-575D-478B-A4EE-98721F8FDFC9}" sibTransId="{06B44453-D89C-485F-82D5-EE8C86714949}"/>
    <dgm:cxn modelId="{3923977A-ADB1-4A0D-BD51-CC923C7BCDAD}" type="presParOf" srcId="{68B2418D-BED7-45B4-8486-5DFC3662BF24}" destId="{9E2B9CE5-FF69-4653-8AEE-D614FD31FDCB}" srcOrd="0" destOrd="0" presId="urn:microsoft.com/office/officeart/2005/8/layout/venn1"/>
    <dgm:cxn modelId="{67103375-B4DE-4F0A-9ED5-22866F7CE436}" type="presParOf" srcId="{68B2418D-BED7-45B4-8486-5DFC3662BF24}" destId="{E6294D07-465C-4F8B-BD9B-2A64BD347CC0}" srcOrd="1" destOrd="0" presId="urn:microsoft.com/office/officeart/2005/8/layout/venn1"/>
    <dgm:cxn modelId="{D7A1908C-F0E7-43CB-B256-3CB003360A1A}" type="presParOf" srcId="{68B2418D-BED7-45B4-8486-5DFC3662BF24}" destId="{EC0F37A4-EEAB-4A2B-A4F4-44E09A7AE279}" srcOrd="2" destOrd="0" presId="urn:microsoft.com/office/officeart/2005/8/layout/venn1"/>
    <dgm:cxn modelId="{8AE90797-A7E6-4F7A-B72B-D58A7C34FB88}" type="presParOf" srcId="{68B2418D-BED7-45B4-8486-5DFC3662BF24}" destId="{E91517DD-E9C3-430A-A7A7-23029A84A0FF}"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09CC44-AFFD-46E3-B58A-3AFB39CC11C6}" type="doc">
      <dgm:prSet loTypeId="urn:microsoft.com/office/officeart/2005/8/layout/vList3" loCatId="list" qsTypeId="urn:microsoft.com/office/officeart/2005/8/quickstyle/3d1" qsCatId="3D" csTypeId="urn:microsoft.com/office/officeart/2005/8/colors/accent2_3" csCatId="accent2" phldr="1"/>
      <dgm:spPr/>
      <dgm:t>
        <a:bodyPr/>
        <a:lstStyle/>
        <a:p>
          <a:endParaRPr lang="en-GB"/>
        </a:p>
      </dgm:t>
    </dgm:pt>
    <dgm:pt modelId="{58865E01-CD6A-4FBD-8AC7-755DBE22A0EC}">
      <dgm:prSet phldrT="[Text]" custT="1"/>
      <dgm:spPr/>
      <dgm:t>
        <a:bodyPr/>
        <a:lstStyle/>
        <a:p>
          <a:pPr algn="l"/>
          <a:r>
            <a:rPr lang="en-GB" sz="2000" b="1" dirty="0"/>
            <a:t>Reduce</a:t>
          </a:r>
          <a:r>
            <a:rPr lang="en-GB" sz="2000" dirty="0"/>
            <a:t>: Establish effective approaches to reducing loneliness and social exclusion in rural areas, to minimise the impacts of social isolation and to promote the health and wellbeing of rural dwellers</a:t>
          </a:r>
        </a:p>
      </dgm:t>
    </dgm:pt>
    <dgm:pt modelId="{4599FAE1-7A88-41A6-9EB1-82CA56B08823}" type="parTrans" cxnId="{4C5D761B-EC9D-4E8B-B783-327F16B28A26}">
      <dgm:prSet/>
      <dgm:spPr/>
      <dgm:t>
        <a:bodyPr/>
        <a:lstStyle/>
        <a:p>
          <a:endParaRPr lang="en-GB"/>
        </a:p>
      </dgm:t>
    </dgm:pt>
    <dgm:pt modelId="{D3D503A9-5010-43A6-BF13-79E75DBE2393}" type="sibTrans" cxnId="{4C5D761B-EC9D-4E8B-B783-327F16B28A26}">
      <dgm:prSet/>
      <dgm:spPr/>
      <dgm:t>
        <a:bodyPr/>
        <a:lstStyle/>
        <a:p>
          <a:endParaRPr lang="en-GB"/>
        </a:p>
      </dgm:t>
    </dgm:pt>
    <dgm:pt modelId="{3EBD6482-4FF1-4AFF-8853-094494658777}">
      <dgm:prSet custT="1"/>
      <dgm:spPr/>
      <dgm:t>
        <a:bodyPr/>
        <a:lstStyle/>
        <a:p>
          <a:pPr algn="l"/>
          <a:r>
            <a:rPr lang="en-GB" sz="2000" b="1" dirty="0"/>
            <a:t>Sustain</a:t>
          </a:r>
          <a:r>
            <a:rPr lang="en-GB" sz="2000" dirty="0"/>
            <a:t>: Sustain the future viability of villages as social and economic centres</a:t>
          </a:r>
        </a:p>
      </dgm:t>
    </dgm:pt>
    <dgm:pt modelId="{0B4B8970-1927-410C-8A4D-24079C2578F9}" type="parTrans" cxnId="{5CD35F91-6D95-415B-8B59-66B30BDB26A0}">
      <dgm:prSet/>
      <dgm:spPr/>
      <dgm:t>
        <a:bodyPr/>
        <a:lstStyle/>
        <a:p>
          <a:endParaRPr lang="en-GB"/>
        </a:p>
      </dgm:t>
    </dgm:pt>
    <dgm:pt modelId="{A904B006-6197-4768-B642-DFA3A30F660B}" type="sibTrans" cxnId="{5CD35F91-6D95-415B-8B59-66B30BDB26A0}">
      <dgm:prSet/>
      <dgm:spPr/>
      <dgm:t>
        <a:bodyPr/>
        <a:lstStyle/>
        <a:p>
          <a:endParaRPr lang="en-GB"/>
        </a:p>
      </dgm:t>
    </dgm:pt>
    <dgm:pt modelId="{6879188B-7B2A-4308-8833-2E75B371166A}">
      <dgm:prSet custT="1"/>
      <dgm:spPr/>
      <dgm:t>
        <a:bodyPr/>
        <a:lstStyle/>
        <a:p>
          <a:pPr algn="l"/>
          <a:r>
            <a:rPr lang="en-GB" sz="2000" b="1" dirty="0"/>
            <a:t>Community Assets</a:t>
          </a:r>
          <a:r>
            <a:rPr lang="en-GB" sz="2000" dirty="0"/>
            <a:t>: Support the strategic development of existing rural community assets as places where people can meet, interact, access services and enhance their health and wellbeing</a:t>
          </a:r>
        </a:p>
      </dgm:t>
    </dgm:pt>
    <dgm:pt modelId="{E1CAF6F4-ECB0-4AA9-84F0-8EC1D17FA597}" type="parTrans" cxnId="{12B58059-FEE4-45D2-BA33-0710FD00E8F8}">
      <dgm:prSet/>
      <dgm:spPr/>
      <dgm:t>
        <a:bodyPr/>
        <a:lstStyle/>
        <a:p>
          <a:endParaRPr lang="en-GB"/>
        </a:p>
      </dgm:t>
    </dgm:pt>
    <dgm:pt modelId="{79DACA6F-762B-4518-A2A7-7B81698C0324}" type="sibTrans" cxnId="{12B58059-FEE4-45D2-BA33-0710FD00E8F8}">
      <dgm:prSet/>
      <dgm:spPr/>
      <dgm:t>
        <a:bodyPr/>
        <a:lstStyle/>
        <a:p>
          <a:endParaRPr lang="en-GB"/>
        </a:p>
      </dgm:t>
    </dgm:pt>
    <dgm:pt modelId="{3267DC08-5399-47D3-A91F-195FDFD8DC78}" type="pres">
      <dgm:prSet presAssocID="{C109CC44-AFFD-46E3-B58A-3AFB39CC11C6}" presName="linearFlow" presStyleCnt="0">
        <dgm:presLayoutVars>
          <dgm:dir/>
          <dgm:resizeHandles val="exact"/>
        </dgm:presLayoutVars>
      </dgm:prSet>
      <dgm:spPr/>
    </dgm:pt>
    <dgm:pt modelId="{16CC5A33-7E60-4AD1-A722-CBB81D0F9097}" type="pres">
      <dgm:prSet presAssocID="{58865E01-CD6A-4FBD-8AC7-755DBE22A0EC}" presName="composite" presStyleCnt="0"/>
      <dgm:spPr/>
    </dgm:pt>
    <dgm:pt modelId="{510D1BF3-DC2E-41AF-8CAE-8D3515549D34}" type="pres">
      <dgm:prSet presAssocID="{58865E01-CD6A-4FBD-8AC7-755DBE22A0EC}" presName="imgShp" presStyleLbl="fgImgPlace1" presStyleIdx="0" presStyleCnt="3" custLinFactNeighborX="-15974" custLinFactNeighborY="2958"/>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39000" r="-39000"/>
          </a:stretch>
        </a:blipFill>
      </dgm:spPr>
    </dgm:pt>
    <dgm:pt modelId="{3BAB8389-368E-4DC4-BB7D-1F5820C39A3F}" type="pres">
      <dgm:prSet presAssocID="{58865E01-CD6A-4FBD-8AC7-755DBE22A0EC}" presName="txShp" presStyleLbl="node1" presStyleIdx="0" presStyleCnt="3" custScaleX="115886" custLinFactNeighborX="7746" custLinFactNeighborY="2503">
        <dgm:presLayoutVars>
          <dgm:bulletEnabled val="1"/>
        </dgm:presLayoutVars>
      </dgm:prSet>
      <dgm:spPr/>
    </dgm:pt>
    <dgm:pt modelId="{00B2CA52-5D2A-496B-A509-FB0FAAF965C5}" type="pres">
      <dgm:prSet presAssocID="{D3D503A9-5010-43A6-BF13-79E75DBE2393}" presName="spacing" presStyleCnt="0"/>
      <dgm:spPr/>
    </dgm:pt>
    <dgm:pt modelId="{3D418807-F28E-4FDA-BCA8-E4CCE16D7EFC}" type="pres">
      <dgm:prSet presAssocID="{3EBD6482-4FF1-4AFF-8853-094494658777}" presName="composite" presStyleCnt="0"/>
      <dgm:spPr/>
    </dgm:pt>
    <dgm:pt modelId="{42494924-6872-42DA-BD91-21642A596897}" type="pres">
      <dgm:prSet presAssocID="{3EBD6482-4FF1-4AFF-8853-094494658777}" presName="imgShp" presStyleLbl="fgImgPlace1" presStyleIdx="1" presStyleCnt="3" custLinFactNeighborX="-16427" custLinFactNeighborY="-1307"/>
      <dgm:spPr>
        <a:blipFill>
          <a:blip xmlns:r="http://schemas.openxmlformats.org/officeDocument/2006/relationships" r:embed="rId2" cstate="print">
            <a:duotone>
              <a:schemeClr val="accent2">
                <a:hueOff val="0"/>
                <a:satOff val="-1036"/>
                <a:lumOff val="6729"/>
                <a:alphaOff val="0"/>
                <a:shade val="20000"/>
                <a:satMod val="200000"/>
              </a:schemeClr>
              <a:schemeClr val="accent2">
                <a:hueOff val="0"/>
                <a:satOff val="-1036"/>
                <a:lumOff val="6729"/>
                <a:alphaOff val="0"/>
                <a:tint val="12000"/>
                <a:satMod val="190000"/>
              </a:schemeClr>
            </a:duotone>
            <a:extLst>
              <a:ext uri="{28A0092B-C50C-407E-A947-70E740481C1C}">
                <a14:useLocalDpi xmlns:a14="http://schemas.microsoft.com/office/drawing/2010/main" val="0"/>
              </a:ext>
            </a:extLst>
          </a:blip>
          <a:srcRect/>
          <a:stretch>
            <a:fillRect t="-13000" b="-13000"/>
          </a:stretch>
        </a:blipFill>
      </dgm:spPr>
    </dgm:pt>
    <dgm:pt modelId="{7D0614DE-AF50-4D97-BCAE-17B7E62B4155}" type="pres">
      <dgm:prSet presAssocID="{3EBD6482-4FF1-4AFF-8853-094494658777}" presName="txShp" presStyleLbl="node1" presStyleIdx="1" presStyleCnt="3" custScaleX="117025" custLinFactNeighborX="7518" custLinFactNeighborY="-4172">
        <dgm:presLayoutVars>
          <dgm:bulletEnabled val="1"/>
        </dgm:presLayoutVars>
      </dgm:prSet>
      <dgm:spPr/>
    </dgm:pt>
    <dgm:pt modelId="{5FEC0301-8795-481F-9C5E-F2AB145167C1}" type="pres">
      <dgm:prSet presAssocID="{A904B006-6197-4768-B642-DFA3A30F660B}" presName="spacing" presStyleCnt="0"/>
      <dgm:spPr/>
    </dgm:pt>
    <dgm:pt modelId="{969F582D-CED9-4B9F-A9E3-C1CF01002268}" type="pres">
      <dgm:prSet presAssocID="{6879188B-7B2A-4308-8833-2E75B371166A}" presName="composite" presStyleCnt="0"/>
      <dgm:spPr/>
    </dgm:pt>
    <dgm:pt modelId="{850283DA-4676-403E-85D8-86C84646282B}" type="pres">
      <dgm:prSet presAssocID="{6879188B-7B2A-4308-8833-2E75B371166A}" presName="imgShp" presStyleLbl="fgImgPlace1" presStyleIdx="2" presStyleCnt="3" custLinFactNeighborX="-16983" custLinFactNeighborY="0"/>
      <dgm:spPr>
        <a:blipFill>
          <a:blip xmlns:r="http://schemas.openxmlformats.org/officeDocument/2006/relationships" r:embed="rId3" cstate="print">
            <a:duotone>
              <a:schemeClr val="accent2">
                <a:hueOff val="0"/>
                <a:satOff val="-2072"/>
                <a:lumOff val="13457"/>
                <a:alphaOff val="0"/>
                <a:shade val="20000"/>
                <a:satMod val="200000"/>
              </a:schemeClr>
              <a:schemeClr val="accent2">
                <a:hueOff val="0"/>
                <a:satOff val="-2072"/>
                <a:lumOff val="13457"/>
                <a:alphaOff val="0"/>
                <a:tint val="12000"/>
                <a:satMod val="190000"/>
              </a:schemeClr>
            </a:duotone>
            <a:extLst>
              <a:ext uri="{28A0092B-C50C-407E-A947-70E740481C1C}">
                <a14:useLocalDpi xmlns:a14="http://schemas.microsoft.com/office/drawing/2010/main" val="0"/>
              </a:ext>
            </a:extLst>
          </a:blip>
          <a:srcRect/>
          <a:stretch>
            <a:fillRect l="-11000" r="-11000"/>
          </a:stretch>
        </a:blipFill>
      </dgm:spPr>
    </dgm:pt>
    <dgm:pt modelId="{459882F3-392C-4A30-9FCF-F37EA8BB2761}" type="pres">
      <dgm:prSet presAssocID="{6879188B-7B2A-4308-8833-2E75B371166A}" presName="txShp" presStyleLbl="node1" presStyleIdx="2" presStyleCnt="3" custScaleX="114180" custLinFactNeighborX="8202" custLinFactNeighborY="-2613">
        <dgm:presLayoutVars>
          <dgm:bulletEnabled val="1"/>
        </dgm:presLayoutVars>
      </dgm:prSet>
      <dgm:spPr/>
    </dgm:pt>
  </dgm:ptLst>
  <dgm:cxnLst>
    <dgm:cxn modelId="{3F5B010A-A932-4D41-9360-7C265A1C9AED}" type="presOf" srcId="{3EBD6482-4FF1-4AFF-8853-094494658777}" destId="{7D0614DE-AF50-4D97-BCAE-17B7E62B4155}" srcOrd="0" destOrd="0" presId="urn:microsoft.com/office/officeart/2005/8/layout/vList3"/>
    <dgm:cxn modelId="{7C682E17-2334-4576-BA6A-F815DD0ED3D0}" type="presOf" srcId="{C109CC44-AFFD-46E3-B58A-3AFB39CC11C6}" destId="{3267DC08-5399-47D3-A91F-195FDFD8DC78}" srcOrd="0" destOrd="0" presId="urn:microsoft.com/office/officeart/2005/8/layout/vList3"/>
    <dgm:cxn modelId="{4C5D761B-EC9D-4E8B-B783-327F16B28A26}" srcId="{C109CC44-AFFD-46E3-B58A-3AFB39CC11C6}" destId="{58865E01-CD6A-4FBD-8AC7-755DBE22A0EC}" srcOrd="0" destOrd="0" parTransId="{4599FAE1-7A88-41A6-9EB1-82CA56B08823}" sibTransId="{D3D503A9-5010-43A6-BF13-79E75DBE2393}"/>
    <dgm:cxn modelId="{12B58059-FEE4-45D2-BA33-0710FD00E8F8}" srcId="{C109CC44-AFFD-46E3-B58A-3AFB39CC11C6}" destId="{6879188B-7B2A-4308-8833-2E75B371166A}" srcOrd="2" destOrd="0" parTransId="{E1CAF6F4-ECB0-4AA9-84F0-8EC1D17FA597}" sibTransId="{79DACA6F-762B-4518-A2A7-7B81698C0324}"/>
    <dgm:cxn modelId="{5CD35F91-6D95-415B-8B59-66B30BDB26A0}" srcId="{C109CC44-AFFD-46E3-B58A-3AFB39CC11C6}" destId="{3EBD6482-4FF1-4AFF-8853-094494658777}" srcOrd="1" destOrd="0" parTransId="{0B4B8970-1927-410C-8A4D-24079C2578F9}" sibTransId="{A904B006-6197-4768-B642-DFA3A30F660B}"/>
    <dgm:cxn modelId="{87B2A7C3-50B6-4E88-BCFC-7DA6786D7886}" type="presOf" srcId="{58865E01-CD6A-4FBD-8AC7-755DBE22A0EC}" destId="{3BAB8389-368E-4DC4-BB7D-1F5820C39A3F}" srcOrd="0" destOrd="0" presId="urn:microsoft.com/office/officeart/2005/8/layout/vList3"/>
    <dgm:cxn modelId="{C076C2F0-5A27-450B-962E-61526DA56BF4}" type="presOf" srcId="{6879188B-7B2A-4308-8833-2E75B371166A}" destId="{459882F3-392C-4A30-9FCF-F37EA8BB2761}" srcOrd="0" destOrd="0" presId="urn:microsoft.com/office/officeart/2005/8/layout/vList3"/>
    <dgm:cxn modelId="{27F1C3C6-69FB-417A-9F7C-8A33221F055D}" type="presParOf" srcId="{3267DC08-5399-47D3-A91F-195FDFD8DC78}" destId="{16CC5A33-7E60-4AD1-A722-CBB81D0F9097}" srcOrd="0" destOrd="0" presId="urn:microsoft.com/office/officeart/2005/8/layout/vList3"/>
    <dgm:cxn modelId="{6CAFAE34-15C3-49DE-820C-141B429AEEA4}" type="presParOf" srcId="{16CC5A33-7E60-4AD1-A722-CBB81D0F9097}" destId="{510D1BF3-DC2E-41AF-8CAE-8D3515549D34}" srcOrd="0" destOrd="0" presId="urn:microsoft.com/office/officeart/2005/8/layout/vList3"/>
    <dgm:cxn modelId="{A47573A5-89A1-43EC-9A95-144B2338C1A7}" type="presParOf" srcId="{16CC5A33-7E60-4AD1-A722-CBB81D0F9097}" destId="{3BAB8389-368E-4DC4-BB7D-1F5820C39A3F}" srcOrd="1" destOrd="0" presId="urn:microsoft.com/office/officeart/2005/8/layout/vList3"/>
    <dgm:cxn modelId="{F4C3A6C8-E243-424C-B33F-7CFF74B25C33}" type="presParOf" srcId="{3267DC08-5399-47D3-A91F-195FDFD8DC78}" destId="{00B2CA52-5D2A-496B-A509-FB0FAAF965C5}" srcOrd="1" destOrd="0" presId="urn:microsoft.com/office/officeart/2005/8/layout/vList3"/>
    <dgm:cxn modelId="{6067EF28-380B-4C0E-9DB7-D8260475A324}" type="presParOf" srcId="{3267DC08-5399-47D3-A91F-195FDFD8DC78}" destId="{3D418807-F28E-4FDA-BCA8-E4CCE16D7EFC}" srcOrd="2" destOrd="0" presId="urn:microsoft.com/office/officeart/2005/8/layout/vList3"/>
    <dgm:cxn modelId="{18505FE3-ED51-403F-AC8C-BC3397A7864D}" type="presParOf" srcId="{3D418807-F28E-4FDA-BCA8-E4CCE16D7EFC}" destId="{42494924-6872-42DA-BD91-21642A596897}" srcOrd="0" destOrd="0" presId="urn:microsoft.com/office/officeart/2005/8/layout/vList3"/>
    <dgm:cxn modelId="{0443A876-F003-404C-B9AE-15510209C249}" type="presParOf" srcId="{3D418807-F28E-4FDA-BCA8-E4CCE16D7EFC}" destId="{7D0614DE-AF50-4D97-BCAE-17B7E62B4155}" srcOrd="1" destOrd="0" presId="urn:microsoft.com/office/officeart/2005/8/layout/vList3"/>
    <dgm:cxn modelId="{259DAB02-4433-4C5A-BF0D-B3C039FE668E}" type="presParOf" srcId="{3267DC08-5399-47D3-A91F-195FDFD8DC78}" destId="{5FEC0301-8795-481F-9C5E-F2AB145167C1}" srcOrd="3" destOrd="0" presId="urn:microsoft.com/office/officeart/2005/8/layout/vList3"/>
    <dgm:cxn modelId="{F67B949B-C7BA-4F06-97CF-4D3D32E7D7F4}" type="presParOf" srcId="{3267DC08-5399-47D3-A91F-195FDFD8DC78}" destId="{969F582D-CED9-4B9F-A9E3-C1CF01002268}" srcOrd="4" destOrd="0" presId="urn:microsoft.com/office/officeart/2005/8/layout/vList3"/>
    <dgm:cxn modelId="{778CBE0E-EC05-4175-8CFC-A40609363FE7}" type="presParOf" srcId="{969F582D-CED9-4B9F-A9E3-C1CF01002268}" destId="{850283DA-4676-403E-85D8-86C84646282B}" srcOrd="0" destOrd="0" presId="urn:microsoft.com/office/officeart/2005/8/layout/vList3"/>
    <dgm:cxn modelId="{78EBCBA8-AE23-4AA4-97C0-FA096632FFB2}" type="presParOf" srcId="{969F582D-CED9-4B9F-A9E3-C1CF01002268}" destId="{459882F3-392C-4A30-9FCF-F37EA8BB276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0">
            <a:schemeClr val="dk1"/>
          </a:lnRef>
          <a:fillRef idx="3">
            <a:schemeClr val="dk1"/>
          </a:fillRef>
          <a:effectRef idx="3">
            <a:schemeClr val="dk1"/>
          </a:effectRef>
          <a:fontRef idx="minor">
            <a:schemeClr val="lt1"/>
          </a:fontRef>
        </dgm:style>
      </dgm:prSet>
      <dgm:spPr>
        <a:xfrm rot="16200000">
          <a:off x="9010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36000" tIns="0" rIns="0" bIns="0" numCol="1" spcCol="1270" anchor="t" anchorCtr="0"/>
        <a:lstStyle/>
        <a:p>
          <a:pPr algn="ctr">
            <a:spcAft>
              <a:spcPct val="35000"/>
            </a:spcAft>
            <a:buNone/>
          </a:pPr>
          <a:r>
            <a:rPr lang="en-GB" sz="1200" kern="1200" dirty="0">
              <a:solidFill>
                <a:srgbClr val="FFFFFF"/>
              </a:solidFill>
              <a:latin typeface="Arial Nova" panose="020B0504020202020204" pitchFamily="34" charset="0"/>
              <a:ea typeface="+mn-ea"/>
              <a:cs typeface="+mn-cs"/>
            </a:rPr>
            <a:t>Theme  1</a:t>
          </a:r>
        </a:p>
        <a:p>
          <a:pPr algn="ctr">
            <a:spcAft>
              <a:spcPts val="1800"/>
            </a:spcAft>
            <a:buNone/>
          </a:pPr>
          <a:r>
            <a:rPr lang="en-GB" sz="1200" b="1" kern="1200" dirty="0">
              <a:solidFill>
                <a:srgbClr val="FFFFFF"/>
              </a:solidFill>
              <a:latin typeface="Arial Nova" panose="020B0504020202020204" pitchFamily="34" charset="0"/>
              <a:ea typeface="+mn-ea"/>
              <a:cs typeface="+mn-cs"/>
            </a:rPr>
            <a:t>Building Peaceful and Thriving Communities</a:t>
          </a:r>
        </a:p>
        <a:p>
          <a:pPr algn="ctr">
            <a:spcAft>
              <a:spcPts val="1800"/>
            </a:spcAft>
            <a:buNone/>
          </a:pPr>
          <a:endParaRPr lang="en-GB" sz="100" b="1" kern="1200" dirty="0">
            <a:solidFill>
              <a:srgbClr val="FFFFFF"/>
            </a:solidFill>
            <a:latin typeface="Arial Nova" panose="020B0504020202020204" pitchFamily="34" charset="0"/>
            <a:ea typeface="+mn-ea"/>
            <a:cs typeface="+mn-cs"/>
          </a:endParaRPr>
        </a:p>
        <a:p>
          <a:pPr algn="ctr">
            <a:spcAft>
              <a:spcPct val="35000"/>
            </a:spcAft>
            <a:buNone/>
          </a:pPr>
          <a:r>
            <a:rPr lang="en-GB" sz="1200" b="1" kern="1200" dirty="0">
              <a:solidFill>
                <a:srgbClr val="FFFFFF"/>
              </a:solidFill>
              <a:latin typeface="Arial Nova" panose="020B0504020202020204" pitchFamily="34" charset="0"/>
              <a:ea typeface="+mn-ea"/>
              <a:cs typeface="+mn-cs"/>
            </a:rPr>
            <a:t>€250m </a:t>
          </a:r>
        </a:p>
      </dgm:t>
    </dgm:pt>
    <dgm:pt modelId="{342001FF-7B22-4F10-BB2F-8CBABC0CABC2}" type="parTrans" cxnId="{75AD1F5C-D012-4725-800A-1D3209CE9D05}">
      <dgm:prSet/>
      <dgm:spPr/>
      <dgm:t>
        <a:bodyPr/>
        <a:lstStyle/>
        <a:p>
          <a:endParaRPr lang="en-GB">
            <a:solidFill>
              <a:schemeClr val="bg1"/>
            </a:solidFill>
          </a:endParaRPr>
        </a:p>
      </dgm:t>
    </dgm:pt>
    <dgm:pt modelId="{A9CAD659-A4E5-4D5D-9445-8D6374A72856}" type="sibTrans" cxnId="{75AD1F5C-D012-4725-800A-1D3209CE9D05}">
      <dgm:prSet/>
      <dgm:spPr/>
      <dgm:t>
        <a:bodyPr/>
        <a:lstStyle/>
        <a:p>
          <a:endParaRPr lang="en-GB">
            <a:solidFill>
              <a:schemeClr val="bg1"/>
            </a:solidFill>
          </a:endParaRPr>
        </a:p>
      </dgm:t>
    </dgm:pt>
    <dgm:pt modelId="{0771CB28-B207-468D-845D-6AF7352E40B3}">
      <dgm:prSet phldrT="[Text]" custT="1">
        <dgm:style>
          <a:lnRef idx="0">
            <a:schemeClr val="dk1"/>
          </a:lnRef>
          <a:fillRef idx="3">
            <a:schemeClr val="dk1"/>
          </a:fillRef>
          <a:effectRef idx="3">
            <a:schemeClr val="dk1"/>
          </a:effectRef>
          <a:fontRef idx="minor">
            <a:schemeClr val="lt1"/>
          </a:fontRef>
        </dgm:style>
      </dgm:prSet>
      <dgm:spPr>
        <a:xfrm rot="16200000">
          <a:off x="1808613"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nchor="t"/>
        <a:lstStyle/>
        <a:p>
          <a:pPr algn="ctr">
            <a:buNone/>
          </a:pPr>
          <a:r>
            <a:rPr lang="en-GB" sz="1200" dirty="0">
              <a:solidFill>
                <a:srgbClr val="FFFFFF"/>
              </a:solidFill>
              <a:latin typeface="Arial Nova" panose="020B0504020202020204" pitchFamily="34" charset="0"/>
              <a:ea typeface="+mn-ea"/>
              <a:cs typeface="+mn-cs"/>
            </a:rPr>
            <a:t>Theme 2</a:t>
          </a:r>
        </a:p>
        <a:p>
          <a:pPr algn="ctr">
            <a:buNone/>
          </a:pPr>
          <a:r>
            <a:rPr lang="en-GB" sz="1200" b="1" dirty="0">
              <a:solidFill>
                <a:srgbClr val="FFFFFF"/>
              </a:solidFill>
              <a:latin typeface="Arial Nova" panose="020B0504020202020204" pitchFamily="34" charset="0"/>
              <a:ea typeface="+mn-ea"/>
              <a:cs typeface="+mn-cs"/>
            </a:rPr>
            <a:t>Delivering Socio- Economic Regeneration &amp; Transformation</a:t>
          </a:r>
          <a:endParaRPr lang="en-GB" sz="1100" b="1" dirty="0">
            <a:solidFill>
              <a:srgbClr val="FFFFFF"/>
            </a:solidFill>
            <a:latin typeface="Arial Nova" panose="020B0504020202020204" pitchFamily="34" charset="0"/>
            <a:ea typeface="+mn-ea"/>
            <a:cs typeface="+mn-cs"/>
          </a:endParaRPr>
        </a:p>
        <a:p>
          <a:pPr algn="ctr">
            <a:buNone/>
          </a:pPr>
          <a:endParaRPr lang="en-GB" sz="1200" b="1" dirty="0">
            <a:solidFill>
              <a:srgbClr val="FFFFFF"/>
            </a:solidFill>
            <a:latin typeface="Arial Nova" panose="020B0504020202020204" pitchFamily="34" charset="0"/>
            <a:ea typeface="+mn-ea"/>
            <a:cs typeface="+mn-cs"/>
          </a:endParaRPr>
        </a:p>
        <a:p>
          <a:pPr algn="ctr">
            <a:buNone/>
          </a:pPr>
          <a:r>
            <a:rPr lang="en-GB" sz="1200" b="1" dirty="0">
              <a:solidFill>
                <a:srgbClr val="FFFFFF"/>
              </a:solidFill>
              <a:latin typeface="Arial Nova" panose="020B0504020202020204" pitchFamily="34" charset="0"/>
              <a:ea typeface="+mn-ea"/>
              <a:cs typeface="+mn-cs"/>
            </a:rPr>
            <a:t>€170m </a:t>
          </a:r>
        </a:p>
      </dgm:t>
    </dgm:pt>
    <dgm:pt modelId="{5338960D-71AA-45B9-8147-8F08861648A1}" type="parTrans" cxnId="{4051A1F3-FA82-4EE3-83AF-562A72718807}">
      <dgm:prSet/>
      <dgm:spPr/>
      <dgm:t>
        <a:bodyPr/>
        <a:lstStyle/>
        <a:p>
          <a:endParaRPr lang="en-GB">
            <a:solidFill>
              <a:schemeClr val="bg1"/>
            </a:solidFill>
          </a:endParaRPr>
        </a:p>
      </dgm:t>
    </dgm:pt>
    <dgm:pt modelId="{614A9F6A-2852-4C52-A288-CB6485551563}" type="sibTrans" cxnId="{4051A1F3-FA82-4EE3-83AF-562A72718807}">
      <dgm:prSet/>
      <dgm:spPr/>
      <dgm:t>
        <a:bodyPr/>
        <a:lstStyle/>
        <a:p>
          <a:endParaRPr lang="en-GB">
            <a:solidFill>
              <a:schemeClr val="bg1"/>
            </a:solidFill>
          </a:endParaRPr>
        </a:p>
      </dgm:t>
    </dgm:pt>
    <dgm:pt modelId="{0220D621-D385-495B-B97E-C1A1E472DEF4}">
      <dgm:prSet phldrT="[Text]" custT="1">
        <dgm:style>
          <a:lnRef idx="0">
            <a:schemeClr val="accent4"/>
          </a:lnRef>
          <a:fillRef idx="3">
            <a:schemeClr val="accent4"/>
          </a:fillRef>
          <a:effectRef idx="3">
            <a:schemeClr val="accent4"/>
          </a:effectRef>
          <a:fontRef idx="minor">
            <a:schemeClr val="lt1"/>
          </a:fontRef>
        </dgm:style>
      </dgm:prSet>
      <dgm:spPr>
        <a:xfrm rot="16200000">
          <a:off x="3523045" y="-90100"/>
          <a:ext cx="1527827" cy="1708027"/>
        </a:xfrm>
        <a:prstGeom prst="roundRect">
          <a:avLst/>
        </a:prstGeom>
        <a:solidFill>
          <a:srgbClr val="555CA4"/>
        </a:solidFill>
        <a:ln>
          <a:noFill/>
        </a:ln>
        <a:effectLst>
          <a:outerShdw blurRad="57150" dist="19050" dir="5400000" algn="ctr" rotWithShape="0">
            <a:srgbClr val="000000">
              <a:alpha val="63000"/>
            </a:srgbClr>
          </a:outerShdw>
        </a:effectLst>
      </dgm:spPr>
      <dgm:t>
        <a:bodyPr spcFirstLastPara="0" vert="horz" wrap="square" lIns="36000" tIns="0" rIns="0" bIns="0" numCol="1" spcCol="1270" anchor="t" anchorCtr="0"/>
        <a:lstStyle/>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Theme 3 </a:t>
          </a:r>
        </a:p>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Empowering and Investing in Our Young People</a:t>
          </a:r>
        </a:p>
        <a:p>
          <a:pPr marL="0" lvl="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€123m </a:t>
          </a:r>
        </a:p>
      </dgm:t>
    </dgm:pt>
    <dgm:pt modelId="{BAF24426-D353-4A1D-936B-F33955872A79}" type="parTrans" cxnId="{0B046063-D2DD-4D35-AC55-E58397FC625C}">
      <dgm:prSet/>
      <dgm:spPr/>
      <dgm:t>
        <a:bodyPr/>
        <a:lstStyle/>
        <a:p>
          <a:endParaRPr lang="en-GB">
            <a:solidFill>
              <a:schemeClr val="bg1"/>
            </a:solidFill>
          </a:endParaRPr>
        </a:p>
      </dgm:t>
    </dgm:pt>
    <dgm:pt modelId="{0B5ACB09-BE4C-48A6-8EE9-2A023835AE9D}" type="sibTrans" cxnId="{0B046063-D2DD-4D35-AC55-E58397FC625C}">
      <dgm:prSet/>
      <dgm:spPr/>
      <dgm:t>
        <a:bodyPr/>
        <a:lstStyle/>
        <a:p>
          <a:endParaRPr lang="en-GB">
            <a:solidFill>
              <a:schemeClr val="bg1"/>
            </a:solidFill>
          </a:endParaRPr>
        </a:p>
      </dgm:t>
    </dgm:pt>
    <dgm:pt modelId="{55E2CA4B-DC04-4B50-BFC2-368A0DC8F4D2}">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gradFill rotWithShape="0">
          <a:gsLst>
            <a:gs pos="100000">
              <a:srgbClr val="FFC746"/>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Theme 4</a:t>
          </a:r>
        </a:p>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Healthy and Inclusive Communities</a:t>
          </a:r>
        </a:p>
        <a:p>
          <a:pPr marL="0" lvl="0" algn="ctr" defTabSz="622300">
            <a:lnSpc>
              <a:spcPct val="90000"/>
            </a:lnSpc>
            <a:spcBef>
              <a:spcPct val="0"/>
            </a:spcBef>
            <a:spcAft>
              <a:spcPct val="35000"/>
            </a:spcAft>
            <a:buNone/>
          </a:pPr>
          <a:endParaRPr lang="en-GB" sz="1200" b="0" kern="1200" dirty="0">
            <a:solidFill>
              <a:srgbClr val="545CA3"/>
            </a:solidFill>
            <a:latin typeface="Arial Nova" panose="020B0504020202020204" pitchFamily="34" charset="0"/>
            <a:ea typeface="+mn-ea"/>
            <a:cs typeface="+mn-cs"/>
          </a:endParaRPr>
        </a:p>
        <a:p>
          <a:pPr marL="0" lvl="0" algn="ctr" defTabSz="622300">
            <a:lnSpc>
              <a:spcPct val="90000"/>
            </a:lnSpc>
            <a:spcBef>
              <a:spcPct val="0"/>
            </a:spcBef>
            <a:spcAft>
              <a:spcPct val="35000"/>
            </a:spcAft>
            <a:buNone/>
          </a:pPr>
          <a:r>
            <a:rPr lang="en-GB" sz="1500" b="1" kern="1200" dirty="0">
              <a:solidFill>
                <a:srgbClr val="545CA3"/>
              </a:solidFill>
              <a:latin typeface="Arial Nova" panose="020B0504020202020204" pitchFamily="34" charset="0"/>
              <a:ea typeface="+mn-ea"/>
              <a:cs typeface="+mn-cs"/>
            </a:rPr>
            <a:t>€172m </a:t>
          </a:r>
        </a:p>
      </dgm:t>
    </dgm:pt>
    <dgm:pt modelId="{F2A25DE6-6676-4805-A972-2356303C68F9}" type="parTrans" cxnId="{EFD898D8-F8E7-4572-9734-FE39DE5A0300}">
      <dgm:prSet/>
      <dgm:spPr/>
      <dgm:t>
        <a:bodyPr/>
        <a:lstStyle/>
        <a:p>
          <a:endParaRPr lang="en-GB">
            <a:solidFill>
              <a:schemeClr val="bg1"/>
            </a:solidFill>
          </a:endParaRPr>
        </a:p>
      </dgm:t>
    </dgm:pt>
    <dgm:pt modelId="{87906D4F-40E7-4F1A-AD4C-CCA7B174A2A0}" type="sibTrans" cxnId="{EFD898D8-F8E7-4572-9734-FE39DE5A0300}">
      <dgm:prSet/>
      <dgm:spPr/>
      <dgm:t>
        <a:bodyPr/>
        <a:lstStyle/>
        <a:p>
          <a:endParaRPr lang="en-GB">
            <a:solidFill>
              <a:schemeClr val="bg1"/>
            </a:solidFill>
          </a:endParaRPr>
        </a:p>
      </dgm:t>
    </dgm:pt>
    <dgm:pt modelId="{BAFB3587-1376-4C4F-A82D-2FEA15C27E5C}">
      <dgm:prSet custT="1">
        <dgm:style>
          <a:lnRef idx="0">
            <a:schemeClr val="dk1"/>
          </a:lnRef>
          <a:fillRef idx="3">
            <a:schemeClr val="dk1"/>
          </a:fillRef>
          <a:effectRef idx="3">
            <a:schemeClr val="dk1"/>
          </a:effectRef>
          <a:fontRef idx="minor">
            <a:schemeClr val="lt1"/>
          </a:fontRef>
        </dgm:style>
      </dgm:prSet>
      <dgm: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buNone/>
          </a:pPr>
          <a:r>
            <a:rPr lang="en-GB" sz="1200" dirty="0">
              <a:solidFill>
                <a:srgbClr val="FFFFFF"/>
              </a:solidFill>
              <a:latin typeface="Arial Nova" panose="020B0504020202020204" pitchFamily="34" charset="0"/>
              <a:ea typeface="+mn-ea"/>
              <a:cs typeface="+mn-cs"/>
            </a:rPr>
            <a:t>Theme 5 </a:t>
          </a:r>
        </a:p>
        <a:p>
          <a:pPr algn="ctr">
            <a:buNone/>
          </a:pPr>
          <a:r>
            <a:rPr lang="en-GB" sz="1200" b="1" dirty="0">
              <a:solidFill>
                <a:srgbClr val="FFFFFF"/>
              </a:solidFill>
              <a:latin typeface="Arial Nova" panose="020B0504020202020204" pitchFamily="34" charset="0"/>
              <a:ea typeface="+mn-ea"/>
              <a:cs typeface="+mn-cs"/>
            </a:rPr>
            <a:t>Supporting a Sustainable Future</a:t>
          </a:r>
        </a:p>
        <a:p>
          <a:pPr algn="ctr">
            <a:buNone/>
          </a:pPr>
          <a:endParaRPr lang="en-GB" sz="1400" b="1" dirty="0">
            <a:solidFill>
              <a:srgbClr val="FFFFFF"/>
            </a:solidFill>
            <a:latin typeface="Arial Nova" panose="020B0504020202020204" pitchFamily="34" charset="0"/>
            <a:ea typeface="+mn-ea"/>
            <a:cs typeface="+mn-cs"/>
          </a:endParaRPr>
        </a:p>
        <a:p>
          <a:pPr algn="ctr">
            <a:buNone/>
          </a:pPr>
          <a:endParaRPr lang="en-GB" sz="1400" b="1" dirty="0">
            <a:solidFill>
              <a:srgbClr val="FFFFFF"/>
            </a:solidFill>
            <a:latin typeface="Arial Nova" panose="020B0504020202020204" pitchFamily="34" charset="0"/>
            <a:ea typeface="+mn-ea"/>
            <a:cs typeface="+mn-cs"/>
          </a:endParaRPr>
        </a:p>
        <a:p>
          <a:pPr algn="ctr">
            <a:buNone/>
          </a:pPr>
          <a:r>
            <a:rPr lang="en-GB" sz="1200" b="1" dirty="0">
              <a:solidFill>
                <a:srgbClr val="FFFFFF"/>
              </a:solidFill>
              <a:latin typeface="Arial Nova" panose="020B0504020202020204" pitchFamily="34" charset="0"/>
              <a:ea typeface="+mn-ea"/>
              <a:cs typeface="+mn-cs"/>
            </a:rPr>
            <a:t>€303m</a:t>
          </a:r>
        </a:p>
      </dgm:t>
    </dgm:pt>
    <dgm:pt modelId="{784EFB23-B4C3-4D73-BC50-9A00CA41718E}" type="parTrans" cxnId="{BBE2F28D-2B20-4D38-8561-0F75DF7E940C}">
      <dgm:prSet/>
      <dgm:spPr/>
      <dgm:t>
        <a:bodyPr/>
        <a:lstStyle/>
        <a:p>
          <a:endParaRPr lang="en-GB">
            <a:solidFill>
              <a:schemeClr val="bg1"/>
            </a:solidFill>
          </a:endParaRPr>
        </a:p>
      </dgm:t>
    </dgm:pt>
    <dgm:pt modelId="{D3FD9101-D736-4264-9E43-679ED76D4F47}" type="sibTrans" cxnId="{BBE2F28D-2B20-4D38-8561-0F75DF7E940C}">
      <dgm:prSet/>
      <dgm:spPr/>
      <dgm:t>
        <a:bodyPr/>
        <a:lstStyle/>
        <a:p>
          <a:endParaRPr lang="en-GB">
            <a:solidFill>
              <a:schemeClr val="bg1"/>
            </a:solidFill>
          </a:endParaRPr>
        </a:p>
      </dgm:t>
    </dgm:pt>
    <dgm:pt modelId="{41B1F45F-A0E6-4826-A7F2-F6DC2944DCEA}">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lnSpc>
              <a:spcPct val="90000"/>
            </a:lnSpc>
            <a:spcAft>
              <a:spcPct val="35000"/>
            </a:spcAft>
            <a:buNone/>
          </a:pPr>
          <a:r>
            <a:rPr lang="en-GB" sz="1200" dirty="0">
              <a:solidFill>
                <a:srgbClr val="FFFFFF"/>
              </a:solidFill>
              <a:latin typeface="Arial Nova" panose="020B0504020202020204" pitchFamily="34" charset="0"/>
              <a:ea typeface="+mn-ea"/>
              <a:cs typeface="+mn-cs"/>
            </a:rPr>
            <a:t>Theme 6: </a:t>
          </a:r>
        </a:p>
        <a:p>
          <a:pPr algn="ctr">
            <a:lnSpc>
              <a:spcPct val="90000"/>
            </a:lnSpc>
            <a:spcAft>
              <a:spcPts val="1800"/>
            </a:spcAft>
            <a:buNone/>
          </a:pPr>
          <a:r>
            <a:rPr lang="en-GB" sz="1200" b="1" dirty="0">
              <a:solidFill>
                <a:srgbClr val="FFFFFF"/>
              </a:solidFill>
              <a:latin typeface="Arial Nova" panose="020B0504020202020204" pitchFamily="34" charset="0"/>
              <a:ea typeface="+mn-ea"/>
              <a:cs typeface="+mn-cs"/>
            </a:rPr>
            <a:t>Building and Embedding Partnership and Collaboration</a:t>
          </a:r>
        </a:p>
        <a:p>
          <a:pPr algn="ctr">
            <a:lnSpc>
              <a:spcPct val="150000"/>
            </a:lnSpc>
            <a:spcAft>
              <a:spcPct val="35000"/>
            </a:spcAft>
            <a:buNone/>
          </a:pPr>
          <a:r>
            <a:rPr lang="en-GB" sz="1200" b="1" dirty="0">
              <a:solidFill>
                <a:srgbClr val="FFFFFF"/>
              </a:solidFill>
              <a:latin typeface="Arial Nova" panose="020B0504020202020204" pitchFamily="34" charset="0"/>
              <a:ea typeface="+mn-ea"/>
              <a:cs typeface="+mn-cs"/>
            </a:rPr>
            <a:t>€52m </a:t>
          </a:r>
        </a:p>
      </dgm:t>
    </dgm:pt>
    <dgm:pt modelId="{68A2623A-739B-4159-8D26-3BE4A70C44E5}" type="parTrans" cxnId="{6C08F398-CEED-4D0B-8B47-453795AD1F12}">
      <dgm:prSet/>
      <dgm:spPr/>
      <dgm:t>
        <a:bodyPr/>
        <a:lstStyle/>
        <a:p>
          <a:endParaRPr lang="en-GB">
            <a:solidFill>
              <a:schemeClr val="bg1"/>
            </a:solidFill>
          </a:endParaRPr>
        </a:p>
      </dgm:t>
    </dgm:pt>
    <dgm:pt modelId="{67B05FB1-8A97-4594-A797-51B87B8CD99D}" type="sibTrans" cxnId="{6C08F398-CEED-4D0B-8B47-453795AD1F12}">
      <dgm:prSet/>
      <dgm:spPr/>
      <dgm:t>
        <a:bodyPr/>
        <a:lstStyle/>
        <a:p>
          <a:endParaRPr lang="en-GB">
            <a:solidFill>
              <a:schemeClr val="bg1"/>
            </a:solidFill>
          </a:endParaRPr>
        </a:p>
      </dgm:t>
    </dgm:pt>
    <dgm:pt modelId="{2BC15C70-4622-40E2-8E94-A29A52535ED9}">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gradFill rotWithShape="0">
          <a:gsLst>
            <a:gs pos="100000">
              <a:srgbClr val="FFC746"/>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114300" lvl="1"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gm:t>
    </dgm:pt>
    <dgm:pt modelId="{43BF5D5D-91D0-41B1-A2F9-52DF225CA5BA}" type="parTrans" cxnId="{1905A961-1FE0-46D7-89ED-CBE4C01889AE}">
      <dgm:prSet/>
      <dgm:spPr/>
      <dgm:t>
        <a:bodyPr/>
        <a:lstStyle/>
        <a:p>
          <a:endParaRPr lang="en-GB">
            <a:solidFill>
              <a:schemeClr val="bg1"/>
            </a:solidFill>
          </a:endParaRPr>
        </a:p>
      </dgm:t>
    </dgm:pt>
    <dgm:pt modelId="{66FBA60A-3B4E-4D65-9974-B3F6B565D9DA}" type="sibTrans" cxnId="{1905A961-1FE0-46D7-89ED-CBE4C01889AE}">
      <dgm:prSet/>
      <dgm:spPr/>
      <dgm:t>
        <a:bodyPr/>
        <a:lstStyle/>
        <a:p>
          <a:endParaRPr lang="en-GB">
            <a:solidFill>
              <a:schemeClr val="bg1"/>
            </a:solidFill>
          </a:endParaRPr>
        </a:p>
      </dgm:t>
    </dgm:pt>
    <dgm:pt modelId="{57C526E8-CE39-49D2-9D20-8CF92AA23AE9}">
      <dgm:prSet custT="1">
        <dgm:style>
          <a:lnRef idx="0">
            <a:schemeClr val="dk1"/>
          </a:lnRef>
          <a:fillRef idx="3">
            <a:schemeClr val="dk1"/>
          </a:fillRef>
          <a:effectRef idx="3">
            <a:schemeClr val="dk1"/>
          </a:effectRef>
          <a:fontRef idx="minor">
            <a:schemeClr val="lt1"/>
          </a:fontRef>
        </dgm:style>
      </dgm:prSet>
      <dgm: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buChar char="•"/>
          </a:pPr>
          <a:endParaRPr lang="en-GB" sz="1400" dirty="0">
            <a:solidFill>
              <a:srgbClr val="FFFFFF"/>
            </a:solidFill>
            <a:latin typeface="Arial Nova" panose="020B0504020202020204" pitchFamily="34" charset="0"/>
            <a:ea typeface="+mn-ea"/>
            <a:cs typeface="+mn-cs"/>
          </a:endParaRPr>
        </a:p>
      </dgm:t>
    </dgm:pt>
    <dgm:pt modelId="{7DE3E94B-703B-437C-8F69-EFE819B21DEF}" type="parTrans" cxnId="{8791FF36-50AA-4E3F-BB29-9A8FE8A43FF1}">
      <dgm:prSet/>
      <dgm:spPr/>
      <dgm:t>
        <a:bodyPr/>
        <a:lstStyle/>
        <a:p>
          <a:endParaRPr lang="en-GB">
            <a:solidFill>
              <a:schemeClr val="bg1"/>
            </a:solidFill>
          </a:endParaRPr>
        </a:p>
      </dgm:t>
    </dgm:pt>
    <dgm:pt modelId="{03A9541B-F7A8-4D4F-9FE5-D87B54A701C1}" type="sibTrans" cxnId="{8791FF36-50AA-4E3F-BB29-9A8FE8A43FF1}">
      <dgm:prSet/>
      <dgm:spPr/>
      <dgm:t>
        <a:bodyPr/>
        <a:lstStyle/>
        <a:p>
          <a:endParaRPr lang="en-GB">
            <a:solidFill>
              <a:schemeClr val="bg1"/>
            </a:solidFill>
          </a:endParaRPr>
        </a:p>
      </dgm:t>
    </dgm:pt>
    <dgm:pt modelId="{91BCA23C-EE64-41C4-AB79-CF7D24DDCF96}">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lnSpc>
              <a:spcPct val="90000"/>
            </a:lnSpc>
            <a:spcAft>
              <a:spcPct val="15000"/>
            </a:spcAft>
            <a:buChar char="•"/>
          </a:pPr>
          <a:endParaRPr lang="en-GB" sz="1400" dirty="0">
            <a:solidFill>
              <a:srgbClr val="FFFFFF"/>
            </a:solidFill>
            <a:latin typeface="Arial Nova" panose="020B0504020202020204" pitchFamily="34" charset="0"/>
            <a:ea typeface="+mn-ea"/>
            <a:cs typeface="+mn-cs"/>
          </a:endParaRPr>
        </a:p>
      </dgm:t>
    </dgm:pt>
    <dgm:pt modelId="{3241A7CA-B422-4BA6-A8F8-8B801414EEA8}" type="parTrans" cxnId="{FD2BD279-94FC-49EA-919F-F611591908FD}">
      <dgm:prSet/>
      <dgm:spPr/>
      <dgm:t>
        <a:bodyPr/>
        <a:lstStyle/>
        <a:p>
          <a:endParaRPr lang="en-GB">
            <a:solidFill>
              <a:schemeClr val="bg1"/>
            </a:solidFill>
          </a:endParaRPr>
        </a:p>
      </dgm:t>
    </dgm:pt>
    <dgm:pt modelId="{C05F943A-0A9F-4DFB-8DF9-0D4BF07730DE}" type="sibTrans" cxnId="{FD2BD279-94FC-49EA-919F-F611591908FD}">
      <dgm:prSet/>
      <dgm:spPr/>
      <dgm:t>
        <a:bodyPr/>
        <a:lstStyle/>
        <a:p>
          <a:endParaRPr lang="en-GB">
            <a:solidFill>
              <a:schemeClr val="bg1"/>
            </a:solidFill>
          </a:endParaRPr>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2000000" custLinFactX="-9200" custLinFactNeighborX="-100000">
        <dgm:presLayoutVars>
          <dgm:bulletEnabled val="1"/>
        </dgm:presLayoutVars>
      </dgm:prSet>
      <dgm:spPr>
        <a:xfrm rot="16200000">
          <a:off x="128380" y="-128380"/>
          <a:ext cx="1545843" cy="1802604"/>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2000000">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2000000">
        <dgm:presLayoutVars>
          <dgm:bulletEnabled val="1"/>
        </dgm:presLayoutVars>
      </dgm:prSet>
      <dgm:spPr>
        <a:xfrm rot="16200000">
          <a:off x="3751418" y="-128380"/>
          <a:ext cx="1545843" cy="1802604"/>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2000000">
        <dgm:presLayoutVars>
          <dgm:bulletEnabled val="1"/>
        </dgm:presLayoutVars>
      </dgm:prSet>
      <dgm:spPr>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2000000">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2000000">
        <dgm:presLayoutVars>
          <dgm:bulletEnabled val="1"/>
        </dgm:presLayoutVars>
      </dgm:prSet>
      <dgm:spPr>
        <a:prstGeom prst="roundRect">
          <a:avLst/>
        </a:prstGeom>
      </dgm:spPr>
    </dgm:pt>
  </dgm:ptLst>
  <dgm:cxnLst>
    <dgm:cxn modelId="{A2AAE025-9C39-474B-BA38-577A572652F1}" type="presOf" srcId="{91BCA23C-EE64-41C4-AB79-CF7D24DDCF96}" destId="{59823D60-23F0-4C03-BE13-FD3B217EC9EA}" srcOrd="0" destOrd="1" presId="urn:microsoft.com/office/officeart/2005/8/layout/hList6"/>
    <dgm:cxn modelId="{00211229-5F55-45FE-8BE2-43320CD81057}" type="presOf" srcId="{6A38D1C2-DA48-477C-A404-CC34C722E2E4}" destId="{371FEF1E-DC97-44C5-A3EB-D27D203A2C33}" srcOrd="0" destOrd="0" presId="urn:microsoft.com/office/officeart/2005/8/layout/hList6"/>
    <dgm:cxn modelId="{8791FF36-50AA-4E3F-BB29-9A8FE8A43FF1}" srcId="{BAFB3587-1376-4C4F-A82D-2FEA15C27E5C}" destId="{57C526E8-CE39-49D2-9D20-8CF92AA23AE9}" srcOrd="0" destOrd="0" parTransId="{7DE3E94B-703B-437C-8F69-EFE819B21DEF}" sibTransId="{03A9541B-F7A8-4D4F-9FE5-D87B54A701C1}"/>
    <dgm:cxn modelId="{75AD1F5C-D012-4725-800A-1D3209CE9D05}" srcId="{B0A1222F-FFC6-40D2-9933-A2DFCC113D60}" destId="{6A38D1C2-DA48-477C-A404-CC34C722E2E4}" srcOrd="0" destOrd="0" parTransId="{342001FF-7B22-4F10-BB2F-8CBABC0CABC2}" sibTransId="{A9CAD659-A4E5-4D5D-9445-8D6374A72856}"/>
    <dgm:cxn modelId="{1905A961-1FE0-46D7-89ED-CBE4C01889AE}" srcId="{55E2CA4B-DC04-4B50-BFC2-368A0DC8F4D2}" destId="{2BC15C70-4622-40E2-8E94-A29A52535ED9}" srcOrd="0" destOrd="0" parTransId="{43BF5D5D-91D0-41B1-A2F9-52DF225CA5BA}" sibTransId="{66FBA60A-3B4E-4D65-9974-B3F6B565D9DA}"/>
    <dgm:cxn modelId="{0B046063-D2DD-4D35-AC55-E58397FC625C}" srcId="{B0A1222F-FFC6-40D2-9933-A2DFCC113D60}" destId="{0220D621-D385-495B-B97E-C1A1E472DEF4}" srcOrd="2" destOrd="0" parTransId="{BAF24426-D353-4A1D-936B-F33955872A79}" sibTransId="{0B5ACB09-BE4C-48A6-8EE9-2A023835AE9D}"/>
    <dgm:cxn modelId="{58153366-B633-4272-BA5D-0D34FA3614B3}" type="presOf" srcId="{55E2CA4B-DC04-4B50-BFC2-368A0DC8F4D2}" destId="{5096A1B6-7851-49CE-B5A0-E01C398B0303}" srcOrd="0" destOrd="0" presId="urn:microsoft.com/office/officeart/2005/8/layout/hList6"/>
    <dgm:cxn modelId="{9E8DE249-7B24-4DFE-80BE-979C37A845D5}" type="presOf" srcId="{0220D621-D385-495B-B97E-C1A1E472DEF4}" destId="{0DC863C4-3284-40CC-9EA3-72E33848D2FD}" srcOrd="0" destOrd="0" presId="urn:microsoft.com/office/officeart/2005/8/layout/hList6"/>
    <dgm:cxn modelId="{B5731C57-3711-45B7-B922-BE9F6506E3B0}" type="presOf" srcId="{BAFB3587-1376-4C4F-A82D-2FEA15C27E5C}" destId="{632A4198-5AED-4D09-B244-94E22E15D13D}" srcOrd="0" destOrd="0" presId="urn:microsoft.com/office/officeart/2005/8/layout/hList6"/>
    <dgm:cxn modelId="{72CE2479-0C33-4148-978F-3AB42C30BCFC}" type="presOf" srcId="{41B1F45F-A0E6-4826-A7F2-F6DC2944DCEA}" destId="{59823D60-23F0-4C03-BE13-FD3B217EC9EA}" srcOrd="0" destOrd="0" presId="urn:microsoft.com/office/officeart/2005/8/layout/hList6"/>
    <dgm:cxn modelId="{FD2BD279-94FC-49EA-919F-F611591908FD}" srcId="{41B1F45F-A0E6-4826-A7F2-F6DC2944DCEA}" destId="{91BCA23C-EE64-41C4-AB79-CF7D24DDCF96}" srcOrd="0" destOrd="0" parTransId="{3241A7CA-B422-4BA6-A8F8-8B801414EEA8}" sibTransId="{C05F943A-0A9F-4DFB-8DF9-0D4BF07730DE}"/>
    <dgm:cxn modelId="{BBE2F28D-2B20-4D38-8561-0F75DF7E940C}" srcId="{B0A1222F-FFC6-40D2-9933-A2DFCC113D60}" destId="{BAFB3587-1376-4C4F-A82D-2FEA15C27E5C}" srcOrd="4" destOrd="0" parTransId="{784EFB23-B4C3-4D73-BC50-9A00CA41718E}" sibTransId="{D3FD9101-D736-4264-9E43-679ED76D4F47}"/>
    <dgm:cxn modelId="{6C08F398-CEED-4D0B-8B47-453795AD1F12}" srcId="{B0A1222F-FFC6-40D2-9933-A2DFCC113D60}" destId="{41B1F45F-A0E6-4826-A7F2-F6DC2944DCEA}" srcOrd="5" destOrd="0" parTransId="{68A2623A-739B-4159-8D26-3BE4A70C44E5}" sibTransId="{67B05FB1-8A97-4594-A797-51B87B8CD99D}"/>
    <dgm:cxn modelId="{1BB1699D-5BAF-468B-9FAF-1B7A0FF7426F}" type="presOf" srcId="{2BC15C70-4622-40E2-8E94-A29A52535ED9}" destId="{5096A1B6-7851-49CE-B5A0-E01C398B0303}" srcOrd="0" destOrd="1" presId="urn:microsoft.com/office/officeart/2005/8/layout/hList6"/>
    <dgm:cxn modelId="{DDE606A6-0D6D-478F-9CC7-61E663ABA63B}" type="presOf" srcId="{57C526E8-CE39-49D2-9D20-8CF92AA23AE9}" destId="{632A4198-5AED-4D09-B244-94E22E15D13D}" srcOrd="0" destOrd="1" presId="urn:microsoft.com/office/officeart/2005/8/layout/hList6"/>
    <dgm:cxn modelId="{B46419ED-D6E1-4AF6-859F-70F5492B9D8B}" type="presOf" srcId="{0771CB28-B207-468D-845D-6AF7352E40B3}" destId="{E2F5859C-771A-4614-BE5E-BA8F90B68A9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2A93ACDD-4149-4DF3-A1CF-D89314B349A7}" type="presOf" srcId="{B0A1222F-FFC6-40D2-9933-A2DFCC113D60}" destId="{C862EE6D-7B03-49F8-A034-3A4613BD2311}" srcOrd="0" destOrd="0" presId="urn:microsoft.com/office/officeart/2005/8/layout/hList6"/>
    <dgm:cxn modelId="{001A1316-B2E7-4201-9A01-E4D485DC2122}" type="presParOf" srcId="{C862EE6D-7B03-49F8-A034-3A4613BD2311}" destId="{371FEF1E-DC97-44C5-A3EB-D27D203A2C33}" srcOrd="0" destOrd="0" presId="urn:microsoft.com/office/officeart/2005/8/layout/hList6"/>
    <dgm:cxn modelId="{43136C12-B8DF-40DF-A05B-0FC4950996C3}" type="presParOf" srcId="{C862EE6D-7B03-49F8-A034-3A4613BD2311}" destId="{EF764C87-0CB6-4281-A6E0-A54355725AAD}" srcOrd="1" destOrd="0" presId="urn:microsoft.com/office/officeart/2005/8/layout/hList6"/>
    <dgm:cxn modelId="{92A73307-6325-4DF8-A43F-3969F004FF2F}" type="presParOf" srcId="{C862EE6D-7B03-49F8-A034-3A4613BD2311}" destId="{E2F5859C-771A-4614-BE5E-BA8F90B68A91}" srcOrd="2" destOrd="0" presId="urn:microsoft.com/office/officeart/2005/8/layout/hList6"/>
    <dgm:cxn modelId="{1C325259-9B03-4D3D-AC8E-032DB1247D7E}" type="presParOf" srcId="{C862EE6D-7B03-49F8-A034-3A4613BD2311}" destId="{D80590F2-C9B7-4C16-8583-FE81A5E07635}" srcOrd="3" destOrd="0" presId="urn:microsoft.com/office/officeart/2005/8/layout/hList6"/>
    <dgm:cxn modelId="{E0D1D729-3E55-492E-8FA8-D58BCCD2386B}" type="presParOf" srcId="{C862EE6D-7B03-49F8-A034-3A4613BD2311}" destId="{0DC863C4-3284-40CC-9EA3-72E33848D2FD}" srcOrd="4" destOrd="0" presId="urn:microsoft.com/office/officeart/2005/8/layout/hList6"/>
    <dgm:cxn modelId="{A5EB26F1-62DF-4431-97DE-3F16E3D5DDE1}" type="presParOf" srcId="{C862EE6D-7B03-49F8-A034-3A4613BD2311}" destId="{7272221A-23D7-424E-9D9C-B016CE23DF7E}" srcOrd="5" destOrd="0" presId="urn:microsoft.com/office/officeart/2005/8/layout/hList6"/>
    <dgm:cxn modelId="{57473D9B-C300-46E6-B1A3-40C54C199C71}" type="presParOf" srcId="{C862EE6D-7B03-49F8-A034-3A4613BD2311}" destId="{5096A1B6-7851-49CE-B5A0-E01C398B0303}" srcOrd="6" destOrd="0" presId="urn:microsoft.com/office/officeart/2005/8/layout/hList6"/>
    <dgm:cxn modelId="{DC7D27C6-DD98-4A47-90F6-8CF417D2F519}" type="presParOf" srcId="{C862EE6D-7B03-49F8-A034-3A4613BD2311}" destId="{4F55E9B4-664C-4274-A1C9-7D7FEE395EF0}" srcOrd="7" destOrd="0" presId="urn:microsoft.com/office/officeart/2005/8/layout/hList6"/>
    <dgm:cxn modelId="{AE8757CE-FBFC-47C9-999D-04E9D946EF7A}" type="presParOf" srcId="{C862EE6D-7B03-49F8-A034-3A4613BD2311}" destId="{632A4198-5AED-4D09-B244-94E22E15D13D}" srcOrd="8" destOrd="0" presId="urn:microsoft.com/office/officeart/2005/8/layout/hList6"/>
    <dgm:cxn modelId="{B696F735-FC29-4417-B505-E23D8FC22662}" type="presParOf" srcId="{C862EE6D-7B03-49F8-A034-3A4613BD2311}" destId="{1B27071F-7F4E-4499-A4B9-46DFAADEF0A3}" srcOrd="9" destOrd="0" presId="urn:microsoft.com/office/officeart/2005/8/layout/hList6"/>
    <dgm:cxn modelId="{EF89533E-3194-41FF-B93D-7A8BA3310DED}"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1">
            <a:schemeClr val="dk1"/>
          </a:lnRef>
          <a:fillRef idx="2">
            <a:schemeClr val="dk1"/>
          </a:fillRef>
          <a:effectRef idx="1">
            <a:schemeClr val="dk1"/>
          </a:effectRef>
          <a:fontRef idx="minor">
            <a:schemeClr val="dk1"/>
          </a:fontRef>
        </dgm:style>
      </dgm:prSet>
      <dgm:spPr>
        <a:xfrm rot="16200000">
          <a:off x="-926342" y="926342"/>
          <a:ext cx="3571654" cy="1718969"/>
        </a:xfrm>
        <a:prstGeom prst="roundRect">
          <a:avLst/>
        </a:prstGeom>
        <a:solidFill>
          <a:srgbClr val="555CA4"/>
        </a:solidFill>
        <a:ln w="6350" cap="flat" cmpd="sng" algn="ctr">
          <a:solidFill>
            <a:srgbClr val="545CA3"/>
          </a:solidFill>
          <a:prstDash val="solid"/>
          <a:miter lim="800000"/>
        </a:ln>
        <a:effectLst/>
      </dgm:spPr>
      <dgm:t>
        <a:bodyPr spcFirstLastPara="0" vert="horz" wrap="square" lIns="0" tIns="0" rIns="0" bIns="0" numCol="1" spcCol="1270" anchor="t" anchorCtr="0"/>
        <a:lstStyle/>
        <a:p>
          <a:pPr algn="ctr">
            <a:buNone/>
          </a:pPr>
          <a:r>
            <a:rPr lang="en-GB" sz="1200" b="1" kern="1200" dirty="0">
              <a:solidFill>
                <a:srgbClr val="FFFFFF"/>
              </a:solidFill>
              <a:latin typeface="Arial Nova" panose="020B0504020202020204" pitchFamily="34" charset="0"/>
              <a:ea typeface="+mn-ea"/>
              <a:cs typeface="+mn-cs"/>
            </a:rPr>
            <a:t>1.1 Co-designed Local Community Peace Action Plans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1.2 Empowering Communities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1.3 Building Positive Relations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1.4 Reimaging Communities</a:t>
          </a:r>
        </a:p>
      </dgm:t>
    </dgm:pt>
    <dgm:pt modelId="{342001FF-7B22-4F10-BB2F-8CBABC0CABC2}" type="parTrans" cxnId="{75AD1F5C-D012-4725-800A-1D3209CE9D05}">
      <dgm:prSet/>
      <dgm:spPr/>
      <dgm:t>
        <a:bodyPr/>
        <a:lstStyle/>
        <a:p>
          <a:pPr algn="l"/>
          <a:endParaRPr lang="en-GB" sz="1000"/>
        </a:p>
      </dgm:t>
    </dgm:pt>
    <dgm:pt modelId="{A9CAD659-A4E5-4D5D-9445-8D6374A72856}" type="sibTrans" cxnId="{75AD1F5C-D012-4725-800A-1D3209CE9D05}">
      <dgm:prSet/>
      <dgm:spPr/>
      <dgm:t>
        <a:bodyPr/>
        <a:lstStyle/>
        <a:p>
          <a:pPr algn="l"/>
          <a:endParaRPr lang="en-GB" sz="1000"/>
        </a:p>
      </dgm:t>
    </dgm:pt>
    <dgm:pt modelId="{0771CB28-B207-468D-845D-6AF7352E40B3}">
      <dgm:prSet phldrT="[Text]" custT="1">
        <dgm:style>
          <a:lnRef idx="1">
            <a:schemeClr val="dk1"/>
          </a:lnRef>
          <a:fillRef idx="2">
            <a:schemeClr val="dk1"/>
          </a:fillRef>
          <a:effectRef idx="1">
            <a:schemeClr val="dk1"/>
          </a:effectRef>
          <a:fontRef idx="minor">
            <a:schemeClr val="dk1"/>
          </a:fontRef>
        </dgm:style>
      </dgm:prSet>
      <dgm:spPr>
        <a:xfrm rot="16200000">
          <a:off x="813953" y="926342"/>
          <a:ext cx="3571654" cy="1718969"/>
        </a:xfrm>
        <a:prstGeom prst="roundRect">
          <a:avLst/>
        </a:prstGeom>
        <a:solidFill>
          <a:srgbClr val="555CA4"/>
        </a:solidFill>
        <a:ln w="6350" cap="flat" cmpd="sng" algn="ctr">
          <a:solidFill>
            <a:srgbClr val="545CA3"/>
          </a:solidFill>
          <a:prstDash val="solid"/>
          <a:miter lim="800000"/>
        </a:ln>
        <a:effectLst/>
      </dgm:spPr>
      <dgm:t>
        <a:bodyPr lIns="0" rIns="0" anchor="t"/>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2.1 Programme Area SME Development and Transition</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2.2 Programme Area Innovation Challenge Fund</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2.3 Programme Area Skills Programme</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2.4 Smart Cities, Towns and Villages</a:t>
          </a:r>
        </a:p>
      </dgm:t>
    </dgm:pt>
    <dgm:pt modelId="{5338960D-71AA-45B9-8147-8F08861648A1}" type="parTrans" cxnId="{4051A1F3-FA82-4EE3-83AF-562A72718807}">
      <dgm:prSet/>
      <dgm:spPr/>
      <dgm:t>
        <a:bodyPr/>
        <a:lstStyle/>
        <a:p>
          <a:pPr algn="l"/>
          <a:endParaRPr lang="en-GB" sz="1000"/>
        </a:p>
      </dgm:t>
    </dgm:pt>
    <dgm:pt modelId="{614A9F6A-2852-4C52-A288-CB6485551563}" type="sibTrans" cxnId="{4051A1F3-FA82-4EE3-83AF-562A72718807}">
      <dgm:prSet/>
      <dgm:spPr/>
      <dgm:t>
        <a:bodyPr/>
        <a:lstStyle/>
        <a:p>
          <a:pPr algn="l"/>
          <a:endParaRPr lang="en-GB" sz="1000"/>
        </a:p>
      </dgm:t>
    </dgm:pt>
    <dgm:pt modelId="{0220D621-D385-495B-B97E-C1A1E472DEF4}">
      <dgm:prSet phldrT="[Text]" custT="1">
        <dgm:style>
          <a:lnRef idx="1">
            <a:schemeClr val="dk1"/>
          </a:lnRef>
          <a:fillRef idx="2">
            <a:schemeClr val="dk1"/>
          </a:fillRef>
          <a:effectRef idx="1">
            <a:schemeClr val="dk1"/>
          </a:effectRef>
          <a:fontRef idx="minor">
            <a:schemeClr val="dk1"/>
          </a:fontRef>
        </dgm:style>
      </dgm:prSet>
      <dgm:spPr>
        <a:xfrm rot="16200000">
          <a:off x="2568935" y="926342"/>
          <a:ext cx="3571654" cy="1718969"/>
        </a:xfrm>
        <a:prstGeom prst="roundRect">
          <a:avLst/>
        </a:prstGeom>
        <a:solidFill>
          <a:srgbClr val="555CA4"/>
        </a:solidFill>
        <a:ln w="6350" cap="flat" cmpd="sng" algn="ctr">
          <a:solidFill>
            <a:srgbClr val="545CA3"/>
          </a:solidFill>
          <a:prstDash val="solid"/>
          <a:miter lim="800000"/>
        </a:ln>
        <a:effectLst/>
      </dgm:spPr>
      <dgm:t>
        <a:bodyPr spcFirstLastPara="0" vert="horz" wrap="square" lIns="0" tIns="0" rIns="0" bIns="0" numCol="1" spcCol="1270" anchor="t" anchorCtr="0"/>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3.1 Shared Learning Together Education Programme</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3.2 PEACEPLUS Youth Programme</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3.3 Youth Mental Health</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gm:t>
    </dgm:pt>
    <dgm:pt modelId="{BAF24426-D353-4A1D-936B-F33955872A79}" type="parTrans" cxnId="{0B046063-D2DD-4D35-AC55-E58397FC625C}">
      <dgm:prSet/>
      <dgm:spPr/>
      <dgm:t>
        <a:bodyPr/>
        <a:lstStyle/>
        <a:p>
          <a:pPr algn="l"/>
          <a:endParaRPr lang="en-GB" sz="1000"/>
        </a:p>
      </dgm:t>
    </dgm:pt>
    <dgm:pt modelId="{0B5ACB09-BE4C-48A6-8EE9-2A023835AE9D}" type="sibTrans" cxnId="{0B046063-D2DD-4D35-AC55-E58397FC625C}">
      <dgm:prSet/>
      <dgm:spPr/>
      <dgm:t>
        <a:bodyPr/>
        <a:lstStyle/>
        <a:p>
          <a:pPr algn="l"/>
          <a:endParaRPr lang="en-GB" sz="1000"/>
        </a:p>
      </dgm:t>
    </dgm:pt>
    <dgm:pt modelId="{55E2CA4B-DC04-4B50-BFC2-368A0DC8F4D2}">
      <dgm:prSet phldrT="[Text]" custT="1">
        <dgm:style>
          <a:lnRef idx="1">
            <a:schemeClr val="accent4"/>
          </a:lnRef>
          <a:fillRef idx="2">
            <a:schemeClr val="accent4"/>
          </a:fillRef>
          <a:effectRef idx="1">
            <a:schemeClr val="accent4"/>
          </a:effectRef>
          <a:fontRef idx="minor">
            <a:schemeClr val="dk1"/>
          </a:fontRef>
        </dgm:style>
      </dgm:prSet>
      <dgm:spPr>
        <a:xfrm rot="16200000">
          <a:off x="4294537" y="926342"/>
          <a:ext cx="3571654" cy="1718969"/>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gm:spPr>
      <dgm:t>
        <a:bodyPr spcFirstLastPara="0" vert="horz" wrap="square" lIns="0" tIns="0" rIns="0" bIns="0" numCol="1" spcCol="1270" anchor="ctr" anchorCtr="0"/>
        <a:lstStyle/>
        <a:p>
          <a:pPr marL="0" lvl="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4.1 Collaborative Health and Social Care</a:t>
          </a:r>
        </a:p>
        <a:p>
          <a:pPr marL="0" lvl="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4.2 Rural Regeneration and Social Inclusion</a:t>
          </a:r>
        </a:p>
        <a:p>
          <a:pPr marL="0" lvl="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4.3 Victims and Survivors</a:t>
          </a:r>
        </a:p>
      </dgm:t>
    </dgm:pt>
    <dgm:pt modelId="{F2A25DE6-6676-4805-A972-2356303C68F9}" type="parTrans" cxnId="{EFD898D8-F8E7-4572-9734-FE39DE5A0300}">
      <dgm:prSet/>
      <dgm:spPr/>
      <dgm:t>
        <a:bodyPr/>
        <a:lstStyle/>
        <a:p>
          <a:pPr algn="l"/>
          <a:endParaRPr lang="en-GB" sz="1000"/>
        </a:p>
      </dgm:t>
    </dgm:pt>
    <dgm:pt modelId="{87906D4F-40E7-4F1A-AD4C-CCA7B174A2A0}" type="sibTrans" cxnId="{EFD898D8-F8E7-4572-9734-FE39DE5A0300}">
      <dgm:prSet/>
      <dgm:spPr/>
      <dgm:t>
        <a:bodyPr/>
        <a:lstStyle/>
        <a:p>
          <a:pPr algn="l"/>
          <a:endParaRPr lang="en-GB" sz="1000"/>
        </a:p>
      </dgm:t>
    </dgm:pt>
    <dgm:pt modelId="{BAFB3587-1376-4C4F-A82D-2FEA15C27E5C}">
      <dgm:prSet custT="1">
        <dgm:style>
          <a:lnRef idx="1">
            <a:schemeClr val="dk1"/>
          </a:lnRef>
          <a:fillRef idx="2">
            <a:schemeClr val="dk1"/>
          </a:fillRef>
          <a:effectRef idx="1">
            <a:schemeClr val="dk1"/>
          </a:effectRef>
          <a:fontRef idx="minor">
            <a:schemeClr val="dk1"/>
          </a:fontRef>
        </dgm:style>
      </dgm:prSet>
      <dgm:spPr>
        <a:xfrm rot="16200000">
          <a:off x="6034829" y="926342"/>
          <a:ext cx="3571654" cy="1718969"/>
        </a:xfrm>
        <a:prstGeom prst="roundRect">
          <a:avLst/>
        </a:prstGeom>
        <a:solidFill>
          <a:srgbClr val="555CA4"/>
        </a:solidFill>
        <a:ln w="6350" cap="flat" cmpd="sng" algn="ctr">
          <a:solidFill>
            <a:srgbClr val="545CA3"/>
          </a:solidFill>
          <a:prstDash val="solid"/>
          <a:miter lim="800000"/>
        </a:ln>
        <a:effectLst/>
      </dgm:spPr>
      <dgm:t>
        <a:bodyPr lIns="0" rIns="0"/>
        <a:lstStyle/>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5.1 Biodiversity, Nature Recovery and Resilience</a:t>
          </a:r>
        </a:p>
        <a:p>
          <a:pPr marL="0" lvl="0" algn="l"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5.2Marine and Coastal Management</a:t>
          </a:r>
        </a:p>
        <a:p>
          <a:pPr marL="0" lvl="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5.3 Water Quality and Catchment Management</a:t>
          </a:r>
        </a:p>
        <a:p>
          <a:pPr marL="0" lvl="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5.4 Water Quality Improvement Programme</a:t>
          </a:r>
        </a:p>
        <a:p>
          <a:pPr marL="0" lvl="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5.5 Geothermal</a:t>
          </a:r>
        </a:p>
        <a:p>
          <a:pPr marL="0" lvl="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5.6 Transport</a:t>
          </a:r>
        </a:p>
      </dgm:t>
    </dgm:pt>
    <dgm:pt modelId="{784EFB23-B4C3-4D73-BC50-9A00CA41718E}" type="parTrans" cxnId="{BBE2F28D-2B20-4D38-8561-0F75DF7E940C}">
      <dgm:prSet/>
      <dgm:spPr/>
      <dgm:t>
        <a:bodyPr/>
        <a:lstStyle/>
        <a:p>
          <a:pPr algn="l"/>
          <a:endParaRPr lang="en-GB" sz="1000"/>
        </a:p>
      </dgm:t>
    </dgm:pt>
    <dgm:pt modelId="{D3FD9101-D736-4264-9E43-679ED76D4F47}" type="sibTrans" cxnId="{BBE2F28D-2B20-4D38-8561-0F75DF7E940C}">
      <dgm:prSet/>
      <dgm:spPr/>
      <dgm:t>
        <a:bodyPr/>
        <a:lstStyle/>
        <a:p>
          <a:pPr algn="l"/>
          <a:endParaRPr lang="en-GB" sz="1000"/>
        </a:p>
      </dgm:t>
    </dgm:pt>
    <dgm:pt modelId="{41B1F45F-A0E6-4826-A7F2-F6DC2944DCEA}">
      <dgm:prSet custT="1">
        <dgm:style>
          <a:lnRef idx="1">
            <a:schemeClr val="dk1"/>
          </a:lnRef>
          <a:fillRef idx="2">
            <a:schemeClr val="dk1"/>
          </a:fillRef>
          <a:effectRef idx="1">
            <a:schemeClr val="dk1"/>
          </a:effectRef>
          <a:fontRef idx="minor">
            <a:schemeClr val="dk1"/>
          </a:fontRef>
        </dgm:style>
      </dgm:prSet>
      <dgm:spPr>
        <a:xfrm rot="16200000">
          <a:off x="7775121" y="926342"/>
          <a:ext cx="3571654" cy="1718969"/>
        </a:xfrm>
        <a:prstGeom prst="roundRect">
          <a:avLst/>
        </a:prstGeom>
        <a:solidFill>
          <a:srgbClr val="555CA4"/>
        </a:solidFill>
        <a:ln w="6350" cap="flat" cmpd="sng" algn="ctr">
          <a:solidFill>
            <a:srgbClr val="545CA3"/>
          </a:solidFill>
          <a:prstDash val="solid"/>
          <a:miter lim="800000"/>
        </a:ln>
        <a:effectLst/>
      </dgm:spPr>
      <dgm:t>
        <a:bodyPr anchor="t"/>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6.1 Strategic Planning</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6.2 Maintaining and Forging Relationships between Citizens</a:t>
          </a:r>
        </a:p>
      </dgm:t>
    </dgm:pt>
    <dgm:pt modelId="{68A2623A-739B-4159-8D26-3BE4A70C44E5}" type="parTrans" cxnId="{6C08F398-CEED-4D0B-8B47-453795AD1F12}">
      <dgm:prSet/>
      <dgm:spPr/>
      <dgm:t>
        <a:bodyPr/>
        <a:lstStyle/>
        <a:p>
          <a:pPr algn="l"/>
          <a:endParaRPr lang="en-GB" sz="1000"/>
        </a:p>
      </dgm:t>
    </dgm:pt>
    <dgm:pt modelId="{67B05FB1-8A97-4594-A797-51B87B8CD99D}" type="sibTrans" cxnId="{6C08F398-CEED-4D0B-8B47-453795AD1F12}">
      <dgm:prSet/>
      <dgm:spPr/>
      <dgm:t>
        <a:bodyPr/>
        <a:lstStyle/>
        <a:p>
          <a:pPr algn="l"/>
          <a:endParaRPr lang="en-GB" sz="1000"/>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604637" custLinFactX="-157082" custLinFactNeighborX="-200000" custLinFactNeighborY="-41770">
        <dgm:presLayoutVars>
          <dgm:bulletEnabled val="1"/>
        </dgm:presLayoutVars>
      </dgm:prSet>
      <dgm:spPr>
        <a:xfrm rot="16200000">
          <a:off x="-1010639" y="1010639"/>
          <a:ext cx="3812438" cy="1791158"/>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604637">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604637" custLinFactNeighborX="68896" custLinFactNeighborY="119">
        <dgm:presLayoutVars>
          <dgm:bulletEnabled val="1"/>
        </dgm:presLayoutVars>
      </dgm:prSet>
      <dgm:spPr>
        <a:xfrm rot="16200000">
          <a:off x="2568935" y="926342"/>
          <a:ext cx="3571654" cy="1718969"/>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604637">
        <dgm:presLayoutVars>
          <dgm:bulletEnabled val="1"/>
        </dgm:presLayoutVars>
      </dgm:prSet>
      <dgm:spPr>
        <a:xfrm rot="16200000">
          <a:off x="4294537" y="926342"/>
          <a:ext cx="3571654" cy="1718969"/>
        </a:xfrm>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604637">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604637" custLinFactNeighborX="1">
        <dgm:presLayoutVars>
          <dgm:bulletEnabled val="1"/>
        </dgm:presLayoutVars>
      </dgm:prSet>
      <dgm:spPr>
        <a:prstGeom prst="roundRect">
          <a:avLst/>
        </a:prstGeom>
      </dgm:spPr>
    </dgm:pt>
  </dgm:ptLst>
  <dgm:cxnLst>
    <dgm:cxn modelId="{75AD1F5C-D012-4725-800A-1D3209CE9D05}" srcId="{B0A1222F-FFC6-40D2-9933-A2DFCC113D60}" destId="{6A38D1C2-DA48-477C-A404-CC34C722E2E4}" srcOrd="0" destOrd="0" parTransId="{342001FF-7B22-4F10-BB2F-8CBABC0CABC2}" sibTransId="{A9CAD659-A4E5-4D5D-9445-8D6374A72856}"/>
    <dgm:cxn modelId="{0B046063-D2DD-4D35-AC55-E58397FC625C}" srcId="{B0A1222F-FFC6-40D2-9933-A2DFCC113D60}" destId="{0220D621-D385-495B-B97E-C1A1E472DEF4}" srcOrd="2" destOrd="0" parTransId="{BAF24426-D353-4A1D-936B-F33955872A79}" sibTransId="{0B5ACB09-BE4C-48A6-8EE9-2A023835AE9D}"/>
    <dgm:cxn modelId="{D7463378-3624-474C-BC42-EEBD02EA86E3}" type="presOf" srcId="{6A38D1C2-DA48-477C-A404-CC34C722E2E4}" destId="{371FEF1E-DC97-44C5-A3EB-D27D203A2C33}" srcOrd="0" destOrd="0" presId="urn:microsoft.com/office/officeart/2005/8/layout/hList6"/>
    <dgm:cxn modelId="{BBE2F28D-2B20-4D38-8561-0F75DF7E940C}" srcId="{B0A1222F-FFC6-40D2-9933-A2DFCC113D60}" destId="{BAFB3587-1376-4C4F-A82D-2FEA15C27E5C}" srcOrd="4" destOrd="0" parTransId="{784EFB23-B4C3-4D73-BC50-9A00CA41718E}" sibTransId="{D3FD9101-D736-4264-9E43-679ED76D4F47}"/>
    <dgm:cxn modelId="{BB40B094-EE87-4710-803D-2FDBFF676754}" type="presOf" srcId="{41B1F45F-A0E6-4826-A7F2-F6DC2944DCEA}" destId="{59823D60-23F0-4C03-BE13-FD3B217EC9EA}" srcOrd="0" destOrd="0" presId="urn:microsoft.com/office/officeart/2005/8/layout/hList6"/>
    <dgm:cxn modelId="{6C08F398-CEED-4D0B-8B47-453795AD1F12}" srcId="{B0A1222F-FFC6-40D2-9933-A2DFCC113D60}" destId="{41B1F45F-A0E6-4826-A7F2-F6DC2944DCEA}" srcOrd="5" destOrd="0" parTransId="{68A2623A-739B-4159-8D26-3BE4A70C44E5}" sibTransId="{67B05FB1-8A97-4594-A797-51B87B8CD99D}"/>
    <dgm:cxn modelId="{97A28D9E-11B0-4E72-94F6-81636B6AFF0E}" type="presOf" srcId="{0220D621-D385-495B-B97E-C1A1E472DEF4}" destId="{0DC863C4-3284-40CC-9EA3-72E33848D2FD}" srcOrd="0" destOrd="0" presId="urn:microsoft.com/office/officeart/2005/8/layout/hList6"/>
    <dgm:cxn modelId="{0804999E-3DE6-41E3-91E4-ACACACD6B32A}" type="presOf" srcId="{BAFB3587-1376-4C4F-A82D-2FEA15C27E5C}" destId="{632A4198-5AED-4D09-B244-94E22E15D13D}" srcOrd="0" destOrd="0" presId="urn:microsoft.com/office/officeart/2005/8/layout/hList6"/>
    <dgm:cxn modelId="{6504C4A1-12F3-45D8-8329-6BD8182DF44C}" type="presOf" srcId="{0771CB28-B207-468D-845D-6AF7352E40B3}" destId="{E2F5859C-771A-4614-BE5E-BA8F90B68A91}" srcOrd="0" destOrd="0" presId="urn:microsoft.com/office/officeart/2005/8/layout/hList6"/>
    <dgm:cxn modelId="{084F01C9-EDAB-481C-9C5B-0DCD29E14BC1}" type="presOf" srcId="{55E2CA4B-DC04-4B50-BFC2-368A0DC8F4D2}" destId="{5096A1B6-7851-49CE-B5A0-E01C398B0303}" srcOrd="0" destOrd="0" presId="urn:microsoft.com/office/officeart/2005/8/layout/hList6"/>
    <dgm:cxn modelId="{ED7E05F3-F8C2-4915-B74B-3DB4D309F12B}" type="presOf" srcId="{B0A1222F-FFC6-40D2-9933-A2DFCC113D60}" destId="{C862EE6D-7B03-49F8-A034-3A4613BD231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8592FC59-611D-4543-9FD1-D420669015EC}" type="presParOf" srcId="{C862EE6D-7B03-49F8-A034-3A4613BD2311}" destId="{371FEF1E-DC97-44C5-A3EB-D27D203A2C33}" srcOrd="0" destOrd="0" presId="urn:microsoft.com/office/officeart/2005/8/layout/hList6"/>
    <dgm:cxn modelId="{6D0C65E0-3B7E-4504-A65B-3CEFDBEC752B}" type="presParOf" srcId="{C862EE6D-7B03-49F8-A034-3A4613BD2311}" destId="{EF764C87-0CB6-4281-A6E0-A54355725AAD}" srcOrd="1" destOrd="0" presId="urn:microsoft.com/office/officeart/2005/8/layout/hList6"/>
    <dgm:cxn modelId="{E2264FFD-27F1-4C87-A814-2345C5383A12}" type="presParOf" srcId="{C862EE6D-7B03-49F8-A034-3A4613BD2311}" destId="{E2F5859C-771A-4614-BE5E-BA8F90B68A91}" srcOrd="2" destOrd="0" presId="urn:microsoft.com/office/officeart/2005/8/layout/hList6"/>
    <dgm:cxn modelId="{F89F4F85-BD42-46D0-9824-F0B13D3C429A}" type="presParOf" srcId="{C862EE6D-7B03-49F8-A034-3A4613BD2311}" destId="{D80590F2-C9B7-4C16-8583-FE81A5E07635}" srcOrd="3" destOrd="0" presId="urn:microsoft.com/office/officeart/2005/8/layout/hList6"/>
    <dgm:cxn modelId="{5DF9DF7B-1B5C-467E-AFBE-7F8BDC30AAEB}" type="presParOf" srcId="{C862EE6D-7B03-49F8-A034-3A4613BD2311}" destId="{0DC863C4-3284-40CC-9EA3-72E33848D2FD}" srcOrd="4" destOrd="0" presId="urn:microsoft.com/office/officeart/2005/8/layout/hList6"/>
    <dgm:cxn modelId="{21142825-D40A-463B-B2EF-E75E77FCA856}" type="presParOf" srcId="{C862EE6D-7B03-49F8-A034-3A4613BD2311}" destId="{7272221A-23D7-424E-9D9C-B016CE23DF7E}" srcOrd="5" destOrd="0" presId="urn:microsoft.com/office/officeart/2005/8/layout/hList6"/>
    <dgm:cxn modelId="{E7D274BD-9E59-4809-A90E-3A10AA61A16F}" type="presParOf" srcId="{C862EE6D-7B03-49F8-A034-3A4613BD2311}" destId="{5096A1B6-7851-49CE-B5A0-E01C398B0303}" srcOrd="6" destOrd="0" presId="urn:microsoft.com/office/officeart/2005/8/layout/hList6"/>
    <dgm:cxn modelId="{B4213F5F-FAC8-4D46-BA67-249F535B5442}" type="presParOf" srcId="{C862EE6D-7B03-49F8-A034-3A4613BD2311}" destId="{4F55E9B4-664C-4274-A1C9-7D7FEE395EF0}" srcOrd="7" destOrd="0" presId="urn:microsoft.com/office/officeart/2005/8/layout/hList6"/>
    <dgm:cxn modelId="{816F2A46-D7C4-4151-BCED-351E4490E122}" type="presParOf" srcId="{C862EE6D-7B03-49F8-A034-3A4613BD2311}" destId="{632A4198-5AED-4D09-B244-94E22E15D13D}" srcOrd="8" destOrd="0" presId="urn:microsoft.com/office/officeart/2005/8/layout/hList6"/>
    <dgm:cxn modelId="{51DBD83F-D20A-4934-B8AB-9F9082BA931D}" type="presParOf" srcId="{C862EE6D-7B03-49F8-A034-3A4613BD2311}" destId="{1B27071F-7F4E-4499-A4B9-46DFAADEF0A3}" srcOrd="9" destOrd="0" presId="urn:microsoft.com/office/officeart/2005/8/layout/hList6"/>
    <dgm:cxn modelId="{2EBD1EB3-3528-458B-87A2-E8E8C21B8D98}"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01BCA1E-7624-4B04-82B5-3E89A0B94F54}" type="doc">
      <dgm:prSet loTypeId="urn:microsoft.com/office/officeart/2005/8/layout/vList2" loCatId="list" qsTypeId="urn:microsoft.com/office/officeart/2005/8/quickstyle/simple1" qsCatId="simple" csTypeId="urn:microsoft.com/office/officeart/2005/8/colors/accent6_4" csCatId="accent6" phldr="1"/>
      <dgm:spPr/>
      <dgm:t>
        <a:bodyPr/>
        <a:lstStyle/>
        <a:p>
          <a:endParaRPr lang="en-US"/>
        </a:p>
      </dgm:t>
    </dgm:pt>
    <dgm:pt modelId="{F34D6146-FCD2-4B14-AB4F-9E4782F09205}">
      <dgm:prSet/>
      <dgm:spPr>
        <a:solidFill>
          <a:schemeClr val="accent6">
            <a:lumMod val="75000"/>
          </a:schemeClr>
        </a:solidFill>
      </dgm:spPr>
      <dgm:t>
        <a:bodyPr/>
        <a:lstStyle/>
        <a:p>
          <a:r>
            <a:rPr lang="en-IE" b="0" i="0" baseline="0" dirty="0"/>
            <a:t>You will need to ensure that the new proposals and programmes are aligned with the relevant Government and EU Strategies/Policies, and Local and County Development Plans where there are proposals for the development of infrastructure or facilities.</a:t>
          </a:r>
          <a:endParaRPr lang="en-IE" dirty="0"/>
        </a:p>
      </dgm:t>
    </dgm:pt>
    <dgm:pt modelId="{A4048575-1D0F-4E35-BD9E-B0DEF7E529AC}" type="parTrans" cxnId="{C766D153-D5AC-4524-B97D-2ABA06E4D240}">
      <dgm:prSet/>
      <dgm:spPr/>
      <dgm:t>
        <a:bodyPr/>
        <a:lstStyle/>
        <a:p>
          <a:endParaRPr lang="en-US"/>
        </a:p>
      </dgm:t>
    </dgm:pt>
    <dgm:pt modelId="{C8B5780A-C327-4B72-9C3F-5121F242DAB9}" type="sibTrans" cxnId="{C766D153-D5AC-4524-B97D-2ABA06E4D240}">
      <dgm:prSet/>
      <dgm:spPr/>
      <dgm:t>
        <a:bodyPr/>
        <a:lstStyle/>
        <a:p>
          <a:endParaRPr lang="en-US"/>
        </a:p>
      </dgm:t>
    </dgm:pt>
    <dgm:pt modelId="{C5675037-5637-4BB2-9D59-6329B437060E}">
      <dgm:prSet/>
      <dgm:spPr>
        <a:solidFill>
          <a:schemeClr val="accent6">
            <a:lumMod val="75000"/>
          </a:schemeClr>
        </a:solidFill>
      </dgm:spPr>
      <dgm:t>
        <a:bodyPr/>
        <a:lstStyle/>
        <a:p>
          <a:r>
            <a:rPr lang="en-IE" dirty="0"/>
            <a:t>This investment area places particular emphasis on supporting social, economic and environmental projects which contribute to sustainable regeneration, social inclusion and the creation of healthy and thriving communities in rural areas. </a:t>
          </a:r>
        </a:p>
      </dgm:t>
    </dgm:pt>
    <dgm:pt modelId="{841E64CC-4F34-438E-B447-E728CCD85C67}" type="parTrans" cxnId="{2C87C4AD-7BF8-4CEC-82FB-A42520536F9E}">
      <dgm:prSet/>
      <dgm:spPr/>
      <dgm:t>
        <a:bodyPr/>
        <a:lstStyle/>
        <a:p>
          <a:endParaRPr lang="en-US"/>
        </a:p>
      </dgm:t>
    </dgm:pt>
    <dgm:pt modelId="{5449E433-3F1F-4129-B694-991E94E8F6B7}" type="sibTrans" cxnId="{2C87C4AD-7BF8-4CEC-82FB-A42520536F9E}">
      <dgm:prSet/>
      <dgm:spPr/>
      <dgm:t>
        <a:bodyPr/>
        <a:lstStyle/>
        <a:p>
          <a:endParaRPr lang="en-US"/>
        </a:p>
      </dgm:t>
    </dgm:pt>
    <dgm:pt modelId="{141D5F4E-AF94-4C1D-8FCE-2C37FE121425}">
      <dgm:prSet/>
      <dgm:spPr>
        <a:solidFill>
          <a:schemeClr val="accent6">
            <a:lumMod val="75000"/>
          </a:schemeClr>
        </a:solidFill>
      </dgm:spPr>
      <dgm:t>
        <a:bodyPr/>
        <a:lstStyle/>
        <a:p>
          <a:r>
            <a:rPr lang="en-IE" b="0" i="0" baseline="0" dirty="0"/>
            <a:t>PEACEPLUS is additional funding and should not displace core public funding already provided.  It should not duplicate other existing funds and so project proposals need to outline how the project will directly contribute to peace and reconciliation, they must have a clear peace focus. </a:t>
          </a:r>
          <a:endParaRPr lang="en-IE" dirty="0"/>
        </a:p>
      </dgm:t>
    </dgm:pt>
    <dgm:pt modelId="{0713B8B4-0C35-4EDD-A17E-AAB279E6305C}" type="parTrans" cxnId="{6958EEA2-500A-4537-9A5C-1A289FCA6F5C}">
      <dgm:prSet/>
      <dgm:spPr/>
      <dgm:t>
        <a:bodyPr/>
        <a:lstStyle/>
        <a:p>
          <a:endParaRPr lang="en-US"/>
        </a:p>
      </dgm:t>
    </dgm:pt>
    <dgm:pt modelId="{E11A3B3A-84E1-41B7-800C-1E23A2E2F57F}" type="sibTrans" cxnId="{6958EEA2-500A-4537-9A5C-1A289FCA6F5C}">
      <dgm:prSet/>
      <dgm:spPr/>
      <dgm:t>
        <a:bodyPr/>
        <a:lstStyle/>
        <a:p>
          <a:endParaRPr lang="en-US"/>
        </a:p>
      </dgm:t>
    </dgm:pt>
    <dgm:pt modelId="{FA3D7BB8-375D-4628-AA39-ADB3177EA23A}" type="pres">
      <dgm:prSet presAssocID="{901BCA1E-7624-4B04-82B5-3E89A0B94F54}" presName="linear" presStyleCnt="0">
        <dgm:presLayoutVars>
          <dgm:animLvl val="lvl"/>
          <dgm:resizeHandles val="exact"/>
        </dgm:presLayoutVars>
      </dgm:prSet>
      <dgm:spPr/>
    </dgm:pt>
    <dgm:pt modelId="{F1E6163F-94AA-411C-81FC-91499B45A909}" type="pres">
      <dgm:prSet presAssocID="{F34D6146-FCD2-4B14-AB4F-9E4782F09205}" presName="parentText" presStyleLbl="node1" presStyleIdx="0" presStyleCnt="3">
        <dgm:presLayoutVars>
          <dgm:chMax val="0"/>
          <dgm:bulletEnabled val="1"/>
        </dgm:presLayoutVars>
      </dgm:prSet>
      <dgm:spPr/>
    </dgm:pt>
    <dgm:pt modelId="{8DF72E3C-4E58-46E0-A96C-8BF3CE362D2B}" type="pres">
      <dgm:prSet presAssocID="{C8B5780A-C327-4B72-9C3F-5121F242DAB9}" presName="spacer" presStyleCnt="0"/>
      <dgm:spPr/>
    </dgm:pt>
    <dgm:pt modelId="{72A0D6AE-0396-41BA-9F1C-31C681DF2F7C}" type="pres">
      <dgm:prSet presAssocID="{C5675037-5637-4BB2-9D59-6329B437060E}" presName="parentText" presStyleLbl="node1" presStyleIdx="1" presStyleCnt="3">
        <dgm:presLayoutVars>
          <dgm:chMax val="0"/>
          <dgm:bulletEnabled val="1"/>
        </dgm:presLayoutVars>
      </dgm:prSet>
      <dgm:spPr/>
    </dgm:pt>
    <dgm:pt modelId="{9F9E20AC-19B1-4D4A-A396-607043E09EC2}" type="pres">
      <dgm:prSet presAssocID="{5449E433-3F1F-4129-B694-991E94E8F6B7}" presName="spacer" presStyleCnt="0"/>
      <dgm:spPr/>
    </dgm:pt>
    <dgm:pt modelId="{ED9F8F6C-34D1-48E2-8956-B3B14597F968}" type="pres">
      <dgm:prSet presAssocID="{141D5F4E-AF94-4C1D-8FCE-2C37FE121425}" presName="parentText" presStyleLbl="node1" presStyleIdx="2" presStyleCnt="3">
        <dgm:presLayoutVars>
          <dgm:chMax val="0"/>
          <dgm:bulletEnabled val="1"/>
        </dgm:presLayoutVars>
      </dgm:prSet>
      <dgm:spPr/>
    </dgm:pt>
  </dgm:ptLst>
  <dgm:cxnLst>
    <dgm:cxn modelId="{81334D0A-18C7-4EE4-BDDD-6619AD67EB7E}" type="presOf" srcId="{C5675037-5637-4BB2-9D59-6329B437060E}" destId="{72A0D6AE-0396-41BA-9F1C-31C681DF2F7C}" srcOrd="0" destOrd="0" presId="urn:microsoft.com/office/officeart/2005/8/layout/vList2"/>
    <dgm:cxn modelId="{20CDDC6E-2EA5-402D-BE36-5256BC1C60E7}" type="presOf" srcId="{141D5F4E-AF94-4C1D-8FCE-2C37FE121425}" destId="{ED9F8F6C-34D1-48E2-8956-B3B14597F968}" srcOrd="0" destOrd="0" presId="urn:microsoft.com/office/officeart/2005/8/layout/vList2"/>
    <dgm:cxn modelId="{C766D153-D5AC-4524-B97D-2ABA06E4D240}" srcId="{901BCA1E-7624-4B04-82B5-3E89A0B94F54}" destId="{F34D6146-FCD2-4B14-AB4F-9E4782F09205}" srcOrd="0" destOrd="0" parTransId="{A4048575-1D0F-4E35-BD9E-B0DEF7E529AC}" sibTransId="{C8B5780A-C327-4B72-9C3F-5121F242DAB9}"/>
    <dgm:cxn modelId="{2B751D7B-B5EB-4E17-AFEA-B7923DCAECCC}" type="presOf" srcId="{901BCA1E-7624-4B04-82B5-3E89A0B94F54}" destId="{FA3D7BB8-375D-4628-AA39-ADB3177EA23A}" srcOrd="0" destOrd="0" presId="urn:microsoft.com/office/officeart/2005/8/layout/vList2"/>
    <dgm:cxn modelId="{6958EEA2-500A-4537-9A5C-1A289FCA6F5C}" srcId="{901BCA1E-7624-4B04-82B5-3E89A0B94F54}" destId="{141D5F4E-AF94-4C1D-8FCE-2C37FE121425}" srcOrd="2" destOrd="0" parTransId="{0713B8B4-0C35-4EDD-A17E-AAB279E6305C}" sibTransId="{E11A3B3A-84E1-41B7-800C-1E23A2E2F57F}"/>
    <dgm:cxn modelId="{2C87C4AD-7BF8-4CEC-82FB-A42520536F9E}" srcId="{901BCA1E-7624-4B04-82B5-3E89A0B94F54}" destId="{C5675037-5637-4BB2-9D59-6329B437060E}" srcOrd="1" destOrd="0" parTransId="{841E64CC-4F34-438E-B447-E728CCD85C67}" sibTransId="{5449E433-3F1F-4129-B694-991E94E8F6B7}"/>
    <dgm:cxn modelId="{812297FE-4696-4553-9962-89D986192C2D}" type="presOf" srcId="{F34D6146-FCD2-4B14-AB4F-9E4782F09205}" destId="{F1E6163F-94AA-411C-81FC-91499B45A909}" srcOrd="0" destOrd="0" presId="urn:microsoft.com/office/officeart/2005/8/layout/vList2"/>
    <dgm:cxn modelId="{A4D62717-F2D2-43A1-BBD3-E9E8EA6730A2}" type="presParOf" srcId="{FA3D7BB8-375D-4628-AA39-ADB3177EA23A}" destId="{F1E6163F-94AA-411C-81FC-91499B45A909}" srcOrd="0" destOrd="0" presId="urn:microsoft.com/office/officeart/2005/8/layout/vList2"/>
    <dgm:cxn modelId="{C89EFCC6-39A2-4AF4-8071-E60CDDB85C31}" type="presParOf" srcId="{FA3D7BB8-375D-4628-AA39-ADB3177EA23A}" destId="{8DF72E3C-4E58-46E0-A96C-8BF3CE362D2B}" srcOrd="1" destOrd="0" presId="urn:microsoft.com/office/officeart/2005/8/layout/vList2"/>
    <dgm:cxn modelId="{9EF6538D-44D2-4DBA-AC6C-662A8BE368B4}" type="presParOf" srcId="{FA3D7BB8-375D-4628-AA39-ADB3177EA23A}" destId="{72A0D6AE-0396-41BA-9F1C-31C681DF2F7C}" srcOrd="2" destOrd="0" presId="urn:microsoft.com/office/officeart/2005/8/layout/vList2"/>
    <dgm:cxn modelId="{2DBED30F-64D5-42AB-B798-F41703257A60}" type="presParOf" srcId="{FA3D7BB8-375D-4628-AA39-ADB3177EA23A}" destId="{9F9E20AC-19B1-4D4A-A396-607043E09EC2}" srcOrd="3" destOrd="0" presId="urn:microsoft.com/office/officeart/2005/8/layout/vList2"/>
    <dgm:cxn modelId="{A883B2E0-F546-4E20-91ED-285E49DBB67C}" type="presParOf" srcId="{FA3D7BB8-375D-4628-AA39-ADB3177EA23A}" destId="{ED9F8F6C-34D1-48E2-8956-B3B14597F96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9717DA-ECE0-4565-8F1A-2E1C3B9C9DFF}"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DCFADB6B-7794-48B0-97B0-77E803C43F6E}">
      <dgm:prSet/>
      <dgm:spPr/>
      <dgm:t>
        <a:bodyPr/>
        <a:lstStyle/>
        <a:p>
          <a:r>
            <a:rPr lang="en-IE" b="0" i="0" baseline="0" dirty="0">
              <a:solidFill>
                <a:schemeClr val="tx1"/>
              </a:solidFill>
            </a:rPr>
            <a:t>It is a combination of the </a:t>
          </a:r>
          <a:r>
            <a:rPr lang="en-IE" b="1" i="0" baseline="0" dirty="0">
              <a:solidFill>
                <a:schemeClr val="tx1"/>
              </a:solidFill>
            </a:rPr>
            <a:t>National Development Plan</a:t>
          </a:r>
          <a:r>
            <a:rPr lang="en-IE" b="0" i="0" baseline="0" dirty="0">
              <a:solidFill>
                <a:schemeClr val="tx1"/>
              </a:solidFill>
            </a:rPr>
            <a:t> which sets out the investment priorities that will underpin the implementation of the </a:t>
          </a:r>
          <a:r>
            <a:rPr lang="en-IE" b="1" i="0" baseline="0" dirty="0">
              <a:solidFill>
                <a:schemeClr val="tx1"/>
              </a:solidFill>
            </a:rPr>
            <a:t>National Planning Framework </a:t>
          </a:r>
          <a:r>
            <a:rPr lang="en-IE" b="0" i="0" baseline="0" dirty="0">
              <a:solidFill>
                <a:schemeClr val="tx1"/>
              </a:solidFill>
            </a:rPr>
            <a:t>and submissions should demonstrate relevance to Project Ireland 2040. </a:t>
          </a:r>
          <a:endParaRPr lang="en-IE" dirty="0">
            <a:solidFill>
              <a:schemeClr val="tx1"/>
            </a:solidFill>
          </a:endParaRPr>
        </a:p>
      </dgm:t>
    </dgm:pt>
    <dgm:pt modelId="{D8A940A0-1F25-4BA4-BEDB-AF394FD6236E}" type="parTrans" cxnId="{A3F0D21F-877A-4A6B-BC03-DA2C2F0F54AD}">
      <dgm:prSet/>
      <dgm:spPr/>
      <dgm:t>
        <a:bodyPr/>
        <a:lstStyle/>
        <a:p>
          <a:endParaRPr lang="en-US"/>
        </a:p>
      </dgm:t>
    </dgm:pt>
    <dgm:pt modelId="{AC416184-FFEB-408D-8319-730A2C841C64}" type="sibTrans" cxnId="{A3F0D21F-877A-4A6B-BC03-DA2C2F0F54AD}">
      <dgm:prSet/>
      <dgm:spPr/>
      <dgm:t>
        <a:bodyPr/>
        <a:lstStyle/>
        <a:p>
          <a:endParaRPr lang="en-US"/>
        </a:p>
      </dgm:t>
    </dgm:pt>
    <dgm:pt modelId="{9CA7272B-F975-4CF2-8522-CF3CB7E47F7C}">
      <dgm:prSet/>
      <dgm:spPr/>
      <dgm:t>
        <a:bodyPr/>
        <a:lstStyle/>
        <a:p>
          <a:r>
            <a:rPr lang="en-IE" b="0" i="0" baseline="0" dirty="0">
              <a:solidFill>
                <a:schemeClr val="tx1"/>
              </a:solidFill>
            </a:rPr>
            <a:t>It recognises that investment is required in rural areas for access to quality services and enhanced amenities such as trails and greenways.</a:t>
          </a:r>
          <a:endParaRPr lang="en-IE" dirty="0">
            <a:solidFill>
              <a:schemeClr val="tx1"/>
            </a:solidFill>
          </a:endParaRPr>
        </a:p>
      </dgm:t>
    </dgm:pt>
    <dgm:pt modelId="{7AD365BB-D4B4-4541-91DB-A710D83378FE}" type="parTrans" cxnId="{0A8FF2DF-6D0A-4F9F-AA25-D325B2BD374E}">
      <dgm:prSet/>
      <dgm:spPr/>
      <dgm:t>
        <a:bodyPr/>
        <a:lstStyle/>
        <a:p>
          <a:endParaRPr lang="en-US"/>
        </a:p>
      </dgm:t>
    </dgm:pt>
    <dgm:pt modelId="{031CA618-B9E8-4694-8036-1EC87E65A76A}" type="sibTrans" cxnId="{0A8FF2DF-6D0A-4F9F-AA25-D325B2BD374E}">
      <dgm:prSet/>
      <dgm:spPr/>
      <dgm:t>
        <a:bodyPr/>
        <a:lstStyle/>
        <a:p>
          <a:endParaRPr lang="en-US"/>
        </a:p>
      </dgm:t>
    </dgm:pt>
    <dgm:pt modelId="{F6F2C1DD-AEA1-45DB-A1AB-8BC6B5606753}">
      <dgm:prSet/>
      <dgm:spPr/>
      <dgm:t>
        <a:bodyPr/>
        <a:lstStyle/>
        <a:p>
          <a:r>
            <a:rPr lang="en-IE" b="0" i="0" baseline="0" dirty="0">
              <a:solidFill>
                <a:schemeClr val="tx1"/>
              </a:solidFill>
            </a:rPr>
            <a:t>Facilitate the development of the rural economy through supporting the agricultural sector together with the bio-economy and diversification into alternative on-farm and off-farm activities, while at the same time noting the importance of maintaining and protecting the natural landscape and built heritage which are vital to rural tourism; </a:t>
          </a:r>
          <a:endParaRPr lang="en-IE" b="0" dirty="0">
            <a:solidFill>
              <a:schemeClr val="tx1"/>
            </a:solidFill>
          </a:endParaRPr>
        </a:p>
      </dgm:t>
    </dgm:pt>
    <dgm:pt modelId="{156014DD-10D3-421D-8DA4-986ABCE95C07}" type="parTrans" cxnId="{4EAA9B67-0285-4891-870E-9F68B74AAB84}">
      <dgm:prSet/>
      <dgm:spPr/>
      <dgm:t>
        <a:bodyPr/>
        <a:lstStyle/>
        <a:p>
          <a:endParaRPr lang="en-US"/>
        </a:p>
      </dgm:t>
    </dgm:pt>
    <dgm:pt modelId="{569DF850-3C9D-4583-9F6F-660AB069F9F4}" type="sibTrans" cxnId="{4EAA9B67-0285-4891-870E-9F68B74AAB84}">
      <dgm:prSet/>
      <dgm:spPr/>
      <dgm:t>
        <a:bodyPr/>
        <a:lstStyle/>
        <a:p>
          <a:endParaRPr lang="en-US"/>
        </a:p>
      </dgm:t>
    </dgm:pt>
    <dgm:pt modelId="{7A0F0CD8-379B-4870-AFF5-AA3A8B739CCD}">
      <dgm:prSet/>
      <dgm:spPr/>
      <dgm:t>
        <a:bodyPr/>
        <a:lstStyle/>
        <a:p>
          <a:r>
            <a:rPr lang="en-IE" b="0" i="0" baseline="0" dirty="0">
              <a:solidFill>
                <a:schemeClr val="tx1"/>
              </a:solidFill>
            </a:rPr>
            <a:t>Integrated planning for green infrastructure to be incorporated into the preparation of statutory land use plans and through integrated land use and spatial planning that supports public transport, walking and cycling as more favourable modes of transport to that of the private car.</a:t>
          </a:r>
          <a:endParaRPr lang="en-IE" dirty="0">
            <a:solidFill>
              <a:schemeClr val="tx1"/>
            </a:solidFill>
          </a:endParaRPr>
        </a:p>
      </dgm:t>
    </dgm:pt>
    <dgm:pt modelId="{F5D1A3DB-F97C-4BCF-995B-DA0B18C33A63}" type="parTrans" cxnId="{13AEB8B8-64F6-4755-9C98-7EA08C5F77B1}">
      <dgm:prSet/>
      <dgm:spPr/>
      <dgm:t>
        <a:bodyPr/>
        <a:lstStyle/>
        <a:p>
          <a:endParaRPr lang="en-US"/>
        </a:p>
      </dgm:t>
    </dgm:pt>
    <dgm:pt modelId="{34F66443-D199-4B10-989C-A481B5DE5DFC}" type="sibTrans" cxnId="{13AEB8B8-64F6-4755-9C98-7EA08C5F77B1}">
      <dgm:prSet/>
      <dgm:spPr/>
      <dgm:t>
        <a:bodyPr/>
        <a:lstStyle/>
        <a:p>
          <a:endParaRPr lang="en-US"/>
        </a:p>
      </dgm:t>
    </dgm:pt>
    <dgm:pt modelId="{03E2C469-67FF-45F5-89E3-DDFF65A14C98}" type="pres">
      <dgm:prSet presAssocID="{029717DA-ECE0-4565-8F1A-2E1C3B9C9DFF}" presName="linear" presStyleCnt="0">
        <dgm:presLayoutVars>
          <dgm:animLvl val="lvl"/>
          <dgm:resizeHandles val="exact"/>
        </dgm:presLayoutVars>
      </dgm:prSet>
      <dgm:spPr/>
    </dgm:pt>
    <dgm:pt modelId="{D44A490E-3929-47F9-9777-DD11C3C70151}" type="pres">
      <dgm:prSet presAssocID="{DCFADB6B-7794-48B0-97B0-77E803C43F6E}" presName="parentText" presStyleLbl="node1" presStyleIdx="0" presStyleCnt="4" custLinFactNeighborY="52917">
        <dgm:presLayoutVars>
          <dgm:chMax val="0"/>
          <dgm:bulletEnabled val="1"/>
        </dgm:presLayoutVars>
      </dgm:prSet>
      <dgm:spPr/>
    </dgm:pt>
    <dgm:pt modelId="{036B3265-125E-43DE-8DC3-35AE7BD0DB00}" type="pres">
      <dgm:prSet presAssocID="{AC416184-FFEB-408D-8319-730A2C841C64}" presName="spacer" presStyleCnt="0"/>
      <dgm:spPr/>
    </dgm:pt>
    <dgm:pt modelId="{F06D026C-6353-43D8-A6DD-5C761E4B23F1}" type="pres">
      <dgm:prSet presAssocID="{9CA7272B-F975-4CF2-8522-CF3CB7E47F7C}" presName="parentText" presStyleLbl="node1" presStyleIdx="1" presStyleCnt="4" custScaleY="67988">
        <dgm:presLayoutVars>
          <dgm:chMax val="0"/>
          <dgm:bulletEnabled val="1"/>
        </dgm:presLayoutVars>
      </dgm:prSet>
      <dgm:spPr/>
    </dgm:pt>
    <dgm:pt modelId="{83CD5B54-84FC-4730-8F1B-9A427C57D3A9}" type="pres">
      <dgm:prSet presAssocID="{031CA618-B9E8-4694-8036-1EC87E65A76A}" presName="spacer" presStyleCnt="0"/>
      <dgm:spPr/>
    </dgm:pt>
    <dgm:pt modelId="{0CB2D771-DCD3-4FB6-9322-022857E71DCC}" type="pres">
      <dgm:prSet presAssocID="{F6F2C1DD-AEA1-45DB-A1AB-8BC6B5606753}" presName="parentText" presStyleLbl="node1" presStyleIdx="2" presStyleCnt="4">
        <dgm:presLayoutVars>
          <dgm:chMax val="0"/>
          <dgm:bulletEnabled val="1"/>
        </dgm:presLayoutVars>
      </dgm:prSet>
      <dgm:spPr/>
    </dgm:pt>
    <dgm:pt modelId="{2E292EB8-38B2-42DD-9908-1A502E7D484C}" type="pres">
      <dgm:prSet presAssocID="{569DF850-3C9D-4583-9F6F-660AB069F9F4}" presName="spacer" presStyleCnt="0"/>
      <dgm:spPr/>
    </dgm:pt>
    <dgm:pt modelId="{F7E9E961-63F7-444C-8D5D-2E452F6C100F}" type="pres">
      <dgm:prSet presAssocID="{7A0F0CD8-379B-4870-AFF5-AA3A8B739CCD}" presName="parentText" presStyleLbl="node1" presStyleIdx="3" presStyleCnt="4">
        <dgm:presLayoutVars>
          <dgm:chMax val="0"/>
          <dgm:bulletEnabled val="1"/>
        </dgm:presLayoutVars>
      </dgm:prSet>
      <dgm:spPr/>
    </dgm:pt>
  </dgm:ptLst>
  <dgm:cxnLst>
    <dgm:cxn modelId="{F436720E-0411-46C0-9ABC-20D5B1C9655A}" type="presOf" srcId="{7A0F0CD8-379B-4870-AFF5-AA3A8B739CCD}" destId="{F7E9E961-63F7-444C-8D5D-2E452F6C100F}" srcOrd="0" destOrd="0" presId="urn:microsoft.com/office/officeart/2005/8/layout/vList2"/>
    <dgm:cxn modelId="{A3F0D21F-877A-4A6B-BC03-DA2C2F0F54AD}" srcId="{029717DA-ECE0-4565-8F1A-2E1C3B9C9DFF}" destId="{DCFADB6B-7794-48B0-97B0-77E803C43F6E}" srcOrd="0" destOrd="0" parTransId="{D8A940A0-1F25-4BA4-BEDB-AF394FD6236E}" sibTransId="{AC416184-FFEB-408D-8319-730A2C841C64}"/>
    <dgm:cxn modelId="{0691A72F-021D-458A-A49D-5530B45A38BF}" type="presOf" srcId="{F6F2C1DD-AEA1-45DB-A1AB-8BC6B5606753}" destId="{0CB2D771-DCD3-4FB6-9322-022857E71DCC}" srcOrd="0" destOrd="0" presId="urn:microsoft.com/office/officeart/2005/8/layout/vList2"/>
    <dgm:cxn modelId="{4EAA9B67-0285-4891-870E-9F68B74AAB84}" srcId="{029717DA-ECE0-4565-8F1A-2E1C3B9C9DFF}" destId="{F6F2C1DD-AEA1-45DB-A1AB-8BC6B5606753}" srcOrd="2" destOrd="0" parTransId="{156014DD-10D3-421D-8DA4-986ABCE95C07}" sibTransId="{569DF850-3C9D-4583-9F6F-660AB069F9F4}"/>
    <dgm:cxn modelId="{B1EFC24C-570D-4F85-93B9-489F42464A5C}" type="presOf" srcId="{029717DA-ECE0-4565-8F1A-2E1C3B9C9DFF}" destId="{03E2C469-67FF-45F5-89E3-DDFF65A14C98}" srcOrd="0" destOrd="0" presId="urn:microsoft.com/office/officeart/2005/8/layout/vList2"/>
    <dgm:cxn modelId="{6806666F-D670-4D39-86DF-3A7C066E5395}" type="presOf" srcId="{DCFADB6B-7794-48B0-97B0-77E803C43F6E}" destId="{D44A490E-3929-47F9-9777-DD11C3C70151}" srcOrd="0" destOrd="0" presId="urn:microsoft.com/office/officeart/2005/8/layout/vList2"/>
    <dgm:cxn modelId="{13AEB8B8-64F6-4755-9C98-7EA08C5F77B1}" srcId="{029717DA-ECE0-4565-8F1A-2E1C3B9C9DFF}" destId="{7A0F0CD8-379B-4870-AFF5-AA3A8B739CCD}" srcOrd="3" destOrd="0" parTransId="{F5D1A3DB-F97C-4BCF-995B-DA0B18C33A63}" sibTransId="{34F66443-D199-4B10-989C-A481B5DE5DFC}"/>
    <dgm:cxn modelId="{0A8FF2DF-6D0A-4F9F-AA25-D325B2BD374E}" srcId="{029717DA-ECE0-4565-8F1A-2E1C3B9C9DFF}" destId="{9CA7272B-F975-4CF2-8522-CF3CB7E47F7C}" srcOrd="1" destOrd="0" parTransId="{7AD365BB-D4B4-4541-91DB-A710D83378FE}" sibTransId="{031CA618-B9E8-4694-8036-1EC87E65A76A}"/>
    <dgm:cxn modelId="{CABC62E2-D67B-4587-9711-E0032454DD03}" type="presOf" srcId="{9CA7272B-F975-4CF2-8522-CF3CB7E47F7C}" destId="{F06D026C-6353-43D8-A6DD-5C761E4B23F1}" srcOrd="0" destOrd="0" presId="urn:microsoft.com/office/officeart/2005/8/layout/vList2"/>
    <dgm:cxn modelId="{936CCC8E-67FF-485F-958B-7F7937F39BDA}" type="presParOf" srcId="{03E2C469-67FF-45F5-89E3-DDFF65A14C98}" destId="{D44A490E-3929-47F9-9777-DD11C3C70151}" srcOrd="0" destOrd="0" presId="urn:microsoft.com/office/officeart/2005/8/layout/vList2"/>
    <dgm:cxn modelId="{388769C7-EB81-4ACC-8EEB-E4AD93AD5EE8}" type="presParOf" srcId="{03E2C469-67FF-45F5-89E3-DDFF65A14C98}" destId="{036B3265-125E-43DE-8DC3-35AE7BD0DB00}" srcOrd="1" destOrd="0" presId="urn:microsoft.com/office/officeart/2005/8/layout/vList2"/>
    <dgm:cxn modelId="{F0EB2AA1-55D7-4258-8279-54BE0CBF38B1}" type="presParOf" srcId="{03E2C469-67FF-45F5-89E3-DDFF65A14C98}" destId="{F06D026C-6353-43D8-A6DD-5C761E4B23F1}" srcOrd="2" destOrd="0" presId="urn:microsoft.com/office/officeart/2005/8/layout/vList2"/>
    <dgm:cxn modelId="{D1003C52-C77C-4380-B44F-594AE6981B6C}" type="presParOf" srcId="{03E2C469-67FF-45F5-89E3-DDFF65A14C98}" destId="{83CD5B54-84FC-4730-8F1B-9A427C57D3A9}" srcOrd="3" destOrd="0" presId="urn:microsoft.com/office/officeart/2005/8/layout/vList2"/>
    <dgm:cxn modelId="{A9766606-48E4-4BDF-88A3-95D28069BC7D}" type="presParOf" srcId="{03E2C469-67FF-45F5-89E3-DDFF65A14C98}" destId="{0CB2D771-DCD3-4FB6-9322-022857E71DCC}" srcOrd="4" destOrd="0" presId="urn:microsoft.com/office/officeart/2005/8/layout/vList2"/>
    <dgm:cxn modelId="{7B4A99B2-B1C1-48B9-8998-5F461BF757C1}" type="presParOf" srcId="{03E2C469-67FF-45F5-89E3-DDFF65A14C98}" destId="{2E292EB8-38B2-42DD-9908-1A502E7D484C}" srcOrd="5" destOrd="0" presId="urn:microsoft.com/office/officeart/2005/8/layout/vList2"/>
    <dgm:cxn modelId="{3CAFD9BD-CD0D-4861-89F6-87BD9F64BA87}" type="presParOf" srcId="{03E2C469-67FF-45F5-89E3-DDFF65A14C98}" destId="{F7E9E961-63F7-444C-8D5D-2E452F6C100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A7E77A-C178-4B49-869B-3141F07F140E}"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US"/>
        </a:p>
      </dgm:t>
    </dgm:pt>
    <dgm:pt modelId="{450657C9-C2C0-4ACC-9737-EE7177E90B56}">
      <dgm:prSet/>
      <dgm:spPr/>
      <dgm:t>
        <a:bodyPr/>
        <a:lstStyle/>
        <a:p>
          <a:r>
            <a:rPr lang="en-IE" b="1" i="0" baseline="0" dirty="0"/>
            <a:t>Local Development Plans</a:t>
          </a:r>
          <a:endParaRPr lang="en-IE" dirty="0"/>
        </a:p>
      </dgm:t>
    </dgm:pt>
    <dgm:pt modelId="{71A6AE9A-6AFB-4D75-A130-9416B6ADE54C}" type="parTrans" cxnId="{17BAE1D9-4AD2-4073-9D22-50AA82E37A8D}">
      <dgm:prSet/>
      <dgm:spPr/>
      <dgm:t>
        <a:bodyPr/>
        <a:lstStyle/>
        <a:p>
          <a:endParaRPr lang="en-US"/>
        </a:p>
      </dgm:t>
    </dgm:pt>
    <dgm:pt modelId="{8D406054-37CB-4234-AB4E-5DDFC2DB17B3}" type="sibTrans" cxnId="{17BAE1D9-4AD2-4073-9D22-50AA82E37A8D}">
      <dgm:prSet/>
      <dgm:spPr/>
      <dgm:t>
        <a:bodyPr/>
        <a:lstStyle/>
        <a:p>
          <a:endParaRPr lang="en-US"/>
        </a:p>
      </dgm:t>
    </dgm:pt>
    <dgm:pt modelId="{38BE2A54-51B9-4691-9441-4E7FEAA2BF07}">
      <dgm:prSet custT="1"/>
      <dgm:spPr/>
      <dgm:t>
        <a:bodyPr/>
        <a:lstStyle/>
        <a:p>
          <a:pPr marL="358775" indent="0" algn="l"/>
          <a:r>
            <a:rPr lang="en-IE" sz="2000" b="0" i="0" baseline="0" dirty="0">
              <a:solidFill>
                <a:schemeClr val="tx1"/>
              </a:solidFill>
            </a:rPr>
            <a:t>Identify the planning and sustainable development of the county over the lifetime of the plan.</a:t>
          </a:r>
        </a:p>
        <a:p>
          <a:pPr marL="358775" indent="0" algn="l"/>
          <a:endParaRPr lang="en-IE" sz="1700" dirty="0">
            <a:solidFill>
              <a:schemeClr val="tx1"/>
            </a:solidFill>
          </a:endParaRPr>
        </a:p>
      </dgm:t>
    </dgm:pt>
    <dgm:pt modelId="{87E317F2-601A-464C-9B49-1FD93BB84EBE}" type="parTrans" cxnId="{BDA20B81-D8BE-4404-BB2A-A0A14DAF9163}">
      <dgm:prSet/>
      <dgm:spPr/>
      <dgm:t>
        <a:bodyPr/>
        <a:lstStyle/>
        <a:p>
          <a:endParaRPr lang="en-US"/>
        </a:p>
      </dgm:t>
    </dgm:pt>
    <dgm:pt modelId="{7970D715-5B02-4F75-82DA-9A04D478825D}" type="sibTrans" cxnId="{BDA20B81-D8BE-4404-BB2A-A0A14DAF9163}">
      <dgm:prSet/>
      <dgm:spPr/>
      <dgm:t>
        <a:bodyPr/>
        <a:lstStyle/>
        <a:p>
          <a:endParaRPr lang="en-US"/>
        </a:p>
      </dgm:t>
    </dgm:pt>
    <dgm:pt modelId="{2073957D-8ABE-4BE6-BE89-2DA582C946CD}">
      <dgm:prSet custT="1"/>
      <dgm:spPr/>
      <dgm:t>
        <a:bodyPr/>
        <a:lstStyle/>
        <a:p>
          <a:pPr marL="179388" indent="0" algn="l"/>
          <a:r>
            <a:rPr lang="en-IE" sz="2000" b="0" i="0" baseline="0" dirty="0">
              <a:solidFill>
                <a:schemeClr val="tx1"/>
              </a:solidFill>
            </a:rPr>
            <a:t>Provide an overall strategy for the social, economic, cultural and physical development of the county, including improvements to local amenities.</a:t>
          </a:r>
          <a:endParaRPr lang="en-IE" sz="2000" dirty="0">
            <a:solidFill>
              <a:schemeClr val="tx1"/>
            </a:solidFill>
          </a:endParaRPr>
        </a:p>
      </dgm:t>
    </dgm:pt>
    <dgm:pt modelId="{DE864D0D-DAA8-4EDF-82A3-D6F5C581B4CC}" type="parTrans" cxnId="{37E147FD-9C95-40EE-BDA1-AA9E0DEBCB9F}">
      <dgm:prSet/>
      <dgm:spPr/>
      <dgm:t>
        <a:bodyPr/>
        <a:lstStyle/>
        <a:p>
          <a:endParaRPr lang="en-US"/>
        </a:p>
      </dgm:t>
    </dgm:pt>
    <dgm:pt modelId="{E801B831-1ED7-4B21-A865-273A428D9F01}" type="sibTrans" cxnId="{37E147FD-9C95-40EE-BDA1-AA9E0DEBCB9F}">
      <dgm:prSet/>
      <dgm:spPr/>
      <dgm:t>
        <a:bodyPr/>
        <a:lstStyle/>
        <a:p>
          <a:endParaRPr lang="en-US"/>
        </a:p>
      </dgm:t>
    </dgm:pt>
    <dgm:pt modelId="{BB93385D-D61A-495D-BCF9-532A7AF6381F}">
      <dgm:prSet custT="1"/>
      <dgm:spPr/>
      <dgm:t>
        <a:bodyPr anchor="t"/>
        <a:lstStyle/>
        <a:p>
          <a:pPr marL="358775" indent="0" algn="l"/>
          <a:r>
            <a:rPr lang="en-IE" sz="2000" b="0" i="0" baseline="0" dirty="0">
              <a:solidFill>
                <a:schemeClr val="tx1"/>
              </a:solidFill>
            </a:rPr>
            <a:t>They must be compatible with National and Regional Planning Strategies including the </a:t>
          </a:r>
          <a:r>
            <a:rPr lang="en-IE" sz="2000" b="1" i="0" baseline="0" dirty="0">
              <a:solidFill>
                <a:schemeClr val="tx1"/>
              </a:solidFill>
            </a:rPr>
            <a:t>National Planning Framework </a:t>
          </a:r>
          <a:r>
            <a:rPr lang="en-IE" sz="2000" b="0" i="0" baseline="0" dirty="0">
              <a:solidFill>
                <a:schemeClr val="tx1"/>
              </a:solidFill>
            </a:rPr>
            <a:t>and </a:t>
          </a:r>
          <a:r>
            <a:rPr lang="en-IE" sz="2000" b="1" i="0" baseline="0" dirty="0">
              <a:solidFill>
                <a:schemeClr val="tx1"/>
              </a:solidFill>
            </a:rPr>
            <a:t>Regional Spatial and Economic Strategies</a:t>
          </a:r>
          <a:r>
            <a:rPr lang="en-IE" sz="2000" b="0" i="0" baseline="0" dirty="0">
              <a:solidFill>
                <a:schemeClr val="tx1"/>
              </a:solidFill>
            </a:rPr>
            <a:t>.</a:t>
          </a:r>
        </a:p>
        <a:p>
          <a:pPr marL="358775" indent="0" algn="l"/>
          <a:endParaRPr lang="en-IE" sz="1700" b="0" i="0" baseline="0" dirty="0">
            <a:solidFill>
              <a:schemeClr val="tx1"/>
            </a:solidFill>
          </a:endParaRPr>
        </a:p>
        <a:p>
          <a:pPr marL="358775" indent="0" algn="l"/>
          <a:endParaRPr lang="en-IE" sz="1700" dirty="0">
            <a:solidFill>
              <a:schemeClr val="tx1"/>
            </a:solidFill>
          </a:endParaRPr>
        </a:p>
      </dgm:t>
    </dgm:pt>
    <dgm:pt modelId="{1A1EB7E5-9157-4A14-9E6E-4245CAF8B82F}" type="parTrans" cxnId="{D043A340-3AAA-470E-BA18-AB77A4D23FCB}">
      <dgm:prSet/>
      <dgm:spPr/>
      <dgm:t>
        <a:bodyPr/>
        <a:lstStyle/>
        <a:p>
          <a:endParaRPr lang="en-US"/>
        </a:p>
      </dgm:t>
    </dgm:pt>
    <dgm:pt modelId="{C9DF9518-F4BC-40D5-A927-B07D77C5BACC}" type="sibTrans" cxnId="{D043A340-3AAA-470E-BA18-AB77A4D23FCB}">
      <dgm:prSet/>
      <dgm:spPr/>
      <dgm:t>
        <a:bodyPr/>
        <a:lstStyle/>
        <a:p>
          <a:endParaRPr lang="en-US"/>
        </a:p>
      </dgm:t>
    </dgm:pt>
    <dgm:pt modelId="{95033269-DB42-466C-9434-1B3EEE08C88A}">
      <dgm:prSet custT="1"/>
      <dgm:spPr/>
      <dgm:t>
        <a:bodyPr anchor="t"/>
        <a:lstStyle/>
        <a:p>
          <a:pPr marL="179388" indent="0" algn="l"/>
          <a:r>
            <a:rPr lang="en-IE" sz="2000" b="0" i="0" baseline="0" dirty="0">
              <a:solidFill>
                <a:schemeClr val="tx1"/>
              </a:solidFill>
            </a:rPr>
            <a:t>Are complementary to the </a:t>
          </a:r>
          <a:r>
            <a:rPr lang="en-IE" sz="2000" b="1" i="0" baseline="0" dirty="0">
              <a:solidFill>
                <a:schemeClr val="tx1"/>
              </a:solidFill>
            </a:rPr>
            <a:t>Local Economic and Community Plans </a:t>
          </a:r>
          <a:r>
            <a:rPr lang="en-IE" sz="2000" b="0" i="0" baseline="0" dirty="0">
              <a:solidFill>
                <a:schemeClr val="tx1"/>
              </a:solidFill>
            </a:rPr>
            <a:t>which are currently under consultation and development in each Local Authority area in the border region of Ireland.</a:t>
          </a:r>
        </a:p>
        <a:p>
          <a:pPr marL="179388" indent="0" algn="l"/>
          <a:endParaRPr lang="en-IE" sz="1700" b="0" i="0" baseline="0" dirty="0">
            <a:solidFill>
              <a:schemeClr val="tx1"/>
            </a:solidFill>
          </a:endParaRPr>
        </a:p>
        <a:p>
          <a:pPr marL="179388" indent="0" algn="l"/>
          <a:endParaRPr lang="en-IE" sz="1700" dirty="0">
            <a:solidFill>
              <a:schemeClr val="tx1"/>
            </a:solidFill>
          </a:endParaRPr>
        </a:p>
      </dgm:t>
    </dgm:pt>
    <dgm:pt modelId="{D9D5E86E-F4B0-41C1-B54E-3E3170D3DF25}" type="parTrans" cxnId="{DFB8B89C-1B07-442B-B753-51C419EE5583}">
      <dgm:prSet/>
      <dgm:spPr/>
      <dgm:t>
        <a:bodyPr/>
        <a:lstStyle/>
        <a:p>
          <a:endParaRPr lang="en-US"/>
        </a:p>
      </dgm:t>
    </dgm:pt>
    <dgm:pt modelId="{C36B2868-3B43-43C9-9AD5-32AE5409D899}" type="sibTrans" cxnId="{DFB8B89C-1B07-442B-B753-51C419EE5583}">
      <dgm:prSet/>
      <dgm:spPr/>
      <dgm:t>
        <a:bodyPr/>
        <a:lstStyle/>
        <a:p>
          <a:endParaRPr lang="en-US"/>
        </a:p>
      </dgm:t>
    </dgm:pt>
    <dgm:pt modelId="{88CB5136-CD0D-4BC4-A5E2-62B99F810B58}" type="pres">
      <dgm:prSet presAssocID="{7EA7E77A-C178-4B49-869B-3141F07F140E}" presName="diagram" presStyleCnt="0">
        <dgm:presLayoutVars>
          <dgm:chMax val="1"/>
          <dgm:dir/>
          <dgm:animLvl val="ctr"/>
          <dgm:resizeHandles val="exact"/>
        </dgm:presLayoutVars>
      </dgm:prSet>
      <dgm:spPr/>
    </dgm:pt>
    <dgm:pt modelId="{789FBFC0-185A-4E5D-87FD-9842A02A6FBA}" type="pres">
      <dgm:prSet presAssocID="{7EA7E77A-C178-4B49-869B-3141F07F140E}" presName="matrix" presStyleCnt="0"/>
      <dgm:spPr/>
    </dgm:pt>
    <dgm:pt modelId="{A06F245A-572C-403D-8744-116D6A2B2401}" type="pres">
      <dgm:prSet presAssocID="{7EA7E77A-C178-4B49-869B-3141F07F140E}" presName="tile1" presStyleLbl="node1" presStyleIdx="0" presStyleCnt="4"/>
      <dgm:spPr/>
    </dgm:pt>
    <dgm:pt modelId="{8ADCB80F-C501-414F-8B18-A85ED1388A34}" type="pres">
      <dgm:prSet presAssocID="{7EA7E77A-C178-4B49-869B-3141F07F140E}" presName="tile1text" presStyleLbl="node1" presStyleIdx="0" presStyleCnt="4">
        <dgm:presLayoutVars>
          <dgm:chMax val="0"/>
          <dgm:chPref val="0"/>
          <dgm:bulletEnabled val="1"/>
        </dgm:presLayoutVars>
      </dgm:prSet>
      <dgm:spPr/>
    </dgm:pt>
    <dgm:pt modelId="{2E45A820-4E3D-41DC-8C40-6285FEB8CF1D}" type="pres">
      <dgm:prSet presAssocID="{7EA7E77A-C178-4B49-869B-3141F07F140E}" presName="tile2" presStyleLbl="node1" presStyleIdx="1" presStyleCnt="4" custLinFactNeighborY="-317"/>
      <dgm:spPr/>
    </dgm:pt>
    <dgm:pt modelId="{91A77251-7328-4B92-8998-87D8EF7FBE03}" type="pres">
      <dgm:prSet presAssocID="{7EA7E77A-C178-4B49-869B-3141F07F140E}" presName="tile2text" presStyleLbl="node1" presStyleIdx="1" presStyleCnt="4">
        <dgm:presLayoutVars>
          <dgm:chMax val="0"/>
          <dgm:chPref val="0"/>
          <dgm:bulletEnabled val="1"/>
        </dgm:presLayoutVars>
      </dgm:prSet>
      <dgm:spPr/>
    </dgm:pt>
    <dgm:pt modelId="{9360C0E3-E522-4233-97E4-FAF84EE0F66E}" type="pres">
      <dgm:prSet presAssocID="{7EA7E77A-C178-4B49-869B-3141F07F140E}" presName="tile3" presStyleLbl="node1" presStyleIdx="2" presStyleCnt="4" custScaleY="110230" custLinFactNeighborY="-5115"/>
      <dgm:spPr/>
    </dgm:pt>
    <dgm:pt modelId="{D8D32ECF-9FEA-4D62-B187-BD88E8084817}" type="pres">
      <dgm:prSet presAssocID="{7EA7E77A-C178-4B49-869B-3141F07F140E}" presName="tile3text" presStyleLbl="node1" presStyleIdx="2" presStyleCnt="4">
        <dgm:presLayoutVars>
          <dgm:chMax val="0"/>
          <dgm:chPref val="0"/>
          <dgm:bulletEnabled val="1"/>
        </dgm:presLayoutVars>
      </dgm:prSet>
      <dgm:spPr/>
    </dgm:pt>
    <dgm:pt modelId="{AE8A5945-B243-426F-AEA5-F60CC43F5D3C}" type="pres">
      <dgm:prSet presAssocID="{7EA7E77A-C178-4B49-869B-3141F07F140E}" presName="tile4" presStyleLbl="node1" presStyleIdx="3" presStyleCnt="4" custLinFactNeighborX="309"/>
      <dgm:spPr/>
    </dgm:pt>
    <dgm:pt modelId="{CD7A1E24-EE75-4C53-B929-B32B0815DDF9}" type="pres">
      <dgm:prSet presAssocID="{7EA7E77A-C178-4B49-869B-3141F07F140E}" presName="tile4text" presStyleLbl="node1" presStyleIdx="3" presStyleCnt="4">
        <dgm:presLayoutVars>
          <dgm:chMax val="0"/>
          <dgm:chPref val="0"/>
          <dgm:bulletEnabled val="1"/>
        </dgm:presLayoutVars>
      </dgm:prSet>
      <dgm:spPr/>
    </dgm:pt>
    <dgm:pt modelId="{FF9C96EF-16EB-4EB5-8CA0-3BAD7E7CEE51}" type="pres">
      <dgm:prSet presAssocID="{7EA7E77A-C178-4B49-869B-3141F07F140E}" presName="centerTile" presStyleLbl="fgShp" presStyleIdx="0" presStyleCnt="1" custScaleY="85685" custLinFactNeighborX="-472" custLinFactNeighborY="-9469">
        <dgm:presLayoutVars>
          <dgm:chMax val="0"/>
          <dgm:chPref val="0"/>
        </dgm:presLayoutVars>
      </dgm:prSet>
      <dgm:spPr/>
    </dgm:pt>
  </dgm:ptLst>
  <dgm:cxnLst>
    <dgm:cxn modelId="{D043A340-3AAA-470E-BA18-AB77A4D23FCB}" srcId="{450657C9-C2C0-4ACC-9737-EE7177E90B56}" destId="{BB93385D-D61A-495D-BCF9-532A7AF6381F}" srcOrd="2" destOrd="0" parTransId="{1A1EB7E5-9157-4A14-9E6E-4245CAF8B82F}" sibTransId="{C9DF9518-F4BC-40D5-A927-B07D77C5BACC}"/>
    <dgm:cxn modelId="{18683B60-C645-4279-A07C-AE36AEB429C5}" type="presOf" srcId="{BB93385D-D61A-495D-BCF9-532A7AF6381F}" destId="{9360C0E3-E522-4233-97E4-FAF84EE0F66E}" srcOrd="0" destOrd="0" presId="urn:microsoft.com/office/officeart/2005/8/layout/matrix1"/>
    <dgm:cxn modelId="{99654277-F83F-4FF2-96CA-7A56026AA893}" type="presOf" srcId="{38BE2A54-51B9-4691-9441-4E7FEAA2BF07}" destId="{8ADCB80F-C501-414F-8B18-A85ED1388A34}" srcOrd="1" destOrd="0" presId="urn:microsoft.com/office/officeart/2005/8/layout/matrix1"/>
    <dgm:cxn modelId="{BDA20B81-D8BE-4404-BB2A-A0A14DAF9163}" srcId="{450657C9-C2C0-4ACC-9737-EE7177E90B56}" destId="{38BE2A54-51B9-4691-9441-4E7FEAA2BF07}" srcOrd="0" destOrd="0" parTransId="{87E317F2-601A-464C-9B49-1FD93BB84EBE}" sibTransId="{7970D715-5B02-4F75-82DA-9A04D478825D}"/>
    <dgm:cxn modelId="{DFB8B89C-1B07-442B-B753-51C419EE5583}" srcId="{450657C9-C2C0-4ACC-9737-EE7177E90B56}" destId="{95033269-DB42-466C-9434-1B3EEE08C88A}" srcOrd="3" destOrd="0" parTransId="{D9D5E86E-F4B0-41C1-B54E-3E3170D3DF25}" sibTransId="{C36B2868-3B43-43C9-9AD5-32AE5409D899}"/>
    <dgm:cxn modelId="{B950FBB7-17D0-4C19-8E0F-E03744BE7650}" type="presOf" srcId="{450657C9-C2C0-4ACC-9737-EE7177E90B56}" destId="{FF9C96EF-16EB-4EB5-8CA0-3BAD7E7CEE51}" srcOrd="0" destOrd="0" presId="urn:microsoft.com/office/officeart/2005/8/layout/matrix1"/>
    <dgm:cxn modelId="{0A8E10C2-51B4-46EF-8C2A-65A6185CF374}" type="presOf" srcId="{95033269-DB42-466C-9434-1B3EEE08C88A}" destId="{CD7A1E24-EE75-4C53-B929-B32B0815DDF9}" srcOrd="1" destOrd="0" presId="urn:microsoft.com/office/officeart/2005/8/layout/matrix1"/>
    <dgm:cxn modelId="{A2EBDAEA-FBFD-471B-8099-59B342331E5D}" type="presOf" srcId="{95033269-DB42-466C-9434-1B3EEE08C88A}" destId="{AE8A5945-B243-426F-AEA5-F60CC43F5D3C}" srcOrd="0" destOrd="0" presId="urn:microsoft.com/office/officeart/2005/8/layout/matrix1"/>
    <dgm:cxn modelId="{115F5BCD-64C6-40D9-83F2-BD7CBCF2355C}" type="presOf" srcId="{38BE2A54-51B9-4691-9441-4E7FEAA2BF07}" destId="{A06F245A-572C-403D-8744-116D6A2B2401}" srcOrd="0" destOrd="0" presId="urn:microsoft.com/office/officeart/2005/8/layout/matrix1"/>
    <dgm:cxn modelId="{F8C773EE-7595-45A1-B836-32D8A4717709}" type="presOf" srcId="{7EA7E77A-C178-4B49-869B-3141F07F140E}" destId="{88CB5136-CD0D-4BC4-A5E2-62B99F810B58}" srcOrd="0" destOrd="0" presId="urn:microsoft.com/office/officeart/2005/8/layout/matrix1"/>
    <dgm:cxn modelId="{C79C36D9-C7A3-4692-92A2-62ECCA379140}" type="presOf" srcId="{2073957D-8ABE-4BE6-BE89-2DA582C946CD}" destId="{91A77251-7328-4B92-8998-87D8EF7FBE03}" srcOrd="1" destOrd="0" presId="urn:microsoft.com/office/officeart/2005/8/layout/matrix1"/>
    <dgm:cxn modelId="{17BAE1D9-4AD2-4073-9D22-50AA82E37A8D}" srcId="{7EA7E77A-C178-4B49-869B-3141F07F140E}" destId="{450657C9-C2C0-4ACC-9737-EE7177E90B56}" srcOrd="0" destOrd="0" parTransId="{71A6AE9A-6AFB-4D75-A130-9416B6ADE54C}" sibTransId="{8D406054-37CB-4234-AB4E-5DDFC2DB17B3}"/>
    <dgm:cxn modelId="{2B7693DB-FAE9-47A3-998D-B4A4E199713B}" type="presOf" srcId="{2073957D-8ABE-4BE6-BE89-2DA582C946CD}" destId="{2E45A820-4E3D-41DC-8C40-6285FEB8CF1D}" srcOrd="0" destOrd="0" presId="urn:microsoft.com/office/officeart/2005/8/layout/matrix1"/>
    <dgm:cxn modelId="{37E147FD-9C95-40EE-BDA1-AA9E0DEBCB9F}" srcId="{450657C9-C2C0-4ACC-9737-EE7177E90B56}" destId="{2073957D-8ABE-4BE6-BE89-2DA582C946CD}" srcOrd="1" destOrd="0" parTransId="{DE864D0D-DAA8-4EDF-82A3-D6F5C581B4CC}" sibTransId="{E801B831-1ED7-4B21-A865-273A428D9F01}"/>
    <dgm:cxn modelId="{5DAD74DE-3FB3-45B2-8CF0-07971EA04C0C}" type="presOf" srcId="{BB93385D-D61A-495D-BCF9-532A7AF6381F}" destId="{D8D32ECF-9FEA-4D62-B187-BD88E8084817}" srcOrd="1" destOrd="0" presId="urn:microsoft.com/office/officeart/2005/8/layout/matrix1"/>
    <dgm:cxn modelId="{FD49972D-9A66-44DB-B0E8-AB31288B36C1}" type="presParOf" srcId="{88CB5136-CD0D-4BC4-A5E2-62B99F810B58}" destId="{789FBFC0-185A-4E5D-87FD-9842A02A6FBA}" srcOrd="0" destOrd="0" presId="urn:microsoft.com/office/officeart/2005/8/layout/matrix1"/>
    <dgm:cxn modelId="{63045D0C-D460-41B4-BE7E-BBE4B04D4C1A}" type="presParOf" srcId="{789FBFC0-185A-4E5D-87FD-9842A02A6FBA}" destId="{A06F245A-572C-403D-8744-116D6A2B2401}" srcOrd="0" destOrd="0" presId="urn:microsoft.com/office/officeart/2005/8/layout/matrix1"/>
    <dgm:cxn modelId="{9A3726B8-7FB0-465E-B9EC-1105D4341441}" type="presParOf" srcId="{789FBFC0-185A-4E5D-87FD-9842A02A6FBA}" destId="{8ADCB80F-C501-414F-8B18-A85ED1388A34}" srcOrd="1" destOrd="0" presId="urn:microsoft.com/office/officeart/2005/8/layout/matrix1"/>
    <dgm:cxn modelId="{2E9A4E48-5CD2-4643-8B45-088BAB7F95D9}" type="presParOf" srcId="{789FBFC0-185A-4E5D-87FD-9842A02A6FBA}" destId="{2E45A820-4E3D-41DC-8C40-6285FEB8CF1D}" srcOrd="2" destOrd="0" presId="urn:microsoft.com/office/officeart/2005/8/layout/matrix1"/>
    <dgm:cxn modelId="{8B2A69BB-0405-4E11-80D5-9E8F01E07544}" type="presParOf" srcId="{789FBFC0-185A-4E5D-87FD-9842A02A6FBA}" destId="{91A77251-7328-4B92-8998-87D8EF7FBE03}" srcOrd="3" destOrd="0" presId="urn:microsoft.com/office/officeart/2005/8/layout/matrix1"/>
    <dgm:cxn modelId="{B4173D87-99AB-49F7-B5D4-80D026D1B0EA}" type="presParOf" srcId="{789FBFC0-185A-4E5D-87FD-9842A02A6FBA}" destId="{9360C0E3-E522-4233-97E4-FAF84EE0F66E}" srcOrd="4" destOrd="0" presId="urn:microsoft.com/office/officeart/2005/8/layout/matrix1"/>
    <dgm:cxn modelId="{3D9CD207-5531-46BB-97B8-E552797336B6}" type="presParOf" srcId="{789FBFC0-185A-4E5D-87FD-9842A02A6FBA}" destId="{D8D32ECF-9FEA-4D62-B187-BD88E8084817}" srcOrd="5" destOrd="0" presId="urn:microsoft.com/office/officeart/2005/8/layout/matrix1"/>
    <dgm:cxn modelId="{7FF280F1-9861-4CD7-ADB7-19C35D74A515}" type="presParOf" srcId="{789FBFC0-185A-4E5D-87FD-9842A02A6FBA}" destId="{AE8A5945-B243-426F-AEA5-F60CC43F5D3C}" srcOrd="6" destOrd="0" presId="urn:microsoft.com/office/officeart/2005/8/layout/matrix1"/>
    <dgm:cxn modelId="{EF968CFE-4FBB-4DCF-A265-88DC7B26C41F}" type="presParOf" srcId="{789FBFC0-185A-4E5D-87FD-9842A02A6FBA}" destId="{CD7A1E24-EE75-4C53-B929-B32B0815DDF9}" srcOrd="7" destOrd="0" presId="urn:microsoft.com/office/officeart/2005/8/layout/matrix1"/>
    <dgm:cxn modelId="{3AD326A8-C5DE-431D-8320-4F1BE222AD03}" type="presParOf" srcId="{88CB5136-CD0D-4BC4-A5E2-62B99F810B58}" destId="{FF9C96EF-16EB-4EB5-8CA0-3BAD7E7CEE5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75AABE-3FB8-4B9D-B91F-22E76EDBB19C}"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DFAC5167-6DD7-462B-8B1D-BDD8089B5DF0}">
      <dgm:prSet/>
      <dgm:spPr/>
      <dgm:t>
        <a:bodyPr/>
        <a:lstStyle/>
        <a:p>
          <a:r>
            <a:rPr lang="en-IE" b="0" i="0" baseline="0" dirty="0"/>
            <a:t>The Action Plan for Rural Development highlights the potential of activity tourism to contribute to economic growth in rural areas. </a:t>
          </a:r>
          <a:endParaRPr lang="en-IE" dirty="0"/>
        </a:p>
      </dgm:t>
    </dgm:pt>
    <dgm:pt modelId="{32EA682F-3039-47E7-A083-A01225AF8F1F}" type="parTrans" cxnId="{D41F3F11-E9FC-4002-ACEF-5CBAB02F4441}">
      <dgm:prSet/>
      <dgm:spPr/>
      <dgm:t>
        <a:bodyPr/>
        <a:lstStyle/>
        <a:p>
          <a:endParaRPr lang="en-US"/>
        </a:p>
      </dgm:t>
    </dgm:pt>
    <dgm:pt modelId="{2297B900-8202-4A78-BB5A-7DB1D61B9026}" type="sibTrans" cxnId="{D41F3F11-E9FC-4002-ACEF-5CBAB02F4441}">
      <dgm:prSet/>
      <dgm:spPr/>
      <dgm:t>
        <a:bodyPr/>
        <a:lstStyle/>
        <a:p>
          <a:endParaRPr lang="en-US"/>
        </a:p>
      </dgm:t>
    </dgm:pt>
    <dgm:pt modelId="{2AB9B971-93A7-4B4F-9933-884C95AE8FBC}">
      <dgm:prSet/>
      <dgm:spPr/>
      <dgm:t>
        <a:bodyPr/>
        <a:lstStyle/>
        <a:p>
          <a:r>
            <a:rPr lang="en-IE" b="0" i="0" baseline="0" dirty="0"/>
            <a:t>The development and promotion of this sector provides opportunities for growth, in rural areas in particular, by facilitating businesses to leverage the tourism assets in their area in a sustainable way to support recreational activities.</a:t>
          </a:r>
          <a:endParaRPr lang="en-IE" dirty="0"/>
        </a:p>
      </dgm:t>
    </dgm:pt>
    <dgm:pt modelId="{0C36450B-4601-49FE-80F7-483706FB51EE}" type="parTrans" cxnId="{D39AF744-F80C-458A-93FC-A6BFA6D294B7}">
      <dgm:prSet/>
      <dgm:spPr/>
      <dgm:t>
        <a:bodyPr/>
        <a:lstStyle/>
        <a:p>
          <a:endParaRPr lang="en-US"/>
        </a:p>
      </dgm:t>
    </dgm:pt>
    <dgm:pt modelId="{A91803CB-D19F-4B60-97D8-C3B4FD20DD91}" type="sibTrans" cxnId="{D39AF744-F80C-458A-93FC-A6BFA6D294B7}">
      <dgm:prSet/>
      <dgm:spPr/>
      <dgm:t>
        <a:bodyPr/>
        <a:lstStyle/>
        <a:p>
          <a:endParaRPr lang="en-US"/>
        </a:p>
      </dgm:t>
    </dgm:pt>
    <dgm:pt modelId="{A9A12FDE-A040-498D-8597-1A1B031C5FC4}">
      <dgm:prSet/>
      <dgm:spPr/>
      <dgm:t>
        <a:bodyPr/>
        <a:lstStyle/>
        <a:p>
          <a:r>
            <a:rPr lang="en-IE" b="0" i="0" baseline="0" dirty="0"/>
            <a:t>The plan also outlines actions to enhance local services, to foster a culture of volunteering and strengthen volunteering organisations, develop a strategy to underpin the development of greenways and cross border tourism initiatives to support tourism potential.</a:t>
          </a:r>
          <a:endParaRPr lang="en-IE" dirty="0"/>
        </a:p>
      </dgm:t>
    </dgm:pt>
    <dgm:pt modelId="{C9149892-EAAC-4D28-A014-0236BDDE0B12}" type="parTrans" cxnId="{91DC2AB0-3DD4-4B50-8C0A-3EEFC76B0730}">
      <dgm:prSet/>
      <dgm:spPr/>
      <dgm:t>
        <a:bodyPr/>
        <a:lstStyle/>
        <a:p>
          <a:endParaRPr lang="en-US"/>
        </a:p>
      </dgm:t>
    </dgm:pt>
    <dgm:pt modelId="{E151D9F5-F8D6-42A9-9438-96D93D5AEA67}" type="sibTrans" cxnId="{91DC2AB0-3DD4-4B50-8C0A-3EEFC76B0730}">
      <dgm:prSet/>
      <dgm:spPr/>
      <dgm:t>
        <a:bodyPr/>
        <a:lstStyle/>
        <a:p>
          <a:endParaRPr lang="en-US"/>
        </a:p>
      </dgm:t>
    </dgm:pt>
    <dgm:pt modelId="{49824AED-8631-4B16-91B5-289683CAF95C}" type="pres">
      <dgm:prSet presAssocID="{F275AABE-3FB8-4B9D-B91F-22E76EDBB19C}" presName="linear" presStyleCnt="0">
        <dgm:presLayoutVars>
          <dgm:animLvl val="lvl"/>
          <dgm:resizeHandles val="exact"/>
        </dgm:presLayoutVars>
      </dgm:prSet>
      <dgm:spPr/>
    </dgm:pt>
    <dgm:pt modelId="{C2333E78-6712-4FCE-8B59-4F1F0216CC36}" type="pres">
      <dgm:prSet presAssocID="{DFAC5167-6DD7-462B-8B1D-BDD8089B5DF0}" presName="parentText" presStyleLbl="node1" presStyleIdx="0" presStyleCnt="3" custLinFactNeighborX="539" custLinFactNeighborY="-30540">
        <dgm:presLayoutVars>
          <dgm:chMax val="0"/>
          <dgm:bulletEnabled val="1"/>
        </dgm:presLayoutVars>
      </dgm:prSet>
      <dgm:spPr/>
    </dgm:pt>
    <dgm:pt modelId="{CC0A671B-4D28-458A-9C58-A5173E5F9287}" type="pres">
      <dgm:prSet presAssocID="{2297B900-8202-4A78-BB5A-7DB1D61B9026}" presName="spacer" presStyleCnt="0"/>
      <dgm:spPr/>
    </dgm:pt>
    <dgm:pt modelId="{607D1538-7E32-4016-850A-3AC650670EB9}" type="pres">
      <dgm:prSet presAssocID="{2AB9B971-93A7-4B4F-9933-884C95AE8FBC}" presName="parentText" presStyleLbl="node1" presStyleIdx="1" presStyleCnt="3" custLinFactNeighborY="-60869">
        <dgm:presLayoutVars>
          <dgm:chMax val="0"/>
          <dgm:bulletEnabled val="1"/>
        </dgm:presLayoutVars>
      </dgm:prSet>
      <dgm:spPr/>
    </dgm:pt>
    <dgm:pt modelId="{B67A7395-1574-47F4-8527-5D8205BADC83}" type="pres">
      <dgm:prSet presAssocID="{A91803CB-D19F-4B60-97D8-C3B4FD20DD91}" presName="spacer" presStyleCnt="0"/>
      <dgm:spPr/>
    </dgm:pt>
    <dgm:pt modelId="{919DCD98-39A4-4D12-B092-C51DE1283161}" type="pres">
      <dgm:prSet presAssocID="{A9A12FDE-A040-498D-8597-1A1B031C5FC4}" presName="parentText" presStyleLbl="node1" presStyleIdx="2" presStyleCnt="3" custLinFactNeighborX="8668">
        <dgm:presLayoutVars>
          <dgm:chMax val="0"/>
          <dgm:bulletEnabled val="1"/>
        </dgm:presLayoutVars>
      </dgm:prSet>
      <dgm:spPr/>
    </dgm:pt>
  </dgm:ptLst>
  <dgm:cxnLst>
    <dgm:cxn modelId="{D41F3F11-E9FC-4002-ACEF-5CBAB02F4441}" srcId="{F275AABE-3FB8-4B9D-B91F-22E76EDBB19C}" destId="{DFAC5167-6DD7-462B-8B1D-BDD8089B5DF0}" srcOrd="0" destOrd="0" parTransId="{32EA682F-3039-47E7-A083-A01225AF8F1F}" sibTransId="{2297B900-8202-4A78-BB5A-7DB1D61B9026}"/>
    <dgm:cxn modelId="{D39AF744-F80C-458A-93FC-A6BFA6D294B7}" srcId="{F275AABE-3FB8-4B9D-B91F-22E76EDBB19C}" destId="{2AB9B971-93A7-4B4F-9933-884C95AE8FBC}" srcOrd="1" destOrd="0" parTransId="{0C36450B-4601-49FE-80F7-483706FB51EE}" sibTransId="{A91803CB-D19F-4B60-97D8-C3B4FD20DD91}"/>
    <dgm:cxn modelId="{13AAFF44-F319-476D-824B-8BC696E9F53B}" type="presOf" srcId="{A9A12FDE-A040-498D-8597-1A1B031C5FC4}" destId="{919DCD98-39A4-4D12-B092-C51DE1283161}" srcOrd="0" destOrd="0" presId="urn:microsoft.com/office/officeart/2005/8/layout/vList2"/>
    <dgm:cxn modelId="{367E5AA1-6BCB-4F1C-A799-F8DA6FD5B7D2}" type="presOf" srcId="{2AB9B971-93A7-4B4F-9933-884C95AE8FBC}" destId="{607D1538-7E32-4016-850A-3AC650670EB9}" srcOrd="0" destOrd="0" presId="urn:microsoft.com/office/officeart/2005/8/layout/vList2"/>
    <dgm:cxn modelId="{91DC2AB0-3DD4-4B50-8C0A-3EEFC76B0730}" srcId="{F275AABE-3FB8-4B9D-B91F-22E76EDBB19C}" destId="{A9A12FDE-A040-498D-8597-1A1B031C5FC4}" srcOrd="2" destOrd="0" parTransId="{C9149892-EAAC-4D28-A014-0236BDDE0B12}" sibTransId="{E151D9F5-F8D6-42A9-9438-96D93D5AEA67}"/>
    <dgm:cxn modelId="{9FA334BB-D129-4EB7-B6CE-1443327F7D41}" type="presOf" srcId="{DFAC5167-6DD7-462B-8B1D-BDD8089B5DF0}" destId="{C2333E78-6712-4FCE-8B59-4F1F0216CC36}" srcOrd="0" destOrd="0" presId="urn:microsoft.com/office/officeart/2005/8/layout/vList2"/>
    <dgm:cxn modelId="{514B87D9-0702-489E-BD16-37414C6D4511}" type="presOf" srcId="{F275AABE-3FB8-4B9D-B91F-22E76EDBB19C}" destId="{49824AED-8631-4B16-91B5-289683CAF95C}" srcOrd="0" destOrd="0" presId="urn:microsoft.com/office/officeart/2005/8/layout/vList2"/>
    <dgm:cxn modelId="{E4ACCA51-5EF4-4BCB-B6A2-E677022F0136}" type="presParOf" srcId="{49824AED-8631-4B16-91B5-289683CAF95C}" destId="{C2333E78-6712-4FCE-8B59-4F1F0216CC36}" srcOrd="0" destOrd="0" presId="urn:microsoft.com/office/officeart/2005/8/layout/vList2"/>
    <dgm:cxn modelId="{51442BEB-C817-4BFD-9D61-B6D7C3DC2E2B}" type="presParOf" srcId="{49824AED-8631-4B16-91B5-289683CAF95C}" destId="{CC0A671B-4D28-458A-9C58-A5173E5F9287}" srcOrd="1" destOrd="0" presId="urn:microsoft.com/office/officeart/2005/8/layout/vList2"/>
    <dgm:cxn modelId="{E0457C24-F5EB-405B-8E0D-E74AED7FD2FB}" type="presParOf" srcId="{49824AED-8631-4B16-91B5-289683CAF95C}" destId="{607D1538-7E32-4016-850A-3AC650670EB9}" srcOrd="2" destOrd="0" presId="urn:microsoft.com/office/officeart/2005/8/layout/vList2"/>
    <dgm:cxn modelId="{5014E68E-155F-413A-9A55-FC943638A404}" type="presParOf" srcId="{49824AED-8631-4B16-91B5-289683CAF95C}" destId="{B67A7395-1574-47F4-8527-5D8205BADC83}" srcOrd="3" destOrd="0" presId="urn:microsoft.com/office/officeart/2005/8/layout/vList2"/>
    <dgm:cxn modelId="{C39E88BD-6313-42E7-9CDA-1179F95A543C}" type="presParOf" srcId="{49824AED-8631-4B16-91B5-289683CAF95C}" destId="{919DCD98-39A4-4D12-B092-C51DE128316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09CC44-AFFD-46E3-B58A-3AFB39CC11C6}" type="doc">
      <dgm:prSet loTypeId="urn:microsoft.com/office/officeart/2005/8/layout/vList3" loCatId="list" qsTypeId="urn:microsoft.com/office/officeart/2005/8/quickstyle/3d1" qsCatId="3D" csTypeId="urn:microsoft.com/office/officeart/2005/8/colors/accent2_3" csCatId="accent2" phldr="1"/>
      <dgm:spPr/>
      <dgm:t>
        <a:bodyPr/>
        <a:lstStyle/>
        <a:p>
          <a:endParaRPr lang="en-GB"/>
        </a:p>
      </dgm:t>
    </dgm:pt>
    <dgm:pt modelId="{58865E01-CD6A-4FBD-8AC7-755DBE22A0EC}">
      <dgm:prSet phldrT="[Text]" custT="1"/>
      <dgm:spPr/>
      <dgm:t>
        <a:bodyPr/>
        <a:lstStyle/>
        <a:p>
          <a:r>
            <a:rPr lang="en-GB" sz="1600" b="1" dirty="0">
              <a:solidFill>
                <a:schemeClr val="bg1"/>
              </a:solidFill>
            </a:rPr>
            <a:t>Champion</a:t>
          </a:r>
          <a:r>
            <a:rPr lang="en-GB" sz="1600" dirty="0">
              <a:solidFill>
                <a:schemeClr val="bg1"/>
              </a:solidFill>
            </a:rPr>
            <a:t>: Develop a culture of rural innovation</a:t>
          </a:r>
        </a:p>
      </dgm:t>
    </dgm:pt>
    <dgm:pt modelId="{4599FAE1-7A88-41A6-9EB1-82CA56B08823}" type="parTrans" cxnId="{4C5D761B-EC9D-4E8B-B783-327F16B28A26}">
      <dgm:prSet/>
      <dgm:spPr/>
      <dgm:t>
        <a:bodyPr/>
        <a:lstStyle/>
        <a:p>
          <a:endParaRPr lang="en-GB"/>
        </a:p>
      </dgm:t>
    </dgm:pt>
    <dgm:pt modelId="{D3D503A9-5010-43A6-BF13-79E75DBE2393}" type="sibTrans" cxnId="{4C5D761B-EC9D-4E8B-B783-327F16B28A26}">
      <dgm:prSet/>
      <dgm:spPr/>
      <dgm:t>
        <a:bodyPr/>
        <a:lstStyle/>
        <a:p>
          <a:endParaRPr lang="en-GB"/>
        </a:p>
      </dgm:t>
    </dgm:pt>
    <dgm:pt modelId="{8B62812B-E2B9-485E-97BB-01197E9E85E1}">
      <dgm:prSet custT="1"/>
      <dgm:spPr/>
      <dgm:t>
        <a:bodyPr/>
        <a:lstStyle/>
        <a:p>
          <a:r>
            <a:rPr lang="en-GB" sz="1600" b="1" dirty="0">
              <a:solidFill>
                <a:schemeClr val="bg1"/>
              </a:solidFill>
            </a:rPr>
            <a:t>Empower</a:t>
          </a:r>
          <a:r>
            <a:rPr lang="en-GB" sz="1600" dirty="0">
              <a:solidFill>
                <a:schemeClr val="bg1"/>
              </a:solidFill>
            </a:rPr>
            <a:t>: Raise awareness, build capacity &amp; capability to engage in rural entrepreneurship &amp; innovation</a:t>
          </a:r>
        </a:p>
      </dgm:t>
    </dgm:pt>
    <dgm:pt modelId="{F2A46F4D-BDD2-49B6-AD97-C242502736DD}" type="parTrans" cxnId="{42ED88A1-A105-445C-A80F-3393064FC5CA}">
      <dgm:prSet/>
      <dgm:spPr/>
      <dgm:t>
        <a:bodyPr/>
        <a:lstStyle/>
        <a:p>
          <a:endParaRPr lang="en-GB"/>
        </a:p>
      </dgm:t>
    </dgm:pt>
    <dgm:pt modelId="{80503155-3C2B-4BF2-BF37-E5014EE36240}" type="sibTrans" cxnId="{42ED88A1-A105-445C-A80F-3393064FC5CA}">
      <dgm:prSet/>
      <dgm:spPr/>
      <dgm:t>
        <a:bodyPr/>
        <a:lstStyle/>
        <a:p>
          <a:endParaRPr lang="en-GB"/>
        </a:p>
      </dgm:t>
    </dgm:pt>
    <dgm:pt modelId="{9FA29649-BBC3-4ECB-9D40-3D57E1B55498}">
      <dgm:prSet custT="1"/>
      <dgm:spPr/>
      <dgm:t>
        <a:bodyPr/>
        <a:lstStyle/>
        <a:p>
          <a:r>
            <a:rPr lang="en-GB" sz="1600" b="1" dirty="0">
              <a:solidFill>
                <a:schemeClr val="bg1"/>
              </a:solidFill>
            </a:rPr>
            <a:t>Enable</a:t>
          </a:r>
          <a:r>
            <a:rPr lang="en-GB" sz="1600" dirty="0">
              <a:solidFill>
                <a:schemeClr val="bg1"/>
              </a:solidFill>
            </a:rPr>
            <a:t>: Invest in and develop our rural economy</a:t>
          </a:r>
        </a:p>
      </dgm:t>
    </dgm:pt>
    <dgm:pt modelId="{BC8735C4-8336-42D7-B1F6-412483F6A542}" type="parTrans" cxnId="{A911DB6C-52BE-4D5B-8411-74F03D0D79EF}">
      <dgm:prSet/>
      <dgm:spPr/>
      <dgm:t>
        <a:bodyPr/>
        <a:lstStyle/>
        <a:p>
          <a:endParaRPr lang="en-GB"/>
        </a:p>
      </dgm:t>
    </dgm:pt>
    <dgm:pt modelId="{3C64194A-BD13-4748-BFED-63748E7A42E5}" type="sibTrans" cxnId="{A911DB6C-52BE-4D5B-8411-74F03D0D79EF}">
      <dgm:prSet/>
      <dgm:spPr/>
      <dgm:t>
        <a:bodyPr/>
        <a:lstStyle/>
        <a:p>
          <a:endParaRPr lang="en-GB"/>
        </a:p>
      </dgm:t>
    </dgm:pt>
    <dgm:pt modelId="{3267DC08-5399-47D3-A91F-195FDFD8DC78}" type="pres">
      <dgm:prSet presAssocID="{C109CC44-AFFD-46E3-B58A-3AFB39CC11C6}" presName="linearFlow" presStyleCnt="0">
        <dgm:presLayoutVars>
          <dgm:dir/>
          <dgm:resizeHandles val="exact"/>
        </dgm:presLayoutVars>
      </dgm:prSet>
      <dgm:spPr/>
    </dgm:pt>
    <dgm:pt modelId="{16CC5A33-7E60-4AD1-A722-CBB81D0F9097}" type="pres">
      <dgm:prSet presAssocID="{58865E01-CD6A-4FBD-8AC7-755DBE22A0EC}" presName="composite" presStyleCnt="0"/>
      <dgm:spPr/>
    </dgm:pt>
    <dgm:pt modelId="{510D1BF3-DC2E-41AF-8CAE-8D3515549D34}" type="pres">
      <dgm:prSet presAssocID="{58865E01-CD6A-4FBD-8AC7-755DBE22A0EC}" presName="imgShp" presStyleLbl="fgImgPlace1" presStyleIdx="0" presStyleCnt="3" custScaleX="39594" custScaleY="34870" custLinFactNeighborX="-26037" custLinFactNeighborY="80153"/>
      <dgm:spPr>
        <a:gradFill flip="none" rotWithShape="1">
          <a:gsLst>
            <a:gs pos="16000">
              <a:schemeClr val="accent2">
                <a:tint val="50000"/>
                <a:hueOff val="0"/>
                <a:satOff val="0"/>
                <a:shade val="51000"/>
                <a:satMod val="130000"/>
                <a:alpha val="0"/>
                <a:lumMod val="71000"/>
                <a:lumOff val="29000"/>
              </a:schemeClr>
            </a:gs>
            <a:gs pos="100000">
              <a:schemeClr val="accent2">
                <a:tint val="50000"/>
                <a:hueOff val="0"/>
                <a:satOff val="0"/>
                <a:lumOff val="0"/>
                <a:alphaOff val="0"/>
                <a:shade val="94000"/>
                <a:satMod val="135000"/>
              </a:schemeClr>
            </a:gs>
          </a:gsLst>
          <a:path path="circle">
            <a:fillToRect l="100000" t="100000"/>
          </a:path>
          <a:tileRect r="-100000" b="-100000"/>
        </a:gradFill>
      </dgm:spPr>
    </dgm:pt>
    <dgm:pt modelId="{3BAB8389-368E-4DC4-BB7D-1F5820C39A3F}" type="pres">
      <dgm:prSet presAssocID="{58865E01-CD6A-4FBD-8AC7-755DBE22A0EC}" presName="txShp" presStyleLbl="node1" presStyleIdx="0" presStyleCnt="3" custScaleX="105811" custScaleY="42412" custLinFactNeighborX="3806" custLinFactNeighborY="22668">
        <dgm:presLayoutVars>
          <dgm:bulletEnabled val="1"/>
        </dgm:presLayoutVars>
      </dgm:prSet>
      <dgm:spPr/>
    </dgm:pt>
    <dgm:pt modelId="{00B2CA52-5D2A-496B-A509-FB0FAAF965C5}" type="pres">
      <dgm:prSet presAssocID="{D3D503A9-5010-43A6-BF13-79E75DBE2393}" presName="spacing" presStyleCnt="0"/>
      <dgm:spPr/>
    </dgm:pt>
    <dgm:pt modelId="{C9E50FFD-2C32-4420-B71C-059F3DF13BB4}" type="pres">
      <dgm:prSet presAssocID="{8B62812B-E2B9-485E-97BB-01197E9E85E1}" presName="composite" presStyleCnt="0"/>
      <dgm:spPr/>
    </dgm:pt>
    <dgm:pt modelId="{349AD0AF-5321-46AB-A4CC-194CB735B618}" type="pres">
      <dgm:prSet presAssocID="{8B62812B-E2B9-485E-97BB-01197E9E85E1}" presName="imgShp" presStyleLbl="fgImgPlace1" presStyleIdx="1" presStyleCnt="3" custScaleX="36495" custScaleY="29006" custLinFactNeighborX="-28405" custLinFactNeighborY="-52488"/>
      <dgm:spPr>
        <a:gradFill rotWithShape="0">
          <a:gsLst>
            <a:gs pos="7000">
              <a:schemeClr val="accent2">
                <a:tint val="50000"/>
                <a:hueOff val="0"/>
                <a:satOff val="-1036"/>
                <a:shade val="51000"/>
                <a:satMod val="130000"/>
                <a:alpha val="0"/>
                <a:lumMod val="51000"/>
                <a:lumOff val="49000"/>
              </a:schemeClr>
            </a:gs>
            <a:gs pos="100000">
              <a:schemeClr val="accent2">
                <a:tint val="50000"/>
                <a:hueOff val="0"/>
                <a:satOff val="-1036"/>
                <a:lumOff val="6729"/>
                <a:alphaOff val="0"/>
                <a:shade val="94000"/>
                <a:satMod val="135000"/>
              </a:schemeClr>
            </a:gs>
          </a:gsLst>
        </a:gradFill>
      </dgm:spPr>
    </dgm:pt>
    <dgm:pt modelId="{53A93434-7E6A-4885-B358-F4B5AB5B98A3}" type="pres">
      <dgm:prSet presAssocID="{8B62812B-E2B9-485E-97BB-01197E9E85E1}" presName="txShp" presStyleLbl="node1" presStyleIdx="1" presStyleCnt="3" custScaleX="106605" custScaleY="51286" custLinFactNeighborX="4278" custLinFactNeighborY="10863">
        <dgm:presLayoutVars>
          <dgm:bulletEnabled val="1"/>
        </dgm:presLayoutVars>
      </dgm:prSet>
      <dgm:spPr/>
    </dgm:pt>
    <dgm:pt modelId="{57804058-97AC-431C-AF27-3FF5D713E22D}" type="pres">
      <dgm:prSet presAssocID="{80503155-3C2B-4BF2-BF37-E5014EE36240}" presName="spacing" presStyleCnt="0"/>
      <dgm:spPr/>
    </dgm:pt>
    <dgm:pt modelId="{804C8BB0-D4F6-44AE-8692-CA2871D57DFE}" type="pres">
      <dgm:prSet presAssocID="{9FA29649-BBC3-4ECB-9D40-3D57E1B55498}" presName="composite" presStyleCnt="0"/>
      <dgm:spPr/>
    </dgm:pt>
    <dgm:pt modelId="{C7A40133-A405-452B-B3B7-D8CD70299B17}" type="pres">
      <dgm:prSet presAssocID="{9FA29649-BBC3-4ECB-9D40-3D57E1B55498}" presName="imgShp" presStyleLbl="fgImgPlace1" presStyleIdx="2" presStyleCnt="3" custScaleX="38382" custScaleY="33025" custLinFactNeighborX="-26577" custLinFactNeighborY="-10155"/>
      <dgm:spPr>
        <a:gradFill rotWithShape="0">
          <a:gsLst>
            <a:gs pos="0">
              <a:schemeClr val="accent2">
                <a:tint val="50000"/>
                <a:hueOff val="0"/>
                <a:satOff val="-2072"/>
                <a:shade val="51000"/>
                <a:satMod val="130000"/>
                <a:alpha val="0"/>
                <a:lumMod val="30000"/>
                <a:lumOff val="70000"/>
              </a:schemeClr>
            </a:gs>
            <a:gs pos="100000">
              <a:schemeClr val="accent2">
                <a:tint val="50000"/>
                <a:hueOff val="0"/>
                <a:satOff val="-2072"/>
                <a:lumOff val="13457"/>
                <a:alphaOff val="0"/>
                <a:shade val="93000"/>
                <a:satMod val="130000"/>
              </a:schemeClr>
            </a:gs>
            <a:gs pos="100000">
              <a:schemeClr val="accent2">
                <a:tint val="50000"/>
                <a:hueOff val="0"/>
                <a:satOff val="-2072"/>
                <a:lumOff val="13457"/>
                <a:alphaOff val="0"/>
                <a:shade val="94000"/>
                <a:satMod val="135000"/>
              </a:schemeClr>
            </a:gs>
          </a:gsLst>
        </a:gradFill>
      </dgm:spPr>
    </dgm:pt>
    <dgm:pt modelId="{07FCA1BC-FB0D-49F5-8E2C-4E1434C742EB}" type="pres">
      <dgm:prSet presAssocID="{9FA29649-BBC3-4ECB-9D40-3D57E1B55498}" presName="txShp" presStyleLbl="node1" presStyleIdx="2" presStyleCnt="3" custScaleX="106532" custScaleY="48453" custLinFactNeighborX="3501" custLinFactNeighborY="-9078">
        <dgm:presLayoutVars>
          <dgm:bulletEnabled val="1"/>
        </dgm:presLayoutVars>
      </dgm:prSet>
      <dgm:spPr/>
    </dgm:pt>
  </dgm:ptLst>
  <dgm:cxnLst>
    <dgm:cxn modelId="{11C1570A-D773-42DA-814B-0DA9DEA03FD7}" type="presOf" srcId="{8B62812B-E2B9-485E-97BB-01197E9E85E1}" destId="{53A93434-7E6A-4885-B358-F4B5AB5B98A3}" srcOrd="0" destOrd="0" presId="urn:microsoft.com/office/officeart/2005/8/layout/vList3"/>
    <dgm:cxn modelId="{4C5D761B-EC9D-4E8B-B783-327F16B28A26}" srcId="{C109CC44-AFFD-46E3-B58A-3AFB39CC11C6}" destId="{58865E01-CD6A-4FBD-8AC7-755DBE22A0EC}" srcOrd="0" destOrd="0" parTransId="{4599FAE1-7A88-41A6-9EB1-82CA56B08823}" sibTransId="{D3D503A9-5010-43A6-BF13-79E75DBE2393}"/>
    <dgm:cxn modelId="{A911DB6C-52BE-4D5B-8411-74F03D0D79EF}" srcId="{C109CC44-AFFD-46E3-B58A-3AFB39CC11C6}" destId="{9FA29649-BBC3-4ECB-9D40-3D57E1B55498}" srcOrd="2" destOrd="0" parTransId="{BC8735C4-8336-42D7-B1F6-412483F6A542}" sibTransId="{3C64194A-BD13-4748-BFED-63748E7A42E5}"/>
    <dgm:cxn modelId="{5F42BE90-CCAE-4864-851F-3B4F056AAB5D}" type="presOf" srcId="{58865E01-CD6A-4FBD-8AC7-755DBE22A0EC}" destId="{3BAB8389-368E-4DC4-BB7D-1F5820C39A3F}" srcOrd="0" destOrd="0" presId="urn:microsoft.com/office/officeart/2005/8/layout/vList3"/>
    <dgm:cxn modelId="{2E68ED94-452B-4C0C-8A6B-144EEEDF0AF1}" type="presOf" srcId="{C109CC44-AFFD-46E3-B58A-3AFB39CC11C6}" destId="{3267DC08-5399-47D3-A91F-195FDFD8DC78}" srcOrd="0" destOrd="0" presId="urn:microsoft.com/office/officeart/2005/8/layout/vList3"/>
    <dgm:cxn modelId="{42ED88A1-A105-445C-A80F-3393064FC5CA}" srcId="{C109CC44-AFFD-46E3-B58A-3AFB39CC11C6}" destId="{8B62812B-E2B9-485E-97BB-01197E9E85E1}" srcOrd="1" destOrd="0" parTransId="{F2A46F4D-BDD2-49B6-AD97-C242502736DD}" sibTransId="{80503155-3C2B-4BF2-BF37-E5014EE36240}"/>
    <dgm:cxn modelId="{F844D0B5-6CD3-4515-996D-56EB743F8BDC}" type="presOf" srcId="{9FA29649-BBC3-4ECB-9D40-3D57E1B55498}" destId="{07FCA1BC-FB0D-49F5-8E2C-4E1434C742EB}" srcOrd="0" destOrd="0" presId="urn:microsoft.com/office/officeart/2005/8/layout/vList3"/>
    <dgm:cxn modelId="{CE98070E-B6CB-42AE-97EA-4433C11C04A9}" type="presParOf" srcId="{3267DC08-5399-47D3-A91F-195FDFD8DC78}" destId="{16CC5A33-7E60-4AD1-A722-CBB81D0F9097}" srcOrd="0" destOrd="0" presId="urn:microsoft.com/office/officeart/2005/8/layout/vList3"/>
    <dgm:cxn modelId="{9FF9C1BD-78DC-400A-ABEF-AFBC83B88921}" type="presParOf" srcId="{16CC5A33-7E60-4AD1-A722-CBB81D0F9097}" destId="{510D1BF3-DC2E-41AF-8CAE-8D3515549D34}" srcOrd="0" destOrd="0" presId="urn:microsoft.com/office/officeart/2005/8/layout/vList3"/>
    <dgm:cxn modelId="{0FB03BE0-B0D6-41E4-A20F-3B50890D23C7}" type="presParOf" srcId="{16CC5A33-7E60-4AD1-A722-CBB81D0F9097}" destId="{3BAB8389-368E-4DC4-BB7D-1F5820C39A3F}" srcOrd="1" destOrd="0" presId="urn:microsoft.com/office/officeart/2005/8/layout/vList3"/>
    <dgm:cxn modelId="{A38A5B82-9319-4394-8488-6212CA7E650B}" type="presParOf" srcId="{3267DC08-5399-47D3-A91F-195FDFD8DC78}" destId="{00B2CA52-5D2A-496B-A509-FB0FAAF965C5}" srcOrd="1" destOrd="0" presId="urn:microsoft.com/office/officeart/2005/8/layout/vList3"/>
    <dgm:cxn modelId="{848A99F2-5941-437A-B536-4569CD537A88}" type="presParOf" srcId="{3267DC08-5399-47D3-A91F-195FDFD8DC78}" destId="{C9E50FFD-2C32-4420-B71C-059F3DF13BB4}" srcOrd="2" destOrd="0" presId="urn:microsoft.com/office/officeart/2005/8/layout/vList3"/>
    <dgm:cxn modelId="{3E557947-59BA-41A1-8EA1-28B4130FF33B}" type="presParOf" srcId="{C9E50FFD-2C32-4420-B71C-059F3DF13BB4}" destId="{349AD0AF-5321-46AB-A4CC-194CB735B618}" srcOrd="0" destOrd="0" presId="urn:microsoft.com/office/officeart/2005/8/layout/vList3"/>
    <dgm:cxn modelId="{7A4EFFEE-DF77-4562-A5A2-9EBEA0EB645D}" type="presParOf" srcId="{C9E50FFD-2C32-4420-B71C-059F3DF13BB4}" destId="{53A93434-7E6A-4885-B358-F4B5AB5B98A3}" srcOrd="1" destOrd="0" presId="urn:microsoft.com/office/officeart/2005/8/layout/vList3"/>
    <dgm:cxn modelId="{E7711868-D722-4DF9-8A60-2CF0C8765FF0}" type="presParOf" srcId="{3267DC08-5399-47D3-A91F-195FDFD8DC78}" destId="{57804058-97AC-431C-AF27-3FF5D713E22D}" srcOrd="3" destOrd="0" presId="urn:microsoft.com/office/officeart/2005/8/layout/vList3"/>
    <dgm:cxn modelId="{E94283E4-4B06-4086-BEAC-65E6BE84A4E0}" type="presParOf" srcId="{3267DC08-5399-47D3-A91F-195FDFD8DC78}" destId="{804C8BB0-D4F6-44AE-8692-CA2871D57DFE}" srcOrd="4" destOrd="0" presId="urn:microsoft.com/office/officeart/2005/8/layout/vList3"/>
    <dgm:cxn modelId="{B9D1EB7C-A256-4542-93A1-D39D42939D95}" type="presParOf" srcId="{804C8BB0-D4F6-44AE-8692-CA2871D57DFE}" destId="{C7A40133-A405-452B-B3B7-D8CD70299B17}" srcOrd="0" destOrd="0" presId="urn:microsoft.com/office/officeart/2005/8/layout/vList3"/>
    <dgm:cxn modelId="{1DD74CB3-D82A-467D-9FAF-CC2DB98F3F57}" type="presParOf" srcId="{804C8BB0-D4F6-44AE-8692-CA2871D57DFE}" destId="{07FCA1BC-FB0D-49F5-8E2C-4E1434C742EB}"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C109CC44-AFFD-46E3-B58A-3AFB39CC11C6}" type="doc">
      <dgm:prSet loTypeId="urn:microsoft.com/office/officeart/2005/8/layout/vList3" loCatId="list" qsTypeId="urn:microsoft.com/office/officeart/2005/8/quickstyle/3d1" qsCatId="3D" csTypeId="urn:microsoft.com/office/officeart/2005/8/colors/accent2_3" csCatId="accent2" phldr="1"/>
      <dgm:spPr/>
      <dgm:t>
        <a:bodyPr/>
        <a:lstStyle/>
        <a:p>
          <a:endParaRPr lang="en-GB"/>
        </a:p>
      </dgm:t>
    </dgm:pt>
    <dgm:pt modelId="{58865E01-CD6A-4FBD-8AC7-755DBE22A0EC}">
      <dgm:prSet phldrT="[Text]" custT="1"/>
      <dgm:spPr/>
      <dgm:t>
        <a:bodyPr/>
        <a:lstStyle/>
        <a:p>
          <a:pPr algn="l"/>
          <a:r>
            <a:rPr lang="en-GB" sz="2000" b="1" dirty="0"/>
            <a:t>Champion</a:t>
          </a:r>
          <a:r>
            <a:rPr lang="en-GB" sz="2000" dirty="0"/>
            <a:t>: Champion awareness and understanding of rural social exclusion, isolation and loneliness</a:t>
          </a:r>
        </a:p>
      </dgm:t>
    </dgm:pt>
    <dgm:pt modelId="{4599FAE1-7A88-41A6-9EB1-82CA56B08823}" type="parTrans" cxnId="{4C5D761B-EC9D-4E8B-B783-327F16B28A26}">
      <dgm:prSet/>
      <dgm:spPr/>
      <dgm:t>
        <a:bodyPr/>
        <a:lstStyle/>
        <a:p>
          <a:endParaRPr lang="en-GB"/>
        </a:p>
      </dgm:t>
    </dgm:pt>
    <dgm:pt modelId="{D3D503A9-5010-43A6-BF13-79E75DBE2393}" type="sibTrans" cxnId="{4C5D761B-EC9D-4E8B-B783-327F16B28A26}">
      <dgm:prSet/>
      <dgm:spPr/>
      <dgm:t>
        <a:bodyPr/>
        <a:lstStyle/>
        <a:p>
          <a:endParaRPr lang="en-GB"/>
        </a:p>
      </dgm:t>
    </dgm:pt>
    <dgm:pt modelId="{8B62812B-E2B9-485E-97BB-01197E9E85E1}">
      <dgm:prSet custT="1"/>
      <dgm:spPr/>
      <dgm:t>
        <a:bodyPr/>
        <a:lstStyle/>
        <a:p>
          <a:pPr algn="l"/>
          <a:r>
            <a:rPr lang="en-GB" sz="2000" b="1" dirty="0"/>
            <a:t>Build Capacity</a:t>
          </a:r>
          <a:r>
            <a:rPr lang="en-GB" sz="2000" dirty="0"/>
            <a:t>: Support a rural dimension within the work of other organisations which are promoting positive health and wellbeing, addressing social exclusion, isolation and loneliness and build the capacity of rural organisations and people to develop their activities in this area</a:t>
          </a:r>
          <a:endParaRPr lang="en-GB" sz="2000" b="1" dirty="0"/>
        </a:p>
      </dgm:t>
    </dgm:pt>
    <dgm:pt modelId="{F2A46F4D-BDD2-49B6-AD97-C242502736DD}" type="parTrans" cxnId="{42ED88A1-A105-445C-A80F-3393064FC5CA}">
      <dgm:prSet/>
      <dgm:spPr/>
      <dgm:t>
        <a:bodyPr/>
        <a:lstStyle/>
        <a:p>
          <a:endParaRPr lang="en-GB"/>
        </a:p>
      </dgm:t>
    </dgm:pt>
    <dgm:pt modelId="{80503155-3C2B-4BF2-BF37-E5014EE36240}" type="sibTrans" cxnId="{42ED88A1-A105-445C-A80F-3393064FC5CA}">
      <dgm:prSet/>
      <dgm:spPr/>
      <dgm:t>
        <a:bodyPr/>
        <a:lstStyle/>
        <a:p>
          <a:endParaRPr lang="en-GB"/>
        </a:p>
      </dgm:t>
    </dgm:pt>
    <dgm:pt modelId="{3267DC08-5399-47D3-A91F-195FDFD8DC78}" type="pres">
      <dgm:prSet presAssocID="{C109CC44-AFFD-46E3-B58A-3AFB39CC11C6}" presName="linearFlow" presStyleCnt="0">
        <dgm:presLayoutVars>
          <dgm:dir/>
          <dgm:resizeHandles val="exact"/>
        </dgm:presLayoutVars>
      </dgm:prSet>
      <dgm:spPr/>
    </dgm:pt>
    <dgm:pt modelId="{16CC5A33-7E60-4AD1-A722-CBB81D0F9097}" type="pres">
      <dgm:prSet presAssocID="{58865E01-CD6A-4FBD-8AC7-755DBE22A0EC}" presName="composite" presStyleCnt="0"/>
      <dgm:spPr/>
    </dgm:pt>
    <dgm:pt modelId="{510D1BF3-DC2E-41AF-8CAE-8D3515549D34}" type="pres">
      <dgm:prSet presAssocID="{58865E01-CD6A-4FBD-8AC7-755DBE22A0EC}" presName="imgShp" presStyleLbl="fgImgPlace1" presStyleIdx="0" presStyleCnt="2" custLinFactNeighborX="-15974" custLinFactNeighborY="2958"/>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3BAB8389-368E-4DC4-BB7D-1F5820C39A3F}" type="pres">
      <dgm:prSet presAssocID="{58865E01-CD6A-4FBD-8AC7-755DBE22A0EC}" presName="txShp" presStyleLbl="node1" presStyleIdx="0" presStyleCnt="2" custScaleX="115886" custLinFactNeighborX="7746" custLinFactNeighborY="2503">
        <dgm:presLayoutVars>
          <dgm:bulletEnabled val="1"/>
        </dgm:presLayoutVars>
      </dgm:prSet>
      <dgm:spPr/>
    </dgm:pt>
    <dgm:pt modelId="{00B2CA52-5D2A-496B-A509-FB0FAAF965C5}" type="pres">
      <dgm:prSet presAssocID="{D3D503A9-5010-43A6-BF13-79E75DBE2393}" presName="spacing" presStyleCnt="0"/>
      <dgm:spPr/>
    </dgm:pt>
    <dgm:pt modelId="{C9E50FFD-2C32-4420-B71C-059F3DF13BB4}" type="pres">
      <dgm:prSet presAssocID="{8B62812B-E2B9-485E-97BB-01197E9E85E1}" presName="composite" presStyleCnt="0"/>
      <dgm:spPr/>
    </dgm:pt>
    <dgm:pt modelId="{349AD0AF-5321-46AB-A4CC-194CB735B618}" type="pres">
      <dgm:prSet presAssocID="{8B62812B-E2B9-485E-97BB-01197E9E85E1}" presName="imgShp" presStyleLbl="fgImgPlace1" presStyleIdx="1" presStyleCnt="2" custLinFactNeighborX="-14185" custLinFactNeighborY="-7469"/>
      <dgm:spPr>
        <a:blipFill>
          <a:blip xmlns:r="http://schemas.openxmlformats.org/officeDocument/2006/relationships" r:embed="rId2">
            <a:duotone>
              <a:schemeClr val="accent2">
                <a:hueOff val="0"/>
                <a:satOff val="-2072"/>
                <a:lumOff val="13457"/>
                <a:alphaOff val="0"/>
                <a:shade val="20000"/>
                <a:satMod val="200000"/>
              </a:schemeClr>
              <a:schemeClr val="accent2">
                <a:hueOff val="0"/>
                <a:satOff val="-2072"/>
                <a:lumOff val="13457"/>
                <a:alphaOff val="0"/>
                <a:tint val="12000"/>
                <a:satMod val="190000"/>
              </a:schemeClr>
            </a:duotone>
            <a:extLst>
              <a:ext uri="{28A0092B-C50C-407E-A947-70E740481C1C}">
                <a14:useLocalDpi xmlns:a14="http://schemas.microsoft.com/office/drawing/2010/main" val="0"/>
              </a:ext>
            </a:extLst>
          </a:blip>
          <a:srcRect/>
          <a:stretch>
            <a:fillRect l="-17000" r="-17000"/>
          </a:stretch>
        </a:blipFill>
      </dgm:spPr>
    </dgm:pt>
    <dgm:pt modelId="{53A93434-7E6A-4885-B358-F4B5AB5B98A3}" type="pres">
      <dgm:prSet presAssocID="{8B62812B-E2B9-485E-97BB-01197E9E85E1}" presName="txShp" presStyleLbl="node1" presStyleIdx="1" presStyleCnt="2" custScaleX="117025" custLinFactNeighborX="7518" custLinFactNeighborY="-4172">
        <dgm:presLayoutVars>
          <dgm:bulletEnabled val="1"/>
        </dgm:presLayoutVars>
      </dgm:prSet>
      <dgm:spPr/>
    </dgm:pt>
  </dgm:ptLst>
  <dgm:cxnLst>
    <dgm:cxn modelId="{4C5D761B-EC9D-4E8B-B783-327F16B28A26}" srcId="{C109CC44-AFFD-46E3-B58A-3AFB39CC11C6}" destId="{58865E01-CD6A-4FBD-8AC7-755DBE22A0EC}" srcOrd="0" destOrd="0" parTransId="{4599FAE1-7A88-41A6-9EB1-82CA56B08823}" sibTransId="{D3D503A9-5010-43A6-BF13-79E75DBE2393}"/>
    <dgm:cxn modelId="{A76CE28D-F2F9-4459-93FA-8FD61C0BF4B5}" type="presOf" srcId="{C109CC44-AFFD-46E3-B58A-3AFB39CC11C6}" destId="{3267DC08-5399-47D3-A91F-195FDFD8DC78}" srcOrd="0" destOrd="0" presId="urn:microsoft.com/office/officeart/2005/8/layout/vList3"/>
    <dgm:cxn modelId="{42ED88A1-A105-445C-A80F-3393064FC5CA}" srcId="{C109CC44-AFFD-46E3-B58A-3AFB39CC11C6}" destId="{8B62812B-E2B9-485E-97BB-01197E9E85E1}" srcOrd="1" destOrd="0" parTransId="{F2A46F4D-BDD2-49B6-AD97-C242502736DD}" sibTransId="{80503155-3C2B-4BF2-BF37-E5014EE36240}"/>
    <dgm:cxn modelId="{35DFFAC1-C235-42B7-9637-F0A9B64D6168}" type="presOf" srcId="{8B62812B-E2B9-485E-97BB-01197E9E85E1}" destId="{53A93434-7E6A-4885-B358-F4B5AB5B98A3}" srcOrd="0" destOrd="0" presId="urn:microsoft.com/office/officeart/2005/8/layout/vList3"/>
    <dgm:cxn modelId="{BC91A7C4-98F9-4F4D-99D5-39D7E750A33E}" type="presOf" srcId="{58865E01-CD6A-4FBD-8AC7-755DBE22A0EC}" destId="{3BAB8389-368E-4DC4-BB7D-1F5820C39A3F}" srcOrd="0" destOrd="0" presId="urn:microsoft.com/office/officeart/2005/8/layout/vList3"/>
    <dgm:cxn modelId="{F9B31ACA-9B43-4BC1-B4FC-15B93901C456}" type="presParOf" srcId="{3267DC08-5399-47D3-A91F-195FDFD8DC78}" destId="{16CC5A33-7E60-4AD1-A722-CBB81D0F9097}" srcOrd="0" destOrd="0" presId="urn:microsoft.com/office/officeart/2005/8/layout/vList3"/>
    <dgm:cxn modelId="{22DF440A-81A0-4FFB-8378-31DC5806ADEF}" type="presParOf" srcId="{16CC5A33-7E60-4AD1-A722-CBB81D0F9097}" destId="{510D1BF3-DC2E-41AF-8CAE-8D3515549D34}" srcOrd="0" destOrd="0" presId="urn:microsoft.com/office/officeart/2005/8/layout/vList3"/>
    <dgm:cxn modelId="{EC23F56F-8606-40AC-A3BF-996DB6F5C922}" type="presParOf" srcId="{16CC5A33-7E60-4AD1-A722-CBB81D0F9097}" destId="{3BAB8389-368E-4DC4-BB7D-1F5820C39A3F}" srcOrd="1" destOrd="0" presId="urn:microsoft.com/office/officeart/2005/8/layout/vList3"/>
    <dgm:cxn modelId="{440FD021-98F3-442B-9CB5-7CA52971B3B5}" type="presParOf" srcId="{3267DC08-5399-47D3-A91F-195FDFD8DC78}" destId="{00B2CA52-5D2A-496B-A509-FB0FAAF965C5}" srcOrd="1" destOrd="0" presId="urn:microsoft.com/office/officeart/2005/8/layout/vList3"/>
    <dgm:cxn modelId="{57A2DF14-5072-4C67-85E7-B2B5EFDB8075}" type="presParOf" srcId="{3267DC08-5399-47D3-A91F-195FDFD8DC78}" destId="{C9E50FFD-2C32-4420-B71C-059F3DF13BB4}" srcOrd="2" destOrd="0" presId="urn:microsoft.com/office/officeart/2005/8/layout/vList3"/>
    <dgm:cxn modelId="{B8C8C7A7-DD7D-4E97-9E37-E2D60E329E91}" type="presParOf" srcId="{C9E50FFD-2C32-4420-B71C-059F3DF13BB4}" destId="{349AD0AF-5321-46AB-A4CC-194CB735B618}" srcOrd="0" destOrd="0" presId="urn:microsoft.com/office/officeart/2005/8/layout/vList3"/>
    <dgm:cxn modelId="{6985A70E-0942-49BE-BC3F-9B93311E8B9B}" type="presParOf" srcId="{C9E50FFD-2C32-4420-B71C-059F3DF13BB4}" destId="{53A93434-7E6A-4885-B358-F4B5AB5B98A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B9CE5-FF69-4653-8AEE-D614FD31FDCB}">
      <dsp:nvSpPr>
        <dsp:cNvPr id="0" name=""/>
        <dsp:cNvSpPr/>
      </dsp:nvSpPr>
      <dsp:spPr>
        <a:xfrm>
          <a:off x="161477" y="104604"/>
          <a:ext cx="4553711" cy="4553711"/>
        </a:xfrm>
        <a:prstGeom prst="ellipse">
          <a:avLst/>
        </a:prstGeom>
        <a:solidFill>
          <a:srgbClr val="8E93C4">
            <a:alpha val="5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Peace</a:t>
          </a:r>
        </a:p>
      </dsp:txBody>
      <dsp:txXfrm>
        <a:off x="1181860" y="1151182"/>
        <a:ext cx="1856553" cy="2460554"/>
      </dsp:txXfrm>
    </dsp:sp>
    <dsp:sp modelId="{EC0F37A4-EEAB-4A2B-A4F4-44E09A7AE279}">
      <dsp:nvSpPr>
        <dsp:cNvPr id="0" name=""/>
        <dsp:cNvSpPr/>
      </dsp:nvSpPr>
      <dsp:spPr>
        <a:xfrm>
          <a:off x="3466564" y="139349"/>
          <a:ext cx="4553711" cy="4553711"/>
        </a:xfrm>
        <a:prstGeom prst="ellipse">
          <a:avLst/>
        </a:prstGeom>
        <a:solidFill>
          <a:srgbClr val="FFCC00">
            <a:alpha val="38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Prosperity</a:t>
          </a:r>
        </a:p>
      </dsp:txBody>
      <dsp:txXfrm>
        <a:off x="5143338" y="1185927"/>
        <a:ext cx="1856553" cy="24605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B8389-368E-4DC4-BB7D-1F5820C39A3F}">
      <dsp:nvSpPr>
        <dsp:cNvPr id="0" name=""/>
        <dsp:cNvSpPr/>
      </dsp:nvSpPr>
      <dsp:spPr>
        <a:xfrm rot="10800000">
          <a:off x="1642929" y="29821"/>
          <a:ext cx="7501852" cy="1128955"/>
        </a:xfrm>
        <a:prstGeom prst="homePlat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7838"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Reduce</a:t>
          </a:r>
          <a:r>
            <a:rPr lang="en-GB" sz="2000" kern="1200" dirty="0"/>
            <a:t>: Establish effective approaches to reducing loneliness and social exclusion in rural areas, to minimise the impacts of social isolation and to promote the health and wellbeing of rural dwellers</a:t>
          </a:r>
        </a:p>
      </dsp:txBody>
      <dsp:txXfrm rot="10800000">
        <a:off x="1925168" y="29821"/>
        <a:ext cx="7219613" cy="1128955"/>
      </dsp:txXfrm>
    </dsp:sp>
    <dsp:sp modelId="{510D1BF3-DC2E-41AF-8CAE-8D3515549D34}">
      <dsp:nvSpPr>
        <dsp:cNvPr id="0" name=""/>
        <dsp:cNvSpPr/>
      </dsp:nvSpPr>
      <dsp:spPr>
        <a:xfrm>
          <a:off x="910864" y="34958"/>
          <a:ext cx="1128955" cy="1128955"/>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39000" r="-39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D0614DE-AF50-4D97-BCAE-17B7E62B4155}">
      <dsp:nvSpPr>
        <dsp:cNvPr id="0" name=""/>
        <dsp:cNvSpPr/>
      </dsp:nvSpPr>
      <dsp:spPr>
        <a:xfrm rot="10800000">
          <a:off x="1572870" y="1420421"/>
          <a:ext cx="7575585" cy="1128955"/>
        </a:xfrm>
        <a:prstGeom prst="homePlate">
          <a:avLst/>
        </a:prstGeom>
        <a:gradFill rotWithShape="0">
          <a:gsLst>
            <a:gs pos="0">
              <a:schemeClr val="accent2">
                <a:shade val="80000"/>
                <a:hueOff val="0"/>
                <a:satOff val="-14010"/>
                <a:lumOff val="15876"/>
                <a:alphaOff val="0"/>
                <a:shade val="51000"/>
                <a:satMod val="130000"/>
              </a:schemeClr>
            </a:gs>
            <a:gs pos="80000">
              <a:schemeClr val="accent2">
                <a:shade val="80000"/>
                <a:hueOff val="0"/>
                <a:satOff val="-14010"/>
                <a:lumOff val="15876"/>
                <a:alphaOff val="0"/>
                <a:shade val="93000"/>
                <a:satMod val="130000"/>
              </a:schemeClr>
            </a:gs>
            <a:gs pos="100000">
              <a:schemeClr val="accent2">
                <a:shade val="80000"/>
                <a:hueOff val="0"/>
                <a:satOff val="-14010"/>
                <a:lumOff val="15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7838"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Sustain</a:t>
          </a:r>
          <a:r>
            <a:rPr lang="en-GB" sz="2000" kern="1200" dirty="0"/>
            <a:t>: Sustain the future viability of villages as social and economic centres</a:t>
          </a:r>
        </a:p>
      </dsp:txBody>
      <dsp:txXfrm rot="10800000">
        <a:off x="1855109" y="1420421"/>
        <a:ext cx="7293346" cy="1128955"/>
      </dsp:txXfrm>
    </dsp:sp>
    <dsp:sp modelId="{42494924-6872-42DA-BD91-21642A596897}">
      <dsp:nvSpPr>
        <dsp:cNvPr id="0" name=""/>
        <dsp:cNvSpPr/>
      </dsp:nvSpPr>
      <dsp:spPr>
        <a:xfrm>
          <a:off x="887317" y="1452766"/>
          <a:ext cx="1128955" cy="1128955"/>
        </a:xfrm>
        <a:prstGeom prst="ellipse">
          <a:avLst/>
        </a:prstGeom>
        <a:blipFill>
          <a:blip xmlns:r="http://schemas.openxmlformats.org/officeDocument/2006/relationships" r:embed="rId2" cstate="print">
            <a:duotone>
              <a:schemeClr val="accent2">
                <a:hueOff val="0"/>
                <a:satOff val="-1036"/>
                <a:lumOff val="6729"/>
                <a:alphaOff val="0"/>
                <a:shade val="20000"/>
                <a:satMod val="200000"/>
              </a:schemeClr>
              <a:schemeClr val="accent2">
                <a:hueOff val="0"/>
                <a:satOff val="-1036"/>
                <a:lumOff val="6729"/>
                <a:alphaOff val="0"/>
                <a:tint val="12000"/>
                <a:satMod val="190000"/>
              </a:schemeClr>
            </a:duotone>
            <a:extLst>
              <a:ext uri="{28A0092B-C50C-407E-A947-70E740481C1C}">
                <a14:useLocalDpi xmlns:a14="http://schemas.microsoft.com/office/drawing/2010/main" val="0"/>
              </a:ext>
            </a:extLst>
          </a:blip>
          <a:srcRect/>
          <a:stretch>
            <a:fillRect t="-13000" b="-13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59882F3-392C-4A30-9FCF-F37EA8BB2761}">
      <dsp:nvSpPr>
        <dsp:cNvPr id="0" name=""/>
        <dsp:cNvSpPr/>
      </dsp:nvSpPr>
      <dsp:spPr>
        <a:xfrm rot="10800000">
          <a:off x="1755276" y="2903980"/>
          <a:ext cx="7391415" cy="1128955"/>
        </a:xfrm>
        <a:prstGeom prst="homePlate">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7838"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Community Assets</a:t>
          </a:r>
          <a:r>
            <a:rPr lang="en-GB" sz="2000" kern="1200" dirty="0"/>
            <a:t>: Support the strategic development of existing rural community assets as places where people can meet, interact, access services and enhance their health and wellbeing</a:t>
          </a:r>
        </a:p>
      </dsp:txBody>
      <dsp:txXfrm rot="10800000">
        <a:off x="2037515" y="2903980"/>
        <a:ext cx="7109176" cy="1128955"/>
      </dsp:txXfrm>
    </dsp:sp>
    <dsp:sp modelId="{850283DA-4676-403E-85D8-86C84646282B}">
      <dsp:nvSpPr>
        <dsp:cNvPr id="0" name=""/>
        <dsp:cNvSpPr/>
      </dsp:nvSpPr>
      <dsp:spPr>
        <a:xfrm>
          <a:off x="927082" y="2933479"/>
          <a:ext cx="1128955" cy="1128955"/>
        </a:xfrm>
        <a:prstGeom prst="ellipse">
          <a:avLst/>
        </a:prstGeom>
        <a:blipFill>
          <a:blip xmlns:r="http://schemas.openxmlformats.org/officeDocument/2006/relationships" r:embed="rId3" cstate="print">
            <a:duotone>
              <a:schemeClr val="accent2">
                <a:hueOff val="0"/>
                <a:satOff val="-2072"/>
                <a:lumOff val="13457"/>
                <a:alphaOff val="0"/>
                <a:shade val="20000"/>
                <a:satMod val="200000"/>
              </a:schemeClr>
              <a:schemeClr val="accent2">
                <a:hueOff val="0"/>
                <a:satOff val="-2072"/>
                <a:lumOff val="13457"/>
                <a:alphaOff val="0"/>
                <a:tint val="12000"/>
                <a:satMod val="190000"/>
              </a:schemeClr>
            </a:duotone>
            <a:extLst>
              <a:ext uri="{28A0092B-C50C-407E-A947-70E740481C1C}">
                <a14:useLocalDpi xmlns:a14="http://schemas.microsoft.com/office/drawing/2010/main" val="0"/>
              </a:ext>
            </a:extLst>
          </a:blip>
          <a:srcRect/>
          <a:stretch>
            <a:fillRect l="-11000" r="-11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9010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1</a:t>
          </a:r>
        </a:p>
        <a:p>
          <a:pPr marL="0" lvl="0" indent="0" algn="ctr" defTabSz="533400">
            <a:lnSpc>
              <a:spcPct val="90000"/>
            </a:lnSpc>
            <a:spcBef>
              <a:spcPct val="0"/>
            </a:spcBef>
            <a:spcAft>
              <a:spcPts val="1800"/>
            </a:spcAft>
            <a:buNone/>
          </a:pPr>
          <a:r>
            <a:rPr lang="en-GB" sz="1200" b="1" kern="1200" dirty="0">
              <a:solidFill>
                <a:srgbClr val="FFFFFF"/>
              </a:solidFill>
              <a:latin typeface="Arial Nova" panose="020B0504020202020204" pitchFamily="34" charset="0"/>
              <a:ea typeface="+mn-ea"/>
              <a:cs typeface="+mn-cs"/>
            </a:rPr>
            <a:t>Building Peaceful and Thriving Communities</a:t>
          </a:r>
        </a:p>
        <a:p>
          <a:pPr marL="0" lvl="0" indent="0" algn="ctr" defTabSz="533400">
            <a:lnSpc>
              <a:spcPct val="90000"/>
            </a:lnSpc>
            <a:spcBef>
              <a:spcPct val="0"/>
            </a:spcBef>
            <a:spcAft>
              <a:spcPts val="1800"/>
            </a:spcAft>
            <a:buNone/>
          </a:pPr>
          <a:endParaRPr lang="en-GB" sz="1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€250m </a:t>
          </a:r>
        </a:p>
      </dsp:txBody>
      <dsp:txXfrm rot="5400000">
        <a:off x="74582" y="74582"/>
        <a:ext cx="1558863" cy="1378663"/>
      </dsp:txXfrm>
    </dsp:sp>
    <dsp:sp modelId="{E2F5859C-771A-4614-BE5E-BA8F90B68A91}">
      <dsp:nvSpPr>
        <dsp:cNvPr id="0" name=""/>
        <dsp:cNvSpPr/>
      </dsp:nvSpPr>
      <dsp:spPr>
        <a:xfrm rot="16200000">
          <a:off x="1808613"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2</a:t>
          </a: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Delivering Socio- Economic Regeneration &amp; Transformation</a:t>
          </a:r>
          <a:endParaRPr lang="en-GB" sz="11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€170m </a:t>
          </a:r>
        </a:p>
      </dsp:txBody>
      <dsp:txXfrm rot="5400000">
        <a:off x="1793095" y="74582"/>
        <a:ext cx="1558863" cy="1378663"/>
      </dsp:txXfrm>
    </dsp:sp>
    <dsp:sp modelId="{0DC863C4-3284-40CC-9EA3-72E33848D2FD}">
      <dsp:nvSpPr>
        <dsp:cNvPr id="0" name=""/>
        <dsp:cNvSpPr/>
      </dsp:nvSpPr>
      <dsp:spPr>
        <a:xfrm rot="16200000">
          <a:off x="3523045" y="-90100"/>
          <a:ext cx="1527827" cy="1708027"/>
        </a:xfrm>
        <a:prstGeom prst="roundRect">
          <a:avLst/>
        </a:prstGeom>
        <a:solidFill>
          <a:srgbClr val="555CA4"/>
        </a:soli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Theme 3 </a:t>
          </a: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Empowering and Investing in Our Young People</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€123m </a:t>
          </a:r>
        </a:p>
      </dsp:txBody>
      <dsp:txXfrm rot="5400000">
        <a:off x="3507527" y="74582"/>
        <a:ext cx="1558863" cy="1378663"/>
      </dsp:txXfrm>
    </dsp:sp>
    <dsp:sp modelId="{5096A1B6-7851-49CE-B5A0-E01C398B0303}">
      <dsp:nvSpPr>
        <dsp:cNvPr id="0" name=""/>
        <dsp:cNvSpPr/>
      </dsp:nvSpPr>
      <dsp:spPr>
        <a:xfrm rot="16200000">
          <a:off x="5237478" y="-90100"/>
          <a:ext cx="1527827" cy="1708027"/>
        </a:xfrm>
        <a:prstGeom prst="roundRect">
          <a:avLst/>
        </a:prstGeom>
        <a:gradFill rotWithShape="0">
          <a:gsLst>
            <a:gs pos="100000">
              <a:srgbClr val="FFC746"/>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Theme 4</a:t>
          </a:r>
        </a:p>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Healthy and Inclusive Communities</a:t>
          </a:r>
        </a:p>
        <a:p>
          <a:pPr marL="0" lvl="0" indent="0" algn="ctr" defTabSz="622300">
            <a:lnSpc>
              <a:spcPct val="90000"/>
            </a:lnSpc>
            <a:spcBef>
              <a:spcPct val="0"/>
            </a:spcBef>
            <a:spcAft>
              <a:spcPct val="35000"/>
            </a:spcAft>
            <a:buNone/>
          </a:pPr>
          <a:endParaRPr lang="en-GB" sz="1200" b="0" kern="1200" dirty="0">
            <a:solidFill>
              <a:srgbClr val="545CA3"/>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500" b="1" kern="1200" dirty="0">
              <a:solidFill>
                <a:srgbClr val="545CA3"/>
              </a:solidFill>
              <a:latin typeface="Arial Nova" panose="020B0504020202020204" pitchFamily="34" charset="0"/>
              <a:ea typeface="+mn-ea"/>
              <a:cs typeface="+mn-cs"/>
            </a:rPr>
            <a:t>€172m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5221960" y="74582"/>
        <a:ext cx="1558863" cy="1378663"/>
      </dsp:txXfrm>
    </dsp:sp>
    <dsp:sp modelId="{632A4198-5AED-4D09-B244-94E22E15D13D}">
      <dsp:nvSpPr>
        <dsp:cNvPr id="0" name=""/>
        <dsp:cNvSpPr/>
      </dsp:nvSpPr>
      <dsp: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5 </a:t>
          </a: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Supporting a Sustainable Future</a:t>
          </a:r>
        </a:p>
        <a:p>
          <a:pPr marL="0" lvl="0" indent="0" algn="ctr" defTabSz="5334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€303m</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6936392" y="74582"/>
        <a:ext cx="1558863" cy="1378663"/>
      </dsp:txXfrm>
    </dsp:sp>
    <dsp:sp modelId="{59823D60-23F0-4C03-BE13-FD3B217EC9EA}">
      <dsp:nvSpPr>
        <dsp:cNvPr id="0" name=""/>
        <dsp:cNvSpPr/>
      </dsp:nvSpPr>
      <dsp: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6: </a:t>
          </a:r>
        </a:p>
        <a:p>
          <a:pPr marL="0" lvl="0" indent="0" algn="ctr" defTabSz="533400">
            <a:lnSpc>
              <a:spcPct val="90000"/>
            </a:lnSpc>
            <a:spcBef>
              <a:spcPct val="0"/>
            </a:spcBef>
            <a:spcAft>
              <a:spcPts val="1800"/>
            </a:spcAft>
            <a:buNone/>
          </a:pPr>
          <a:r>
            <a:rPr lang="en-GB" sz="1200" b="1" kern="1200" dirty="0">
              <a:solidFill>
                <a:srgbClr val="FFFFFF"/>
              </a:solidFill>
              <a:latin typeface="Arial Nova" panose="020B0504020202020204" pitchFamily="34" charset="0"/>
              <a:ea typeface="+mn-ea"/>
              <a:cs typeface="+mn-cs"/>
            </a:rPr>
            <a:t>Building and Embedding Partnership and Collaboration</a:t>
          </a:r>
        </a:p>
        <a:p>
          <a:pPr marL="0" lvl="0" indent="0" algn="ctr" defTabSz="533400">
            <a:lnSpc>
              <a:spcPct val="15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€52m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8650824" y="74582"/>
        <a:ext cx="1558863" cy="1378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926342" y="926342"/>
          <a:ext cx="3571654" cy="1718969"/>
        </a:xfrm>
        <a:prstGeom prst="roundRect">
          <a:avLst/>
        </a:prstGeom>
        <a:solidFill>
          <a:srgbClr val="555CA4"/>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1.1 Co-designed Local Community Peace Action Plans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1.2 Empowering Communities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1.3 Building Positive Relations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1.4 Reimaging Communities</a:t>
          </a:r>
        </a:p>
      </dsp:txBody>
      <dsp:txXfrm rot="5400000">
        <a:off x="83913" y="83913"/>
        <a:ext cx="1551143" cy="3403828"/>
      </dsp:txXfrm>
    </dsp:sp>
    <dsp:sp modelId="{E2F5859C-771A-4614-BE5E-BA8F90B68A91}">
      <dsp:nvSpPr>
        <dsp:cNvPr id="0" name=""/>
        <dsp:cNvSpPr/>
      </dsp:nvSpPr>
      <dsp:spPr>
        <a:xfrm rot="16200000">
          <a:off x="813953" y="926342"/>
          <a:ext cx="3571654" cy="1718969"/>
        </a:xfrm>
        <a:prstGeom prst="roundRect">
          <a:avLst/>
        </a:prstGeom>
        <a:solidFill>
          <a:srgbClr val="555CA4"/>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2.1 Programme Area SME Development and Transition</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2.2 Programme Area Innovation Challenge Fund</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2.3 Programme Area Skills Programme</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2.4 Smart Cities, Towns and Villages</a:t>
          </a:r>
        </a:p>
      </dsp:txBody>
      <dsp:txXfrm rot="5400000">
        <a:off x="1824208" y="83913"/>
        <a:ext cx="1551143" cy="3403828"/>
      </dsp:txXfrm>
    </dsp:sp>
    <dsp:sp modelId="{0DC863C4-3284-40CC-9EA3-72E33848D2FD}">
      <dsp:nvSpPr>
        <dsp:cNvPr id="0" name=""/>
        <dsp:cNvSpPr/>
      </dsp:nvSpPr>
      <dsp:spPr>
        <a:xfrm rot="16200000">
          <a:off x="2568935" y="926342"/>
          <a:ext cx="3571654" cy="1718969"/>
        </a:xfrm>
        <a:prstGeom prst="roundRect">
          <a:avLst/>
        </a:prstGeom>
        <a:solidFill>
          <a:srgbClr val="555CA4"/>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3.1 Shared Learning Together Education Programme</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3.2 PEACEPLUS Youth Programme</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3.3 Youth Mental Health</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sp:txBody>
      <dsp:txXfrm rot="5400000">
        <a:off x="3579190" y="83913"/>
        <a:ext cx="1551143" cy="3403828"/>
      </dsp:txXfrm>
    </dsp:sp>
    <dsp:sp modelId="{5096A1B6-7851-49CE-B5A0-E01C398B0303}">
      <dsp:nvSpPr>
        <dsp:cNvPr id="0" name=""/>
        <dsp:cNvSpPr/>
      </dsp:nvSpPr>
      <dsp:spPr>
        <a:xfrm rot="16200000">
          <a:off x="4294537" y="926342"/>
          <a:ext cx="3571654" cy="1718969"/>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4.1 Collaborative Health and Social Care</a:t>
          </a:r>
        </a:p>
        <a:p>
          <a:pPr marL="0" lvl="0" indent="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4.2 Rural Regeneration and Social Inclusion</a:t>
          </a:r>
        </a:p>
        <a:p>
          <a:pPr marL="0" lvl="0" indent="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4.3 Victims and Survivors</a:t>
          </a:r>
        </a:p>
      </dsp:txBody>
      <dsp:txXfrm rot="5400000">
        <a:off x="5304792" y="83913"/>
        <a:ext cx="1551143" cy="3403828"/>
      </dsp:txXfrm>
    </dsp:sp>
    <dsp:sp modelId="{632A4198-5AED-4D09-B244-94E22E15D13D}">
      <dsp:nvSpPr>
        <dsp:cNvPr id="0" name=""/>
        <dsp:cNvSpPr/>
      </dsp:nvSpPr>
      <dsp:spPr>
        <a:xfrm rot="16200000">
          <a:off x="6034829" y="926342"/>
          <a:ext cx="3571654" cy="1718969"/>
        </a:xfrm>
        <a:prstGeom prst="roundRect">
          <a:avLst/>
        </a:prstGeom>
        <a:solidFill>
          <a:srgbClr val="555CA4"/>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5.1 Biodiversity, Nature Recovery and Resilience</a:t>
          </a:r>
        </a:p>
        <a:p>
          <a:pPr marL="0" lvl="0" indent="0" algn="l"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5.2Marine and Coastal Management</a:t>
          </a:r>
        </a:p>
        <a:p>
          <a:pPr marL="0" lvl="0" indent="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5.3 Water Quality and Catchment Management</a:t>
          </a:r>
        </a:p>
        <a:p>
          <a:pPr marL="0" lvl="0" indent="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5.4 Water Quality Improvement Programme</a:t>
          </a:r>
        </a:p>
        <a:p>
          <a:pPr marL="0" lvl="0" indent="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5.5 Geothermal</a:t>
          </a:r>
        </a:p>
        <a:p>
          <a:pPr marL="0" lvl="0" indent="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5.6 Transport</a:t>
          </a:r>
        </a:p>
      </dsp:txBody>
      <dsp:txXfrm rot="5400000">
        <a:off x="7045084" y="83913"/>
        <a:ext cx="1551143" cy="3403828"/>
      </dsp:txXfrm>
    </dsp:sp>
    <dsp:sp modelId="{59823D60-23F0-4C03-BE13-FD3B217EC9EA}">
      <dsp:nvSpPr>
        <dsp:cNvPr id="0" name=""/>
        <dsp:cNvSpPr/>
      </dsp:nvSpPr>
      <dsp:spPr>
        <a:xfrm rot="16200000">
          <a:off x="7775121" y="926342"/>
          <a:ext cx="3571654" cy="1718969"/>
        </a:xfrm>
        <a:prstGeom prst="roundRect">
          <a:avLst/>
        </a:prstGeom>
        <a:solidFill>
          <a:srgbClr val="555CA4"/>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76200" tIns="0" rIns="7620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6.1 Strategic Planning</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6.2 Maintaining and Forging Relationships between Citizens</a:t>
          </a:r>
        </a:p>
      </dsp:txBody>
      <dsp:txXfrm rot="5400000">
        <a:off x="8785376" y="83913"/>
        <a:ext cx="1551143" cy="3403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6163F-94AA-411C-81FC-91499B45A909}">
      <dsp:nvSpPr>
        <dsp:cNvPr id="0" name=""/>
        <dsp:cNvSpPr/>
      </dsp:nvSpPr>
      <dsp:spPr>
        <a:xfrm>
          <a:off x="0" y="667"/>
          <a:ext cx="10668000" cy="1628639"/>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E" sz="2400" b="0" i="0" kern="1200" baseline="0" dirty="0"/>
            <a:t>You will need to ensure that the new proposals and programmes are aligned with the relevant Government and EU Strategies/Policies, and Local and County Development Plans where there are proposals for the development of infrastructure or facilities.</a:t>
          </a:r>
          <a:endParaRPr lang="en-IE" sz="2400" kern="1200" dirty="0"/>
        </a:p>
      </dsp:txBody>
      <dsp:txXfrm>
        <a:off x="79504" y="80171"/>
        <a:ext cx="10508992" cy="1469631"/>
      </dsp:txXfrm>
    </dsp:sp>
    <dsp:sp modelId="{72A0D6AE-0396-41BA-9F1C-31C681DF2F7C}">
      <dsp:nvSpPr>
        <dsp:cNvPr id="0" name=""/>
        <dsp:cNvSpPr/>
      </dsp:nvSpPr>
      <dsp:spPr>
        <a:xfrm>
          <a:off x="0" y="1698427"/>
          <a:ext cx="10668000" cy="1628639"/>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E" sz="2400" kern="1200" dirty="0"/>
            <a:t>This investment area places particular emphasis on supporting social, economic and environmental projects which contribute to sustainable regeneration, social inclusion and the creation of healthy and thriving communities in rural areas. </a:t>
          </a:r>
        </a:p>
      </dsp:txBody>
      <dsp:txXfrm>
        <a:off x="79504" y="1777931"/>
        <a:ext cx="10508992" cy="1469631"/>
      </dsp:txXfrm>
    </dsp:sp>
    <dsp:sp modelId="{ED9F8F6C-34D1-48E2-8956-B3B14597F968}">
      <dsp:nvSpPr>
        <dsp:cNvPr id="0" name=""/>
        <dsp:cNvSpPr/>
      </dsp:nvSpPr>
      <dsp:spPr>
        <a:xfrm>
          <a:off x="0" y="3396187"/>
          <a:ext cx="10668000" cy="1628639"/>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E" sz="2400" b="0" i="0" kern="1200" baseline="0" dirty="0"/>
            <a:t>PEACEPLUS is additional funding and should not displace core public funding already provided.  It should not duplicate other existing funds and so project proposals need to outline how the project will directly contribute to peace and reconciliation, they must have a clear peace focus. </a:t>
          </a:r>
          <a:endParaRPr lang="en-IE" sz="2400" kern="1200" dirty="0"/>
        </a:p>
      </dsp:txBody>
      <dsp:txXfrm>
        <a:off x="79504" y="3475691"/>
        <a:ext cx="10508992" cy="14696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A490E-3929-47F9-9777-DD11C3C70151}">
      <dsp:nvSpPr>
        <dsp:cNvPr id="0" name=""/>
        <dsp:cNvSpPr/>
      </dsp:nvSpPr>
      <dsp:spPr>
        <a:xfrm>
          <a:off x="0" y="80031"/>
          <a:ext cx="10647680" cy="1416614"/>
        </a:xfrm>
        <a:prstGeom prst="roundRect">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IE" sz="2100" b="0" i="0" kern="1200" baseline="0" dirty="0">
              <a:solidFill>
                <a:schemeClr val="tx1"/>
              </a:solidFill>
            </a:rPr>
            <a:t>It is a combination of the </a:t>
          </a:r>
          <a:r>
            <a:rPr lang="en-IE" sz="2100" b="1" i="0" kern="1200" baseline="0" dirty="0">
              <a:solidFill>
                <a:schemeClr val="tx1"/>
              </a:solidFill>
            </a:rPr>
            <a:t>National Development Plan</a:t>
          </a:r>
          <a:r>
            <a:rPr lang="en-IE" sz="2100" b="0" i="0" kern="1200" baseline="0" dirty="0">
              <a:solidFill>
                <a:schemeClr val="tx1"/>
              </a:solidFill>
            </a:rPr>
            <a:t> which sets out the investment priorities that will underpin the implementation of the </a:t>
          </a:r>
          <a:r>
            <a:rPr lang="en-IE" sz="2100" b="1" i="0" kern="1200" baseline="0" dirty="0">
              <a:solidFill>
                <a:schemeClr val="tx1"/>
              </a:solidFill>
            </a:rPr>
            <a:t>National Planning Framework </a:t>
          </a:r>
          <a:r>
            <a:rPr lang="en-IE" sz="2100" b="0" i="0" kern="1200" baseline="0" dirty="0">
              <a:solidFill>
                <a:schemeClr val="tx1"/>
              </a:solidFill>
            </a:rPr>
            <a:t>and submissions should demonstrate relevance to Project Ireland 2040. </a:t>
          </a:r>
          <a:endParaRPr lang="en-IE" sz="2100" kern="1200" dirty="0">
            <a:solidFill>
              <a:schemeClr val="tx1"/>
            </a:solidFill>
          </a:endParaRPr>
        </a:p>
      </dsp:txBody>
      <dsp:txXfrm>
        <a:off x="69153" y="149184"/>
        <a:ext cx="10509374" cy="1278308"/>
      </dsp:txXfrm>
    </dsp:sp>
    <dsp:sp modelId="{F06D026C-6353-43D8-A6DD-5C761E4B23F1}">
      <dsp:nvSpPr>
        <dsp:cNvPr id="0" name=""/>
        <dsp:cNvSpPr/>
      </dsp:nvSpPr>
      <dsp:spPr>
        <a:xfrm>
          <a:off x="0" y="1525121"/>
          <a:ext cx="10647680" cy="963127"/>
        </a:xfrm>
        <a:prstGeom prst="roundRect">
          <a:avLst/>
        </a:prstGeom>
        <a:solidFill>
          <a:schemeClr val="accent4">
            <a:shade val="80000"/>
            <a:hueOff val="-56409"/>
            <a:satOff val="5709"/>
            <a:lumOff val="87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IE" sz="2100" b="0" i="0" kern="1200" baseline="0" dirty="0">
              <a:solidFill>
                <a:schemeClr val="tx1"/>
              </a:solidFill>
            </a:rPr>
            <a:t>It recognises that investment is required in rural areas for access to quality services and enhanced amenities such as trails and greenways.</a:t>
          </a:r>
          <a:endParaRPr lang="en-IE" sz="2100" kern="1200" dirty="0">
            <a:solidFill>
              <a:schemeClr val="tx1"/>
            </a:solidFill>
          </a:endParaRPr>
        </a:p>
      </dsp:txBody>
      <dsp:txXfrm>
        <a:off x="47016" y="1572137"/>
        <a:ext cx="10553648" cy="869095"/>
      </dsp:txXfrm>
    </dsp:sp>
    <dsp:sp modelId="{0CB2D771-DCD3-4FB6-9322-022857E71DCC}">
      <dsp:nvSpPr>
        <dsp:cNvPr id="0" name=""/>
        <dsp:cNvSpPr/>
      </dsp:nvSpPr>
      <dsp:spPr>
        <a:xfrm>
          <a:off x="0" y="2548728"/>
          <a:ext cx="10647680" cy="1416614"/>
        </a:xfrm>
        <a:prstGeom prst="roundRect">
          <a:avLst/>
        </a:prstGeom>
        <a:solidFill>
          <a:schemeClr val="accent4">
            <a:shade val="80000"/>
            <a:hueOff val="-112818"/>
            <a:satOff val="11417"/>
            <a:lumOff val="175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IE" sz="2100" b="0" i="0" kern="1200" baseline="0" dirty="0">
              <a:solidFill>
                <a:schemeClr val="tx1"/>
              </a:solidFill>
            </a:rPr>
            <a:t>Facilitate the development of the rural economy through supporting the agricultural sector together with the bio-economy and diversification into alternative on-farm and off-farm activities, while at the same time noting the importance of maintaining and protecting the natural landscape and built heritage which are vital to rural tourism; </a:t>
          </a:r>
          <a:endParaRPr lang="en-IE" sz="2100" b="0" kern="1200" dirty="0">
            <a:solidFill>
              <a:schemeClr val="tx1"/>
            </a:solidFill>
          </a:endParaRPr>
        </a:p>
      </dsp:txBody>
      <dsp:txXfrm>
        <a:off x="69153" y="2617881"/>
        <a:ext cx="10509374" cy="1278308"/>
      </dsp:txXfrm>
    </dsp:sp>
    <dsp:sp modelId="{F7E9E961-63F7-444C-8D5D-2E452F6C100F}">
      <dsp:nvSpPr>
        <dsp:cNvPr id="0" name=""/>
        <dsp:cNvSpPr/>
      </dsp:nvSpPr>
      <dsp:spPr>
        <a:xfrm>
          <a:off x="0" y="4025822"/>
          <a:ext cx="10647680" cy="1416614"/>
        </a:xfrm>
        <a:prstGeom prst="roundRect">
          <a:avLst/>
        </a:prstGeom>
        <a:solidFill>
          <a:schemeClr val="accent4">
            <a:shade val="80000"/>
            <a:hueOff val="-169227"/>
            <a:satOff val="17126"/>
            <a:lumOff val="263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IE" sz="2100" b="0" i="0" kern="1200" baseline="0" dirty="0">
              <a:solidFill>
                <a:schemeClr val="tx1"/>
              </a:solidFill>
            </a:rPr>
            <a:t>Integrated planning for green infrastructure to be incorporated into the preparation of statutory land use plans and through integrated land use and spatial planning that supports public transport, walking and cycling as more favourable modes of transport to that of the private car.</a:t>
          </a:r>
          <a:endParaRPr lang="en-IE" sz="2100" kern="1200" dirty="0">
            <a:solidFill>
              <a:schemeClr val="tx1"/>
            </a:solidFill>
          </a:endParaRPr>
        </a:p>
      </dsp:txBody>
      <dsp:txXfrm>
        <a:off x="69153" y="4094975"/>
        <a:ext cx="10509374" cy="12783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F245A-572C-403D-8744-116D6A2B2401}">
      <dsp:nvSpPr>
        <dsp:cNvPr id="0" name=""/>
        <dsp:cNvSpPr/>
      </dsp:nvSpPr>
      <dsp:spPr>
        <a:xfrm rot="16200000">
          <a:off x="1327534" y="-1392527"/>
          <a:ext cx="2541241" cy="519631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358775" lvl="0" indent="0" algn="l" defTabSz="889000">
            <a:lnSpc>
              <a:spcPct val="90000"/>
            </a:lnSpc>
            <a:spcBef>
              <a:spcPct val="0"/>
            </a:spcBef>
            <a:spcAft>
              <a:spcPct val="35000"/>
            </a:spcAft>
            <a:buNone/>
          </a:pPr>
          <a:r>
            <a:rPr lang="en-IE" sz="2000" b="0" i="0" kern="1200" baseline="0" dirty="0">
              <a:solidFill>
                <a:schemeClr val="tx1"/>
              </a:solidFill>
            </a:rPr>
            <a:t>Identify the planning and sustainable development of the county over the lifetime of the plan.</a:t>
          </a:r>
        </a:p>
        <a:p>
          <a:pPr marL="358775" lvl="0" indent="0" algn="l" defTabSz="889000">
            <a:lnSpc>
              <a:spcPct val="90000"/>
            </a:lnSpc>
            <a:spcBef>
              <a:spcPct val="0"/>
            </a:spcBef>
            <a:spcAft>
              <a:spcPct val="35000"/>
            </a:spcAft>
            <a:buNone/>
          </a:pPr>
          <a:endParaRPr lang="en-IE" sz="1700" kern="1200" dirty="0">
            <a:solidFill>
              <a:schemeClr val="tx1"/>
            </a:solidFill>
          </a:endParaRPr>
        </a:p>
      </dsp:txBody>
      <dsp:txXfrm rot="5400000">
        <a:off x="0" y="-64992"/>
        <a:ext cx="5196310" cy="1905930"/>
      </dsp:txXfrm>
    </dsp:sp>
    <dsp:sp modelId="{2E45A820-4E3D-41DC-8C40-6285FEB8CF1D}">
      <dsp:nvSpPr>
        <dsp:cNvPr id="0" name=""/>
        <dsp:cNvSpPr/>
      </dsp:nvSpPr>
      <dsp:spPr>
        <a:xfrm>
          <a:off x="5196310" y="-64992"/>
          <a:ext cx="5196310" cy="2541241"/>
        </a:xfrm>
        <a:prstGeom prst="round1Rect">
          <a:avLst/>
        </a:prstGeom>
        <a:solidFill>
          <a:schemeClr val="accent5">
            <a:hueOff val="6450864"/>
            <a:satOff val="-6061"/>
            <a:lumOff val="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179388" lvl="0" indent="0" algn="l" defTabSz="889000">
            <a:lnSpc>
              <a:spcPct val="90000"/>
            </a:lnSpc>
            <a:spcBef>
              <a:spcPct val="0"/>
            </a:spcBef>
            <a:spcAft>
              <a:spcPct val="35000"/>
            </a:spcAft>
            <a:buNone/>
          </a:pPr>
          <a:r>
            <a:rPr lang="en-IE" sz="2000" b="0" i="0" kern="1200" baseline="0" dirty="0">
              <a:solidFill>
                <a:schemeClr val="tx1"/>
              </a:solidFill>
            </a:rPr>
            <a:t>Provide an overall strategy for the social, economic, cultural and physical development of the county, including improvements to local amenities.</a:t>
          </a:r>
          <a:endParaRPr lang="en-IE" sz="2000" kern="1200" dirty="0">
            <a:solidFill>
              <a:schemeClr val="tx1"/>
            </a:solidFill>
          </a:endParaRPr>
        </a:p>
      </dsp:txBody>
      <dsp:txXfrm>
        <a:off x="5196310" y="-64992"/>
        <a:ext cx="5196310" cy="1905930"/>
      </dsp:txXfrm>
    </dsp:sp>
    <dsp:sp modelId="{9360C0E3-E522-4233-97E4-FAF84EE0F66E}">
      <dsp:nvSpPr>
        <dsp:cNvPr id="0" name=""/>
        <dsp:cNvSpPr/>
      </dsp:nvSpPr>
      <dsp:spPr>
        <a:xfrm rot="10800000">
          <a:off x="0" y="2216279"/>
          <a:ext cx="5196310" cy="2801209"/>
        </a:xfrm>
        <a:prstGeom prst="round1Rect">
          <a:avLst/>
        </a:prstGeom>
        <a:solidFill>
          <a:schemeClr val="accent5">
            <a:hueOff val="12901728"/>
            <a:satOff val="-12121"/>
            <a:lumOff val="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358775" lvl="0" indent="0" algn="l" defTabSz="889000">
            <a:lnSpc>
              <a:spcPct val="90000"/>
            </a:lnSpc>
            <a:spcBef>
              <a:spcPct val="0"/>
            </a:spcBef>
            <a:spcAft>
              <a:spcPct val="35000"/>
            </a:spcAft>
            <a:buNone/>
          </a:pPr>
          <a:r>
            <a:rPr lang="en-IE" sz="2000" b="0" i="0" kern="1200" baseline="0" dirty="0">
              <a:solidFill>
                <a:schemeClr val="tx1"/>
              </a:solidFill>
            </a:rPr>
            <a:t>They must be compatible with National and Regional Planning Strategies including the </a:t>
          </a:r>
          <a:r>
            <a:rPr lang="en-IE" sz="2000" b="1" i="0" kern="1200" baseline="0" dirty="0">
              <a:solidFill>
                <a:schemeClr val="tx1"/>
              </a:solidFill>
            </a:rPr>
            <a:t>National Planning Framework </a:t>
          </a:r>
          <a:r>
            <a:rPr lang="en-IE" sz="2000" b="0" i="0" kern="1200" baseline="0" dirty="0">
              <a:solidFill>
                <a:schemeClr val="tx1"/>
              </a:solidFill>
            </a:rPr>
            <a:t>and </a:t>
          </a:r>
          <a:r>
            <a:rPr lang="en-IE" sz="2000" b="1" i="0" kern="1200" baseline="0" dirty="0">
              <a:solidFill>
                <a:schemeClr val="tx1"/>
              </a:solidFill>
            </a:rPr>
            <a:t>Regional Spatial and Economic Strategies</a:t>
          </a:r>
          <a:r>
            <a:rPr lang="en-IE" sz="2000" b="0" i="0" kern="1200" baseline="0" dirty="0">
              <a:solidFill>
                <a:schemeClr val="tx1"/>
              </a:solidFill>
            </a:rPr>
            <a:t>.</a:t>
          </a:r>
        </a:p>
        <a:p>
          <a:pPr marL="358775" lvl="0" indent="0" algn="l" defTabSz="889000">
            <a:lnSpc>
              <a:spcPct val="90000"/>
            </a:lnSpc>
            <a:spcBef>
              <a:spcPct val="0"/>
            </a:spcBef>
            <a:spcAft>
              <a:spcPct val="35000"/>
            </a:spcAft>
            <a:buNone/>
          </a:pPr>
          <a:endParaRPr lang="en-IE" sz="1700" b="0" i="0" kern="1200" baseline="0" dirty="0">
            <a:solidFill>
              <a:schemeClr val="tx1"/>
            </a:solidFill>
          </a:endParaRPr>
        </a:p>
        <a:p>
          <a:pPr marL="358775" lvl="0" indent="0" algn="l" defTabSz="889000">
            <a:lnSpc>
              <a:spcPct val="90000"/>
            </a:lnSpc>
            <a:spcBef>
              <a:spcPct val="0"/>
            </a:spcBef>
            <a:spcAft>
              <a:spcPct val="35000"/>
            </a:spcAft>
            <a:buNone/>
          </a:pPr>
          <a:endParaRPr lang="en-IE" sz="1700" kern="1200" dirty="0">
            <a:solidFill>
              <a:schemeClr val="tx1"/>
            </a:solidFill>
          </a:endParaRPr>
        </a:p>
      </dsp:txBody>
      <dsp:txXfrm rot="10800000">
        <a:off x="0" y="2916582"/>
        <a:ext cx="5196310" cy="2100907"/>
      </dsp:txXfrm>
    </dsp:sp>
    <dsp:sp modelId="{AE8A5945-B243-426F-AEA5-F60CC43F5D3C}">
      <dsp:nvSpPr>
        <dsp:cNvPr id="0" name=""/>
        <dsp:cNvSpPr/>
      </dsp:nvSpPr>
      <dsp:spPr>
        <a:xfrm rot="5400000">
          <a:off x="6523845" y="1148713"/>
          <a:ext cx="2541241" cy="5196310"/>
        </a:xfrm>
        <a:prstGeom prst="round1Rect">
          <a:avLst/>
        </a:prstGeom>
        <a:solidFill>
          <a:schemeClr val="accent5">
            <a:hueOff val="19352591"/>
            <a:satOff val="-18182"/>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179388" lvl="0" indent="0" algn="l" defTabSz="889000">
            <a:lnSpc>
              <a:spcPct val="90000"/>
            </a:lnSpc>
            <a:spcBef>
              <a:spcPct val="0"/>
            </a:spcBef>
            <a:spcAft>
              <a:spcPct val="35000"/>
            </a:spcAft>
            <a:buNone/>
          </a:pPr>
          <a:r>
            <a:rPr lang="en-IE" sz="2000" b="0" i="0" kern="1200" baseline="0" dirty="0">
              <a:solidFill>
                <a:schemeClr val="tx1"/>
              </a:solidFill>
            </a:rPr>
            <a:t>Are complementary to the </a:t>
          </a:r>
          <a:r>
            <a:rPr lang="en-IE" sz="2000" b="1" i="0" kern="1200" baseline="0" dirty="0">
              <a:solidFill>
                <a:schemeClr val="tx1"/>
              </a:solidFill>
            </a:rPr>
            <a:t>Local Economic and Community Plans </a:t>
          </a:r>
          <a:r>
            <a:rPr lang="en-IE" sz="2000" b="0" i="0" kern="1200" baseline="0" dirty="0">
              <a:solidFill>
                <a:schemeClr val="tx1"/>
              </a:solidFill>
            </a:rPr>
            <a:t>which are currently under consultation and development in each Local Authority area in the border region of Ireland.</a:t>
          </a:r>
        </a:p>
        <a:p>
          <a:pPr marL="179388" lvl="0" indent="0" algn="l" defTabSz="889000">
            <a:lnSpc>
              <a:spcPct val="90000"/>
            </a:lnSpc>
            <a:spcBef>
              <a:spcPct val="0"/>
            </a:spcBef>
            <a:spcAft>
              <a:spcPct val="35000"/>
            </a:spcAft>
            <a:buNone/>
          </a:pPr>
          <a:endParaRPr lang="en-IE" sz="1700" b="0" i="0" kern="1200" baseline="0" dirty="0">
            <a:solidFill>
              <a:schemeClr val="tx1"/>
            </a:solidFill>
          </a:endParaRPr>
        </a:p>
        <a:p>
          <a:pPr marL="179388" lvl="0" indent="0" algn="l" defTabSz="889000">
            <a:lnSpc>
              <a:spcPct val="90000"/>
            </a:lnSpc>
            <a:spcBef>
              <a:spcPct val="0"/>
            </a:spcBef>
            <a:spcAft>
              <a:spcPct val="35000"/>
            </a:spcAft>
            <a:buNone/>
          </a:pPr>
          <a:endParaRPr lang="en-IE" sz="1700" kern="1200" dirty="0">
            <a:solidFill>
              <a:schemeClr val="tx1"/>
            </a:solidFill>
          </a:endParaRPr>
        </a:p>
      </dsp:txBody>
      <dsp:txXfrm rot="-5400000">
        <a:off x="5196311" y="3111558"/>
        <a:ext cx="5196310" cy="1905930"/>
      </dsp:txXfrm>
    </dsp:sp>
    <dsp:sp modelId="{FF9C96EF-16EB-4EB5-8CA0-3BAD7E7CEE51}">
      <dsp:nvSpPr>
        <dsp:cNvPr id="0" name=""/>
        <dsp:cNvSpPr/>
      </dsp:nvSpPr>
      <dsp:spPr>
        <a:xfrm>
          <a:off x="3622701" y="1876560"/>
          <a:ext cx="3117786" cy="1088731"/>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b="1" i="0" kern="1200" baseline="0" dirty="0"/>
            <a:t>Local Development Plans</a:t>
          </a:r>
          <a:endParaRPr lang="en-IE" sz="2400" kern="1200" dirty="0"/>
        </a:p>
      </dsp:txBody>
      <dsp:txXfrm>
        <a:off x="3675848" y="1929707"/>
        <a:ext cx="3011492" cy="9824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33E78-6712-4FCE-8B59-4F1F0216CC36}">
      <dsp:nvSpPr>
        <dsp:cNvPr id="0" name=""/>
        <dsp:cNvSpPr/>
      </dsp:nvSpPr>
      <dsp:spPr>
        <a:xfrm>
          <a:off x="0" y="61284"/>
          <a:ext cx="10549467" cy="16891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b="0" i="0" kern="1200" baseline="0" dirty="0"/>
            <a:t>The Action Plan for Rural Development highlights the potential of activity tourism to contribute to economic growth in rural areas. </a:t>
          </a:r>
          <a:endParaRPr lang="en-IE" sz="2500" kern="1200" dirty="0"/>
        </a:p>
      </dsp:txBody>
      <dsp:txXfrm>
        <a:off x="82459" y="143743"/>
        <a:ext cx="10384549" cy="1524269"/>
      </dsp:txXfrm>
    </dsp:sp>
    <dsp:sp modelId="{607D1538-7E32-4016-850A-3AC650670EB9}">
      <dsp:nvSpPr>
        <dsp:cNvPr id="0" name=""/>
        <dsp:cNvSpPr/>
      </dsp:nvSpPr>
      <dsp:spPr>
        <a:xfrm>
          <a:off x="0" y="1800635"/>
          <a:ext cx="10549467" cy="16891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b="0" i="0" kern="1200" baseline="0" dirty="0"/>
            <a:t>The development and promotion of this sector provides opportunities for growth, in rural areas in particular, by facilitating businesses to leverage the tourism assets in their area in a sustainable way to support recreational activities.</a:t>
          </a:r>
          <a:endParaRPr lang="en-IE" sz="2500" kern="1200" dirty="0"/>
        </a:p>
      </dsp:txBody>
      <dsp:txXfrm>
        <a:off x="82459" y="1883094"/>
        <a:ext cx="10384549" cy="1524269"/>
      </dsp:txXfrm>
    </dsp:sp>
    <dsp:sp modelId="{919DCD98-39A4-4D12-B092-C51DE1283161}">
      <dsp:nvSpPr>
        <dsp:cNvPr id="0" name=""/>
        <dsp:cNvSpPr/>
      </dsp:nvSpPr>
      <dsp:spPr>
        <a:xfrm>
          <a:off x="0" y="3605648"/>
          <a:ext cx="10549467" cy="16891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E" sz="2500" b="0" i="0" kern="1200" baseline="0" dirty="0"/>
            <a:t>The plan also outlines actions to enhance local services, to foster a culture of volunteering and strengthen volunteering organisations, develop a strategy to underpin the development of greenways and cross border tourism initiatives to support tourism potential.</a:t>
          </a:r>
          <a:endParaRPr lang="en-IE" sz="2500" kern="1200" dirty="0"/>
        </a:p>
      </dsp:txBody>
      <dsp:txXfrm>
        <a:off x="82459" y="3688107"/>
        <a:ext cx="10384549" cy="15242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B8389-368E-4DC4-BB7D-1F5820C39A3F}">
      <dsp:nvSpPr>
        <dsp:cNvPr id="0" name=""/>
        <dsp:cNvSpPr/>
      </dsp:nvSpPr>
      <dsp:spPr>
        <a:xfrm rot="10800000">
          <a:off x="1817851" y="475170"/>
          <a:ext cx="6922416" cy="883167"/>
        </a:xfrm>
        <a:prstGeom prst="homePlat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8260"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rPr>
            <a:t>Champion</a:t>
          </a:r>
          <a:r>
            <a:rPr lang="en-GB" sz="1600" kern="1200" dirty="0">
              <a:solidFill>
                <a:schemeClr val="bg1"/>
              </a:solidFill>
            </a:rPr>
            <a:t>: Develop a culture of rural innovation</a:t>
          </a:r>
        </a:p>
      </dsp:txBody>
      <dsp:txXfrm rot="10800000">
        <a:off x="2038643" y="475170"/>
        <a:ext cx="6701624" cy="883167"/>
      </dsp:txXfrm>
    </dsp:sp>
    <dsp:sp modelId="{510D1BF3-DC2E-41AF-8CAE-8D3515549D34}">
      <dsp:nvSpPr>
        <dsp:cNvPr id="0" name=""/>
        <dsp:cNvSpPr/>
      </dsp:nvSpPr>
      <dsp:spPr>
        <a:xfrm>
          <a:off x="804512" y="1750736"/>
          <a:ext cx="824486" cy="726116"/>
        </a:xfrm>
        <a:prstGeom prst="ellipse">
          <a:avLst/>
        </a:prstGeom>
        <a:gradFill flip="none" rotWithShape="1">
          <a:gsLst>
            <a:gs pos="16000">
              <a:schemeClr val="accent2">
                <a:tint val="50000"/>
                <a:hueOff val="0"/>
                <a:satOff val="0"/>
                <a:shade val="51000"/>
                <a:satMod val="130000"/>
                <a:alpha val="0"/>
                <a:lumMod val="71000"/>
                <a:lumOff val="29000"/>
              </a:schemeClr>
            </a:gs>
            <a:gs pos="100000">
              <a:schemeClr val="accent2">
                <a:tint val="50000"/>
                <a:hueOff val="0"/>
                <a:satOff val="0"/>
                <a:lumOff val="0"/>
                <a:alphaOff val="0"/>
                <a:shade val="94000"/>
                <a:satMod val="135000"/>
              </a:scheme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3A93434-7E6A-4885-B358-F4B5AB5B98A3}">
      <dsp:nvSpPr>
        <dsp:cNvPr id="0" name=""/>
        <dsp:cNvSpPr/>
      </dsp:nvSpPr>
      <dsp:spPr>
        <a:xfrm rot="10800000">
          <a:off x="1793638" y="1734114"/>
          <a:ext cx="6974362" cy="1067955"/>
        </a:xfrm>
        <a:prstGeom prst="homePlate">
          <a:avLst/>
        </a:prstGeom>
        <a:gradFill rotWithShape="0">
          <a:gsLst>
            <a:gs pos="0">
              <a:schemeClr val="accent2">
                <a:shade val="80000"/>
                <a:hueOff val="0"/>
                <a:satOff val="-14010"/>
                <a:lumOff val="15876"/>
                <a:alphaOff val="0"/>
                <a:shade val="51000"/>
                <a:satMod val="130000"/>
              </a:schemeClr>
            </a:gs>
            <a:gs pos="80000">
              <a:schemeClr val="accent2">
                <a:shade val="80000"/>
                <a:hueOff val="0"/>
                <a:satOff val="-14010"/>
                <a:lumOff val="15876"/>
                <a:alphaOff val="0"/>
                <a:shade val="93000"/>
                <a:satMod val="130000"/>
              </a:schemeClr>
            </a:gs>
            <a:gs pos="100000">
              <a:schemeClr val="accent2">
                <a:shade val="80000"/>
                <a:hueOff val="0"/>
                <a:satOff val="-14010"/>
                <a:lumOff val="15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8260"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rPr>
            <a:t>Empower</a:t>
          </a:r>
          <a:r>
            <a:rPr lang="en-GB" sz="1600" kern="1200" dirty="0">
              <a:solidFill>
                <a:schemeClr val="bg1"/>
              </a:solidFill>
            </a:rPr>
            <a:t>: Raise awareness, build capacity &amp; capability to engage in rural entrepreneurship &amp; innovation</a:t>
          </a:r>
        </a:p>
      </dsp:txBody>
      <dsp:txXfrm rot="10800000">
        <a:off x="2060627" y="1734114"/>
        <a:ext cx="6707373" cy="1067955"/>
      </dsp:txXfrm>
    </dsp:sp>
    <dsp:sp modelId="{349AD0AF-5321-46AB-A4CC-194CB735B618}">
      <dsp:nvSpPr>
        <dsp:cNvPr id="0" name=""/>
        <dsp:cNvSpPr/>
      </dsp:nvSpPr>
      <dsp:spPr>
        <a:xfrm>
          <a:off x="758349" y="646896"/>
          <a:ext cx="759954" cy="604007"/>
        </a:xfrm>
        <a:prstGeom prst="ellipse">
          <a:avLst/>
        </a:prstGeom>
        <a:gradFill rotWithShape="0">
          <a:gsLst>
            <a:gs pos="7000">
              <a:schemeClr val="accent2">
                <a:tint val="50000"/>
                <a:hueOff val="0"/>
                <a:satOff val="-1036"/>
                <a:shade val="51000"/>
                <a:satMod val="130000"/>
                <a:alpha val="0"/>
                <a:lumMod val="51000"/>
                <a:lumOff val="49000"/>
              </a:schemeClr>
            </a:gs>
            <a:gs pos="100000">
              <a:schemeClr val="accent2">
                <a:tint val="50000"/>
                <a:hueOff val="0"/>
                <a:satOff val="-1036"/>
                <a:lumOff val="67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7FCA1BC-FB0D-49F5-8E2C-4E1434C742EB}">
      <dsp:nvSpPr>
        <dsp:cNvPr id="0" name=""/>
        <dsp:cNvSpPr/>
      </dsp:nvSpPr>
      <dsp:spPr>
        <a:xfrm rot="10800000">
          <a:off x="1756210" y="3008425"/>
          <a:ext cx="6969586" cy="1008962"/>
        </a:xfrm>
        <a:prstGeom prst="homePlate">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8260"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rPr>
            <a:t>Enable</a:t>
          </a:r>
          <a:r>
            <a:rPr lang="en-GB" sz="1600" kern="1200" dirty="0">
              <a:solidFill>
                <a:schemeClr val="bg1"/>
              </a:solidFill>
            </a:rPr>
            <a:t>: Invest in and develop our rural economy</a:t>
          </a:r>
        </a:p>
      </dsp:txBody>
      <dsp:txXfrm rot="10800000">
        <a:off x="2008450" y="3008425"/>
        <a:ext cx="6717346" cy="1008962"/>
      </dsp:txXfrm>
    </dsp:sp>
    <dsp:sp modelId="{C7A40133-A405-452B-B3B7-D8CD70299B17}">
      <dsp:nvSpPr>
        <dsp:cNvPr id="0" name=""/>
        <dsp:cNvSpPr/>
      </dsp:nvSpPr>
      <dsp:spPr>
        <a:xfrm>
          <a:off x="787785" y="3146631"/>
          <a:ext cx="799248" cy="687697"/>
        </a:xfrm>
        <a:prstGeom prst="ellipse">
          <a:avLst/>
        </a:prstGeom>
        <a:gradFill rotWithShape="0">
          <a:gsLst>
            <a:gs pos="0">
              <a:schemeClr val="accent2">
                <a:tint val="50000"/>
                <a:hueOff val="0"/>
                <a:satOff val="-2072"/>
                <a:shade val="51000"/>
                <a:satMod val="130000"/>
                <a:alpha val="0"/>
                <a:lumMod val="30000"/>
                <a:lumOff val="70000"/>
              </a:schemeClr>
            </a:gs>
            <a:gs pos="100000">
              <a:schemeClr val="accent2">
                <a:tint val="50000"/>
                <a:hueOff val="0"/>
                <a:satOff val="-2072"/>
                <a:lumOff val="13457"/>
                <a:alphaOff val="0"/>
                <a:shade val="93000"/>
                <a:satMod val="130000"/>
              </a:schemeClr>
            </a:gs>
            <a:gs pos="100000">
              <a:schemeClr val="accent2">
                <a:tint val="50000"/>
                <a:hueOff val="0"/>
                <a:satOff val="-2072"/>
                <a:lumOff val="134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B8389-368E-4DC4-BB7D-1F5820C39A3F}">
      <dsp:nvSpPr>
        <dsp:cNvPr id="0" name=""/>
        <dsp:cNvSpPr/>
      </dsp:nvSpPr>
      <dsp:spPr>
        <a:xfrm rot="10800000">
          <a:off x="1802559" y="44960"/>
          <a:ext cx="7501852" cy="1767476"/>
        </a:xfrm>
        <a:prstGeom prst="homePlat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79408"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Champion</a:t>
          </a:r>
          <a:r>
            <a:rPr lang="en-GB" sz="2000" kern="1200" dirty="0"/>
            <a:t>: Champion awareness and understanding of rural social exclusion, isolation and loneliness</a:t>
          </a:r>
        </a:p>
      </dsp:txBody>
      <dsp:txXfrm rot="10800000">
        <a:off x="2244428" y="44960"/>
        <a:ext cx="7059983" cy="1767476"/>
      </dsp:txXfrm>
    </dsp:sp>
    <dsp:sp modelId="{510D1BF3-DC2E-41AF-8CAE-8D3515549D34}">
      <dsp:nvSpPr>
        <dsp:cNvPr id="0" name=""/>
        <dsp:cNvSpPr/>
      </dsp:nvSpPr>
      <dsp:spPr>
        <a:xfrm>
          <a:off x="649237" y="53002"/>
          <a:ext cx="1767476" cy="1767476"/>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3A93434-7E6A-4885-B358-F4B5AB5B98A3}">
      <dsp:nvSpPr>
        <dsp:cNvPr id="0" name=""/>
        <dsp:cNvSpPr/>
      </dsp:nvSpPr>
      <dsp:spPr>
        <a:xfrm rot="10800000">
          <a:off x="1732500" y="2222063"/>
          <a:ext cx="7575585" cy="1767476"/>
        </a:xfrm>
        <a:prstGeom prst="homePlate">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79408"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Build Capacity</a:t>
          </a:r>
          <a:r>
            <a:rPr lang="en-GB" sz="2000" kern="1200" dirty="0"/>
            <a:t>: Support a rural dimension within the work of other organisations which are promoting positive health and wellbeing, addressing social exclusion, isolation and loneliness and build the capacity of rural organisations and people to develop their activities in this area</a:t>
          </a:r>
          <a:endParaRPr lang="en-GB" sz="2000" b="1" kern="1200" dirty="0"/>
        </a:p>
      </dsp:txBody>
      <dsp:txXfrm rot="10800000">
        <a:off x="2174369" y="2222063"/>
        <a:ext cx="7133716" cy="1767476"/>
      </dsp:txXfrm>
    </dsp:sp>
    <dsp:sp modelId="{349AD0AF-5321-46AB-A4CC-194CB735B618}">
      <dsp:nvSpPr>
        <dsp:cNvPr id="0" name=""/>
        <dsp:cNvSpPr/>
      </dsp:nvSpPr>
      <dsp:spPr>
        <a:xfrm>
          <a:off x="662424" y="2163789"/>
          <a:ext cx="1767476" cy="1767476"/>
        </a:xfrm>
        <a:prstGeom prst="ellipse">
          <a:avLst/>
        </a:prstGeom>
        <a:blipFill>
          <a:blip xmlns:r="http://schemas.openxmlformats.org/officeDocument/2006/relationships" r:embed="rId2">
            <a:duotone>
              <a:schemeClr val="accent2">
                <a:hueOff val="0"/>
                <a:satOff val="-2072"/>
                <a:lumOff val="13457"/>
                <a:alphaOff val="0"/>
                <a:shade val="20000"/>
                <a:satMod val="200000"/>
              </a:schemeClr>
              <a:schemeClr val="accent2">
                <a:hueOff val="0"/>
                <a:satOff val="-2072"/>
                <a:lumOff val="13457"/>
                <a:alphaOff val="0"/>
                <a:tint val="12000"/>
                <a:satMod val="190000"/>
              </a:schemeClr>
            </a:duotone>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A5334C64-DC75-4C73-ABCD-816A731AE3D6}" type="datetimeFigureOut">
              <a:rPr lang="en-GB" smtClean="0"/>
              <a:t>20/03/2023</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6F48D9B-0683-437C-8FD4-F715F5861A0B}" type="slidenum">
              <a:rPr lang="en-GB" smtClean="0"/>
              <a:t>‹#›</a:t>
            </a:fld>
            <a:endParaRPr lang="en-GB"/>
          </a:p>
        </p:txBody>
      </p:sp>
    </p:spTree>
    <p:extLst>
      <p:ext uri="{BB962C8B-B14F-4D97-AF65-F5344CB8AC3E}">
        <p14:creationId xmlns:p14="http://schemas.microsoft.com/office/powerpoint/2010/main" val="1631805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1</a:t>
            </a:fld>
            <a:endParaRPr lang="en-GB"/>
          </a:p>
        </p:txBody>
      </p:sp>
    </p:spTree>
    <p:extLst>
      <p:ext uri="{BB962C8B-B14F-4D97-AF65-F5344CB8AC3E}">
        <p14:creationId xmlns:p14="http://schemas.microsoft.com/office/powerpoint/2010/main" val="900010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10</a:t>
            </a:fld>
            <a:endParaRPr lang="en-GB"/>
          </a:p>
        </p:txBody>
      </p:sp>
    </p:spTree>
    <p:extLst>
      <p:ext uri="{BB962C8B-B14F-4D97-AF65-F5344CB8AC3E}">
        <p14:creationId xmlns:p14="http://schemas.microsoft.com/office/powerpoint/2010/main" val="3372993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11</a:t>
            </a:fld>
            <a:endParaRPr lang="en-GB"/>
          </a:p>
        </p:txBody>
      </p:sp>
    </p:spTree>
    <p:extLst>
      <p:ext uri="{BB962C8B-B14F-4D97-AF65-F5344CB8AC3E}">
        <p14:creationId xmlns:p14="http://schemas.microsoft.com/office/powerpoint/2010/main" val="120724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12</a:t>
            </a:fld>
            <a:endParaRPr lang="en-GB"/>
          </a:p>
        </p:txBody>
      </p:sp>
    </p:spTree>
    <p:extLst>
      <p:ext uri="{BB962C8B-B14F-4D97-AF65-F5344CB8AC3E}">
        <p14:creationId xmlns:p14="http://schemas.microsoft.com/office/powerpoint/2010/main" val="1462515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13</a:t>
            </a:fld>
            <a:endParaRPr lang="en-GB"/>
          </a:p>
        </p:txBody>
      </p:sp>
    </p:spTree>
    <p:extLst>
      <p:ext uri="{BB962C8B-B14F-4D97-AF65-F5344CB8AC3E}">
        <p14:creationId xmlns:p14="http://schemas.microsoft.com/office/powerpoint/2010/main" val="3851378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14</a:t>
            </a:fld>
            <a:endParaRPr lang="en-GB"/>
          </a:p>
        </p:txBody>
      </p:sp>
    </p:spTree>
    <p:extLst>
      <p:ext uri="{BB962C8B-B14F-4D97-AF65-F5344CB8AC3E}">
        <p14:creationId xmlns:p14="http://schemas.microsoft.com/office/powerpoint/2010/main" val="240806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15</a:t>
            </a:fld>
            <a:endParaRPr lang="en-GB"/>
          </a:p>
        </p:txBody>
      </p:sp>
    </p:spTree>
    <p:extLst>
      <p:ext uri="{BB962C8B-B14F-4D97-AF65-F5344CB8AC3E}">
        <p14:creationId xmlns:p14="http://schemas.microsoft.com/office/powerpoint/2010/main" val="193879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16</a:t>
            </a:fld>
            <a:endParaRPr lang="en-GB"/>
          </a:p>
        </p:txBody>
      </p:sp>
    </p:spTree>
    <p:extLst>
      <p:ext uri="{BB962C8B-B14F-4D97-AF65-F5344CB8AC3E}">
        <p14:creationId xmlns:p14="http://schemas.microsoft.com/office/powerpoint/2010/main" val="2761927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18</a:t>
            </a:fld>
            <a:endParaRPr lang="en-GB"/>
          </a:p>
        </p:txBody>
      </p:sp>
    </p:spTree>
    <p:extLst>
      <p:ext uri="{BB962C8B-B14F-4D97-AF65-F5344CB8AC3E}">
        <p14:creationId xmlns:p14="http://schemas.microsoft.com/office/powerpoint/2010/main" val="3164744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19</a:t>
            </a:fld>
            <a:endParaRPr lang="en-GB"/>
          </a:p>
        </p:txBody>
      </p:sp>
    </p:spTree>
    <p:extLst>
      <p:ext uri="{BB962C8B-B14F-4D97-AF65-F5344CB8AC3E}">
        <p14:creationId xmlns:p14="http://schemas.microsoft.com/office/powerpoint/2010/main" val="154446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20</a:t>
            </a:fld>
            <a:endParaRPr lang="en-GB"/>
          </a:p>
        </p:txBody>
      </p:sp>
    </p:spTree>
    <p:extLst>
      <p:ext uri="{BB962C8B-B14F-4D97-AF65-F5344CB8AC3E}">
        <p14:creationId xmlns:p14="http://schemas.microsoft.com/office/powerpoint/2010/main" val="365831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**HOLDING SLIDE -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Good morning and thank you for joining us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are delighted to welcome you to our tenth pre-application workshop for the PEACEPLUS Programme – Area 4.2 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Similar support will continue be offered for the other areas of the Programme in the following weeks and months. Keep a look at our website and social channels for all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Before we get into the main content of today’s workshops, I’ll take you briefly take you through the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Then I will move onto providing an overview of Area 4.2, the Rural Regeneration and Social Inclusion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Lorraine McCourt will take you through the steps in building a strong proposal, and provide some broad parameters as to how things might roll out over the next six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will also be an opportunity to ask questions at the end of the presentations and todays session, so please keep hold of your questions until the Q&amp;A section. All answers will be added to the FAQs on our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2</a:t>
            </a:fld>
            <a:endParaRPr lang="en-GB"/>
          </a:p>
        </p:txBody>
      </p:sp>
    </p:spTree>
    <p:extLst>
      <p:ext uri="{BB962C8B-B14F-4D97-AF65-F5344CB8AC3E}">
        <p14:creationId xmlns:p14="http://schemas.microsoft.com/office/powerpoint/2010/main" val="2525039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21</a:t>
            </a:fld>
            <a:endParaRPr lang="en-GB"/>
          </a:p>
        </p:txBody>
      </p:sp>
    </p:spTree>
    <p:extLst>
      <p:ext uri="{BB962C8B-B14F-4D97-AF65-F5344CB8AC3E}">
        <p14:creationId xmlns:p14="http://schemas.microsoft.com/office/powerpoint/2010/main" val="322191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22</a:t>
            </a:fld>
            <a:endParaRPr lang="en-GB"/>
          </a:p>
        </p:txBody>
      </p:sp>
    </p:spTree>
    <p:extLst>
      <p:ext uri="{BB962C8B-B14F-4D97-AF65-F5344CB8AC3E}">
        <p14:creationId xmlns:p14="http://schemas.microsoft.com/office/powerpoint/2010/main" val="2166801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23</a:t>
            </a:fld>
            <a:endParaRPr lang="en-GB"/>
          </a:p>
        </p:txBody>
      </p:sp>
    </p:spTree>
    <p:extLst>
      <p:ext uri="{BB962C8B-B14F-4D97-AF65-F5344CB8AC3E}">
        <p14:creationId xmlns:p14="http://schemas.microsoft.com/office/powerpoint/2010/main" val="2936296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153407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25</a:t>
            </a:fld>
            <a:endParaRPr lang="en-GB"/>
          </a:p>
        </p:txBody>
      </p:sp>
    </p:spTree>
    <p:extLst>
      <p:ext uri="{BB962C8B-B14F-4D97-AF65-F5344CB8AC3E}">
        <p14:creationId xmlns:p14="http://schemas.microsoft.com/office/powerpoint/2010/main" val="3991422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26</a:t>
            </a:fld>
            <a:endParaRPr lang="en-GB"/>
          </a:p>
        </p:txBody>
      </p:sp>
    </p:spTree>
    <p:extLst>
      <p:ext uri="{BB962C8B-B14F-4D97-AF65-F5344CB8AC3E}">
        <p14:creationId xmlns:p14="http://schemas.microsoft.com/office/powerpoint/2010/main" val="2933525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27</a:t>
            </a:fld>
            <a:endParaRPr lang="en-GB"/>
          </a:p>
        </p:txBody>
      </p:sp>
    </p:spTree>
    <p:extLst>
      <p:ext uri="{BB962C8B-B14F-4D97-AF65-F5344CB8AC3E}">
        <p14:creationId xmlns:p14="http://schemas.microsoft.com/office/powerpoint/2010/main" val="125575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28</a:t>
            </a:fld>
            <a:endParaRPr lang="en-GB"/>
          </a:p>
        </p:txBody>
      </p:sp>
    </p:spTree>
    <p:extLst>
      <p:ext uri="{BB962C8B-B14F-4D97-AF65-F5344CB8AC3E}">
        <p14:creationId xmlns:p14="http://schemas.microsoft.com/office/powerpoint/2010/main" val="1415672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29</a:t>
            </a:fld>
            <a:endParaRPr lang="en-GB"/>
          </a:p>
        </p:txBody>
      </p:sp>
    </p:spTree>
    <p:extLst>
      <p:ext uri="{BB962C8B-B14F-4D97-AF65-F5344CB8AC3E}">
        <p14:creationId xmlns:p14="http://schemas.microsoft.com/office/powerpoint/2010/main" val="3544399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43097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3</a:t>
            </a:fld>
            <a:endParaRPr lang="en-GB"/>
          </a:p>
        </p:txBody>
      </p:sp>
    </p:spTree>
    <p:extLst>
      <p:ext uri="{BB962C8B-B14F-4D97-AF65-F5344CB8AC3E}">
        <p14:creationId xmlns:p14="http://schemas.microsoft.com/office/powerpoint/2010/main" val="1334025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31</a:t>
            </a:fld>
            <a:endParaRPr lang="en-GB"/>
          </a:p>
        </p:txBody>
      </p:sp>
    </p:spTree>
    <p:extLst>
      <p:ext uri="{BB962C8B-B14F-4D97-AF65-F5344CB8AC3E}">
        <p14:creationId xmlns:p14="http://schemas.microsoft.com/office/powerpoint/2010/main" val="2082254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32</a:t>
            </a:fld>
            <a:endParaRPr lang="en-GB"/>
          </a:p>
        </p:txBody>
      </p:sp>
    </p:spTree>
    <p:extLst>
      <p:ext uri="{BB962C8B-B14F-4D97-AF65-F5344CB8AC3E}">
        <p14:creationId xmlns:p14="http://schemas.microsoft.com/office/powerpoint/2010/main" val="233365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pillar focuses on the ‘people’ aspect (i.e. employees and addressing the barriers to employment)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191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sz="1200" dirty="0">
                <a:solidFill>
                  <a:srgbClr val="142062"/>
                </a:solidFill>
              </a:rPr>
              <a:t>Reduction in commuting will lead to a reduction in carbon emissions</a:t>
            </a:r>
          </a:p>
          <a:p>
            <a:pPr>
              <a:buFont typeface="Arial" panose="020B0604020202020204" pitchFamily="34" charset="0"/>
              <a:buChar char="•"/>
            </a:pPr>
            <a:r>
              <a:rPr lang="en-GB" sz="1200" dirty="0">
                <a:solidFill>
                  <a:srgbClr val="142062"/>
                </a:solidFill>
              </a:rPr>
              <a:t>Remote working could lead to improvements in quality of life &amp; health</a:t>
            </a:r>
          </a:p>
          <a:p>
            <a:pPr>
              <a:buFont typeface="Arial" panose="020B0604020202020204" pitchFamily="34" charset="0"/>
              <a:buChar char="•"/>
            </a:pPr>
            <a:endParaRPr lang="en-GB" sz="1200" dirty="0">
              <a:solidFill>
                <a:srgbClr val="142062"/>
              </a:solidFill>
            </a:endParaRPr>
          </a:p>
          <a:p>
            <a:pPr>
              <a:buFont typeface="Arial" panose="020B0604020202020204" pitchFamily="34" charset="0"/>
              <a:buChar char="•"/>
            </a:pPr>
            <a:endParaRPr lang="en-GB" sz="1200" dirty="0">
              <a:solidFill>
                <a:srgbClr val="142062"/>
              </a:solidFill>
            </a:endParaRPr>
          </a:p>
          <a:p>
            <a:pPr marL="0" indent="0"/>
            <a:endParaRPr lang="en-GB" sz="1200" dirty="0">
              <a:solidFill>
                <a:srgbClr val="142062"/>
              </a:solidFill>
            </a:endParaRPr>
          </a:p>
          <a:p>
            <a:pPr>
              <a:buFont typeface="Arial" panose="020B0604020202020204" pitchFamily="34" charset="0"/>
              <a:buChar char="•"/>
            </a:pPr>
            <a:r>
              <a:rPr lang="en-GB" sz="1200" dirty="0">
                <a:solidFill>
                  <a:srgbClr val="142062"/>
                </a:solidFill>
              </a:rPr>
              <a:t>Appropriate infrastructure can enhance employment &amp; education opportunities, access to rural leisure activities, &amp; increasing population growth in rural areas helping to support sustainability</a:t>
            </a:r>
          </a:p>
          <a:p>
            <a:pPr>
              <a:buFont typeface="Arial" panose="020B0604020202020204" pitchFamily="34" charset="0"/>
              <a:buChar char="•"/>
            </a:pPr>
            <a:r>
              <a:rPr lang="en-GB" sz="1200" dirty="0">
                <a:solidFill>
                  <a:srgbClr val="142062"/>
                </a:solidFill>
              </a:rPr>
              <a:t>Population growth projections will put further pressure on limited infrastructure</a:t>
            </a:r>
          </a:p>
          <a:p>
            <a:pPr>
              <a:buFont typeface="Arial" panose="020B0604020202020204" pitchFamily="34" charset="0"/>
              <a:buChar char="•"/>
            </a:pPr>
            <a:r>
              <a:rPr lang="en-GB" sz="1200" dirty="0">
                <a:solidFill>
                  <a:srgbClr val="142062"/>
                </a:solidFill>
              </a:rPr>
              <a:t>Quality services need to be available within a reasonable travel time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190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526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076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any policy response should be people </a:t>
            </a:r>
            <a:r>
              <a:rPr lang="en-US" sz="1200" b="0" i="0" u="none" strike="noStrike" kern="1200" baseline="0" dirty="0" err="1">
                <a:solidFill>
                  <a:schemeClr val="tx1"/>
                </a:solidFill>
                <a:latin typeface="+mn-lt"/>
                <a:ea typeface="+mn-ea"/>
                <a:cs typeface="+mn-cs"/>
              </a:rPr>
              <a:t>centred</a:t>
            </a:r>
            <a:r>
              <a:rPr lang="en-US" sz="1200" b="0" i="0" u="none" strike="noStrike" kern="1200" baseline="0" dirty="0">
                <a:solidFill>
                  <a:schemeClr val="tx1"/>
                </a:solidFill>
                <a:latin typeface="+mn-lt"/>
                <a:ea typeface="+mn-ea"/>
                <a:cs typeface="+mn-cs"/>
              </a:rPr>
              <a:t>, putting rural dwellers at the </a:t>
            </a:r>
            <a:r>
              <a:rPr lang="en-US" sz="1200" b="0" i="0" u="none" strike="noStrike" kern="1200" baseline="0" dirty="0" err="1">
                <a:solidFill>
                  <a:schemeClr val="tx1"/>
                </a:solidFill>
                <a:latin typeface="+mn-lt"/>
                <a:ea typeface="+mn-ea"/>
                <a:cs typeface="+mn-cs"/>
              </a:rPr>
              <a:t>centre</a:t>
            </a:r>
            <a:r>
              <a:rPr lang="en-US" sz="1200" b="0" i="0" u="none" strike="noStrike" kern="1200" baseline="0" dirty="0">
                <a:solidFill>
                  <a:schemeClr val="tx1"/>
                </a:solidFill>
                <a:latin typeface="+mn-lt"/>
                <a:ea typeface="+mn-ea"/>
                <a:cs typeface="+mn-cs"/>
              </a:rPr>
              <a:t> of service delivery. Many of the factors affecting the health and wellbeing of rural dwellers are cross-cutting and therefore an integrated strategic approach is required.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191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any policy response should be people </a:t>
            </a:r>
            <a:r>
              <a:rPr lang="en-US" sz="1200" b="0" i="0" u="none" strike="noStrike" kern="1200" baseline="0" dirty="0" err="1">
                <a:solidFill>
                  <a:schemeClr val="tx1"/>
                </a:solidFill>
                <a:latin typeface="+mn-lt"/>
                <a:ea typeface="+mn-ea"/>
                <a:cs typeface="+mn-cs"/>
              </a:rPr>
              <a:t>centred</a:t>
            </a:r>
            <a:r>
              <a:rPr lang="en-US" sz="1200" b="0" i="0" u="none" strike="noStrike" kern="1200" baseline="0" dirty="0">
                <a:solidFill>
                  <a:schemeClr val="tx1"/>
                </a:solidFill>
                <a:latin typeface="+mn-lt"/>
                <a:ea typeface="+mn-ea"/>
                <a:cs typeface="+mn-cs"/>
              </a:rPr>
              <a:t>, putting rural dwellers at the </a:t>
            </a:r>
            <a:r>
              <a:rPr lang="en-US" sz="1200" b="0" i="0" u="none" strike="noStrike" kern="1200" baseline="0" dirty="0" err="1">
                <a:solidFill>
                  <a:schemeClr val="tx1"/>
                </a:solidFill>
                <a:latin typeface="+mn-lt"/>
                <a:ea typeface="+mn-ea"/>
                <a:cs typeface="+mn-cs"/>
              </a:rPr>
              <a:t>centre</a:t>
            </a:r>
            <a:r>
              <a:rPr lang="en-US" sz="1200" b="0" i="0" u="none" strike="noStrike" kern="1200" baseline="0" dirty="0">
                <a:solidFill>
                  <a:schemeClr val="tx1"/>
                </a:solidFill>
                <a:latin typeface="+mn-lt"/>
                <a:ea typeface="+mn-ea"/>
                <a:cs typeface="+mn-cs"/>
              </a:rPr>
              <a:t> of service delivery. Many of the factors affecting the health and wellbeing of rural dwellers are cross-cutting and therefore an integrated strategic approach is required.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149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285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468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have reached this point through a detailed process of collaboration with the Northern Ireland Executive, the Government of Ireland, the UK government, and the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Together, we have drafted a new Programme that will contribute to a more peaceful, prosperous and stable society in Northern Ireland and the border region of Ireland. We believe it will leave a significant and lasting legacy.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is an exciting programme which builds on the legacy of all previous PEACE and INTERREG programmes.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PEACEPLUS funding is </a:t>
            </a:r>
            <a:r>
              <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rPr>
              <a:t>distinct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It will fund activities that promote peace and reconciliation and contribute to cross-border economic and territorial development.  </a:t>
            </a: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4</a:t>
            </a:fld>
            <a:endParaRPr lang="en-GB"/>
          </a:p>
        </p:txBody>
      </p:sp>
    </p:spTree>
    <p:extLst>
      <p:ext uri="{BB962C8B-B14F-4D97-AF65-F5344CB8AC3E}">
        <p14:creationId xmlns:p14="http://schemas.microsoft.com/office/powerpoint/2010/main" val="46146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076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028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43</a:t>
            </a:fld>
            <a:endParaRPr lang="en-GB"/>
          </a:p>
        </p:txBody>
      </p:sp>
    </p:spTree>
    <p:extLst>
      <p:ext uri="{BB962C8B-B14F-4D97-AF65-F5344CB8AC3E}">
        <p14:creationId xmlns:p14="http://schemas.microsoft.com/office/powerpoint/2010/main" val="3710890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44</a:t>
            </a:fld>
            <a:endParaRPr lang="en-GB"/>
          </a:p>
        </p:txBody>
      </p:sp>
    </p:spTree>
    <p:extLst>
      <p:ext uri="{BB962C8B-B14F-4D97-AF65-F5344CB8AC3E}">
        <p14:creationId xmlns:p14="http://schemas.microsoft.com/office/powerpoint/2010/main" val="2817590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45</a:t>
            </a:fld>
            <a:endParaRPr lang="en-GB"/>
          </a:p>
        </p:txBody>
      </p:sp>
    </p:spTree>
    <p:extLst>
      <p:ext uri="{BB962C8B-B14F-4D97-AF65-F5344CB8AC3E}">
        <p14:creationId xmlns:p14="http://schemas.microsoft.com/office/powerpoint/2010/main" val="2999748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420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47</a:t>
            </a:fld>
            <a:endParaRPr lang="en-GB"/>
          </a:p>
        </p:txBody>
      </p:sp>
    </p:spTree>
    <p:extLst>
      <p:ext uri="{BB962C8B-B14F-4D97-AF65-F5344CB8AC3E}">
        <p14:creationId xmlns:p14="http://schemas.microsoft.com/office/powerpoint/2010/main" val="598900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374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007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HelveticaNeueLT Std Lt"/>
                <a:ea typeface="Calibri" panose="020F0502020204030204" pitchFamily="34" charset="0"/>
                <a:cs typeface="HelveticaNeueLT Std Lt"/>
              </a:rPr>
              <a:t>There are great opportunities for rural regeneration projects to realise the potential of working with others through cross-border collaboration. This involves signing up to work differently with partners, in a shared process of planning, management and delivery of large scale, strategic cross-border projects, which create a solid infrastructure and build a lasting legacy for future collaboration.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49</a:t>
            </a:fld>
            <a:endParaRPr lang="en-GB"/>
          </a:p>
        </p:txBody>
      </p:sp>
    </p:spTree>
    <p:extLst>
      <p:ext uri="{BB962C8B-B14F-4D97-AF65-F5344CB8AC3E}">
        <p14:creationId xmlns:p14="http://schemas.microsoft.com/office/powerpoint/2010/main" val="708475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50</a:t>
            </a:fld>
            <a:endParaRPr lang="en-GB"/>
          </a:p>
        </p:txBody>
      </p:sp>
    </p:spTree>
    <p:extLst>
      <p:ext uri="{BB962C8B-B14F-4D97-AF65-F5344CB8AC3E}">
        <p14:creationId xmlns:p14="http://schemas.microsoft.com/office/powerpoint/2010/main" val="162306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 how was PEACEPLUS developed?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has been a long road in getting to this point, but, given the scale and scope of the Programme, it has been well worth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SEUPB commenced the PEACEPLUS development process in 2019. Since then, there has been considerable preparatory work, research, and stakeholder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has included: public events, survey submissions, public consultation, and ongoing bi-lateral meetings with Governments north-south.</a:t>
            </a: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a:t>
            </a:fld>
            <a:endParaRPr lang="en-GB"/>
          </a:p>
        </p:txBody>
      </p:sp>
    </p:spTree>
    <p:extLst>
      <p:ext uri="{BB962C8B-B14F-4D97-AF65-F5344CB8AC3E}">
        <p14:creationId xmlns:p14="http://schemas.microsoft.com/office/powerpoint/2010/main" val="1423547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62" marR="0" lvl="0" indent="-17306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Jointly developed: involvement of organisations from at least 2 participating countries in project design &amp; development.</a:t>
            </a:r>
          </a:p>
          <a:p>
            <a:pPr marL="173062" marR="0" lvl="0" indent="-17306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Enterprises supported: legal unit involved in economic activity (including social enterprise)</a:t>
            </a:r>
          </a:p>
          <a:p>
            <a:pPr marL="173062" marR="0" lvl="0" indent="-17306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Non Financial support – structured support including e.g. advisory services, training, support services (e.g. office support, websites, market research, handbooks, best practice models etc)</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443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 now want to take you through the pre-application support on offer over the coming months.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373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0035" marR="0" lvl="1" indent="0" algn="l" defTabSz="940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Pre-development support includes:</a:t>
            </a:r>
            <a:endParaRPr kumimoji="0" lang="en-US" sz="1400" b="0" i="0" u="none" strike="noStrike" kern="1200" cap="none" spc="0" normalizeH="0" baseline="0" noProof="0" dirty="0">
              <a:ln>
                <a:noFill/>
              </a:ln>
              <a:solidFill>
                <a:srgbClr val="1F497D"/>
              </a:solidFill>
              <a:effectLst/>
              <a:uLnTx/>
              <a:uFillTx/>
              <a:latin typeface="Calibri"/>
              <a:ea typeface="+mn-ea"/>
              <a:cs typeface="+mn-cs"/>
            </a:endParaRP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This is the chance to tell us about your idea and receive feedback;</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Receive advice on how your outline idea might be strengthened;</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Find out if this is the right investment area for you;</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Learn, early on, if Area 4.1 is or is not for you, and be signposted elsewhere;</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For those with strong concept notes, we will have one-to-ones to discuss how the project can be further developed.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738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188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For the next ten slides or so, I will focus on the concept note and some of the key questions it asks.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As I said earlier, the concept note does constitute part of the formal application process, although we do envisage that this should be a valuable step in making an application, and – should you choose to proceed – the work you put in at this stage will make for stronger, more robust project built on sound foundations.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2705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355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3828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0827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374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761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Programme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continue to take the opportunities and address the needs arising from the peace process in order to boost economic growth and stimulate social and economic regeneration;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promote social inclusion, particularly for those at the margins of economic and social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value of the programme, over seven years, is </a:t>
            </a:r>
            <a:r>
              <a:rPr kumimoji="0" lang="it-IT" sz="1200" b="0" i="0" u="sng" strike="noStrike" kern="0" cap="none" spc="0" normalizeH="0" baseline="0" noProof="0" dirty="0">
                <a:ln>
                  <a:noFill/>
                </a:ln>
                <a:solidFill>
                  <a:srgbClr val="44546A"/>
                </a:solidFill>
                <a:effectLst/>
                <a:uLnTx/>
                <a:uFillTx/>
                <a:latin typeface="Calibri" panose="020F0502020204030204"/>
                <a:ea typeface="+mn-ea"/>
                <a:cs typeface="+mn-cs"/>
              </a:rPr>
              <a:t>€1.144bn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ERDF contribution (80%) has been matched by the UK and Irish governments. This means that applicants can apply for 100% of their project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is a wide-ranging Programme with six themes and 22 investment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rPr>
              <a:t>All investment areas have a sharp focus on the peace impacts and legacy they will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Cross-community and cross-border collaboration is key to the programme, and all projects must have demonstrable peace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Commission rules allow for participation with partners outside the area of Northern Ireland and the Six Borders Counties. If you are considering partners from outside the region,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matters is that the benefits of the project are significant for the Programme area. </a:t>
            </a: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a:t>
            </a:fld>
            <a:endParaRPr lang="en-GB"/>
          </a:p>
        </p:txBody>
      </p:sp>
    </p:spTree>
    <p:extLst>
      <p:ext uri="{BB962C8B-B14F-4D97-AF65-F5344CB8AC3E}">
        <p14:creationId xmlns:p14="http://schemas.microsoft.com/office/powerpoint/2010/main" val="17266292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62"/>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Staffing</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Tell us about the project team, how many and how is doing what?</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How are they suitably qualified and experienced to deliver on this project?</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462"/>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What practical arrangements do you have in place to support smooth project implementation?</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462"/>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What is the rationale of the partnership composition and how do the partners complement each other?</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462"/>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Describe the structure of your partnership and why the stated partners are needed to implement the project and to achieve the project objectives.</a:t>
            </a:r>
          </a:p>
          <a:p>
            <a:pPr marL="0" marR="0" lvl="0" indent="0" algn="l" defTabSz="914400" rtl="0" eaLnBrk="1" fontAlgn="auto" latinLnBrk="0" hangingPunct="1">
              <a:lnSpc>
                <a:spcPct val="100000"/>
              </a:lnSpc>
              <a:spcBef>
                <a:spcPts val="462"/>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Project team: how many, and who is doing what?</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Their qualifications and experience to deliver on the project?</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Practical arrangements to support smooth project implementation? </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Management arrangements (project </a:t>
            </a:r>
            <a:r>
              <a:rPr kumimoji="0" lang="en-US" sz="1800" b="0" i="0" u="none" strike="noStrike" kern="1200" cap="none" spc="0" normalizeH="0" baseline="0" noProof="0" dirty="0" err="1">
                <a:ln>
                  <a:noFill/>
                </a:ln>
                <a:solidFill>
                  <a:prstClr val="black">
                    <a:lumMod val="75000"/>
                    <a:lumOff val="25000"/>
                  </a:prstClr>
                </a:solidFill>
                <a:effectLst/>
                <a:uLnTx/>
                <a:uFillTx/>
                <a:latin typeface="Arial Nova" panose="020B0604020202020204" pitchFamily="34" charset="0"/>
                <a:ea typeface="+mn-ea"/>
                <a:cs typeface="Arial"/>
              </a:rPr>
              <a:t>organisation</a:t>
            </a:r>
            <a:r>
              <a:rPr kumimoji="0" lang="en-US" sz="18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 chart)</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Is it a tested partnership?</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Are all appropriate policies and procedures, incl. safeguarding, up to date and suitable? </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Are you financially secure with sufficient cash flow in place to be reimbursed expenditure in arrears?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3428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a:ea typeface="+mn-ea"/>
                <a:cs typeface="+mn-cs"/>
              </a:rPr>
              <a:t>Question 5 is all about </a:t>
            </a:r>
            <a:r>
              <a:rPr kumimoji="0" lang="en-GB" sz="1400" b="0" i="1" u="none" strike="noStrike" kern="1200" cap="none" spc="0" normalizeH="0" baseline="0" noProof="0" dirty="0" err="1">
                <a:ln>
                  <a:noFill/>
                </a:ln>
                <a:solidFill>
                  <a:prstClr val="black"/>
                </a:solidFill>
                <a:effectLst/>
                <a:uLnTx/>
                <a:uFillTx/>
                <a:latin typeface="Calibri"/>
                <a:ea typeface="+mn-ea"/>
                <a:cs typeface="+mn-cs"/>
              </a:rPr>
              <a:t>VfM</a:t>
            </a:r>
            <a:endParaRPr kumimoji="0" lang="en-GB" sz="14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CN asks you to provide a high-level budget.</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 We will assess the </a:t>
            </a:r>
            <a:r>
              <a:rPr kumimoji="0" lang="en-GB" sz="1400" b="0" i="0" u="none" strike="noStrike" kern="1200" cap="none" spc="0" normalizeH="0" baseline="0" noProof="0" dirty="0">
                <a:ln>
                  <a:noFill/>
                </a:ln>
                <a:solidFill>
                  <a:prstClr val="black"/>
                </a:solidFill>
                <a:effectLst/>
                <a:uLnTx/>
                <a:uFillTx/>
                <a:latin typeface="Calibri"/>
                <a:ea typeface="+mn-ea"/>
                <a:cs typeface="+mn-cs"/>
              </a:rPr>
              <a:t>extent to which it is coherent and proportionate? </a:t>
            </a:r>
          </a:p>
          <a:p>
            <a:pPr marL="0" marR="0" lvl="0" indent="0" algn="l" defTabSz="914400" rtl="0" eaLnBrk="1" fontAlgn="auto" latinLnBrk="0" hangingPunct="1">
              <a:lnSpc>
                <a:spcPct val="150000"/>
              </a:lnSpc>
              <a:spcBef>
                <a:spcPts val="0"/>
              </a:spcBef>
              <a:spcAft>
                <a:spcPts val="0"/>
              </a:spcAft>
              <a:buClr>
                <a:srgbClr val="FFCC00"/>
              </a:buClr>
              <a:buSzTx/>
              <a:buFont typeface="MS PGothic" panose="020B0600070205080204" pitchFamily="34" charset="-128"/>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 By time of application, financial allocation per budget line must be in line with the work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462"/>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Consider and describe your project’s: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462"/>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Economy Measures:</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Show the project is appropriately costed, for example, staff positions advertised at the appropriate grade, competitive tendering processes applied, etc. Please use this section to provide detail on the budget requested, the assumptions applied, and how it demonstrates economical use of public resources.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462"/>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Efficiency and Effectiveness Measures</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Use this section to rationalise the inputs for your project in terms of how well they will deliver the stated outputs, results and overall objective of the project.</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462"/>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Exit Strategy:</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Provide detail on the exit strategy for this project, including evidence of the durability of the outputs and results of the project (i.e., the long-lasting effect of the achievements beyond the duration of the project activity). Please outline the strategy proposed to secure the long-term impact of the project (e.g., mainstreaming / sustaining the project / rolling out of results).</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715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 want to take a moment to underline the extent of the Lead Partner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 Lead Partner will be an organisation who can handle the governance associated with a project of this size and value and can manage the outputs and results for the beneficiaries concerned.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 order to do that, they will be responsible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Coordination</a:t>
            </a:r>
            <a:r>
              <a:rPr kumimoji="0" lang="en-GB" sz="1200" b="0" i="0" u="none" strike="noStrike" kern="1200" cap="none" spc="0" normalizeH="0" baseline="0" noProof="0" dirty="0">
                <a:ln>
                  <a:noFill/>
                </a:ln>
                <a:solidFill>
                  <a:prstClr val="black"/>
                </a:solidFill>
                <a:effectLst/>
                <a:uLnTx/>
                <a:uFillTx/>
                <a:latin typeface="Calibri"/>
                <a:ea typeface="+mn-ea"/>
                <a:cs typeface="+mn-cs"/>
              </a:rPr>
              <a:t> – submit application; assume responsibility for smooth implementation of entire project; coordinate all partners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Financial management</a:t>
            </a:r>
            <a:r>
              <a:rPr kumimoji="0" lang="en-GB" sz="1200" b="0" i="0" u="none" strike="noStrike" kern="1200" cap="none" spc="0" normalizeH="0" baseline="0" noProof="0" dirty="0">
                <a:ln>
                  <a:noFill/>
                </a:ln>
                <a:solidFill>
                  <a:prstClr val="black"/>
                </a:solidFill>
                <a:effectLst/>
                <a:uLnTx/>
                <a:uFillTx/>
                <a:latin typeface="Calibri"/>
                <a:ea typeface="+mn-ea"/>
                <a:cs typeface="+mn-cs"/>
              </a:rPr>
              <a:t> – ensures budget control, eligible and timely claims, sufficient cashflow, fund allocation to partners, accepts risk in the event of ineligibility and/or failure to meet targets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Reporting</a:t>
            </a:r>
            <a:r>
              <a:rPr kumimoji="0" lang="en-GB" sz="1200" b="0" i="0" u="none" strike="noStrike" kern="1200" cap="none" spc="0" normalizeH="0" baseline="0" noProof="0" dirty="0">
                <a:ln>
                  <a:noFill/>
                </a:ln>
                <a:solidFill>
                  <a:prstClr val="black"/>
                </a:solidFill>
                <a:effectLst/>
                <a:uLnTx/>
                <a:uFillTx/>
                <a:latin typeface="Calibri"/>
                <a:ea typeface="+mn-ea"/>
                <a:cs typeface="+mn-cs"/>
              </a:rPr>
              <a:t> – Coordinates record keeping, oversees monitoring and evaluation, maintains records, ensures timely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Communication</a:t>
            </a:r>
            <a:r>
              <a:rPr kumimoji="0" lang="en-GB" sz="1200" b="0" i="0" u="none" strike="noStrike" kern="1200" cap="none" spc="0" normalizeH="0" baseline="0" noProof="0" dirty="0">
                <a:ln>
                  <a:noFill/>
                </a:ln>
                <a:solidFill>
                  <a:prstClr val="black"/>
                </a:solidFill>
                <a:effectLst/>
                <a:uLnTx/>
                <a:uFillTx/>
                <a:latin typeface="Calibri"/>
                <a:ea typeface="+mn-ea"/>
                <a:cs typeface="+mn-cs"/>
              </a:rPr>
              <a:t> – with partners, point of contact with SEUPB and with any other support that is put in place during implementation (for example, liaising with consultant appointed to assist with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Training</a:t>
            </a:r>
            <a:r>
              <a:rPr kumimoji="0" lang="en-GB" sz="1200" b="0" i="0" u="none" strike="noStrike" kern="1200" cap="none" spc="0" normalizeH="0" baseline="0" noProof="0" dirty="0">
                <a:ln>
                  <a:noFill/>
                </a:ln>
                <a:solidFill>
                  <a:prstClr val="black"/>
                </a:solidFill>
                <a:effectLst/>
                <a:uLnTx/>
                <a:uFillTx/>
                <a:latin typeface="Calibri"/>
                <a:ea typeface="+mn-ea"/>
                <a:cs typeface="+mn-cs"/>
              </a:rPr>
              <a:t> – rolling out any training, be it technical or related to the programme being delivered.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Policies &amp; Procedures</a:t>
            </a:r>
            <a:r>
              <a:rPr kumimoji="0" lang="en-GB" sz="1200" b="0" i="0" u="none" strike="noStrike" kern="1200" cap="none" spc="0" normalizeH="0" baseline="0" noProof="0" dirty="0">
                <a:ln>
                  <a:noFill/>
                </a:ln>
                <a:solidFill>
                  <a:prstClr val="black"/>
                </a:solidFill>
                <a:effectLst/>
                <a:uLnTx/>
                <a:uFillTx/>
                <a:latin typeface="Calibri"/>
                <a:ea typeface="+mn-ea"/>
                <a:cs typeface="+mn-cs"/>
              </a:rPr>
              <a:t> – safeguarding, reliable systems, staff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Calibri"/>
                <a:ea typeface="+mn-ea"/>
                <a:cs typeface="+mn-cs"/>
              </a:rPr>
              <a:t>In short, the LP accepts overall responsibility for ensuring implementation of entire project, it is significant role.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22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Take this time to build your partnership: be clear on who is doing what; build a framework for communications;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Speak to other potential applicants: try not to cover the same patch; continue to learn from each other and share best practice.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Don’t bite off more than you can chew: can you really deliver on this scale, or might a project partner role or a small grants be better for you?</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Think about finance: can you manage the cash flows required for projects of this size?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Have clarity of purpose: but it must have a laser-sharp focus on peace-building and good relations.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Think about how you are going to monitor your targets.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8739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515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solidFill>
              </a:rPr>
              <a:t>Pre-Development Support: </a:t>
            </a:r>
            <a:r>
              <a:rPr lang="en-US" dirty="0">
                <a:solidFill>
                  <a:schemeClr val="tx2"/>
                </a:solidFill>
              </a:rPr>
              <a:t>Now available for Area 4.2, Rural Regeneration and Social Inclusion</a:t>
            </a:r>
          </a:p>
          <a:p>
            <a:r>
              <a:rPr lang="en-US" b="1" dirty="0">
                <a:solidFill>
                  <a:schemeClr val="tx2"/>
                </a:solidFill>
              </a:rPr>
              <a:t>Concept Note</a:t>
            </a:r>
            <a:r>
              <a:rPr lang="en-US" dirty="0">
                <a:solidFill>
                  <a:schemeClr val="tx2"/>
                </a:solidFill>
              </a:rPr>
              <a:t>: Downloadable from website – complete and return as soon as you can – please come in sooner if you can as you will get faster feedback.</a:t>
            </a:r>
          </a:p>
          <a:p>
            <a:r>
              <a:rPr lang="en-US" b="1" dirty="0">
                <a:solidFill>
                  <a:schemeClr val="tx2"/>
                </a:solidFill>
              </a:rPr>
              <a:t>Feedback: </a:t>
            </a:r>
            <a:r>
              <a:rPr lang="en-US" dirty="0">
                <a:solidFill>
                  <a:schemeClr val="tx2"/>
                </a:solidFill>
              </a:rPr>
              <a:t>You’ll receive comments within 15 working days.</a:t>
            </a:r>
          </a:p>
          <a:p>
            <a:r>
              <a:rPr lang="en-US" b="1" dirty="0">
                <a:solidFill>
                  <a:schemeClr val="tx2"/>
                </a:solidFill>
              </a:rPr>
              <a:t>Support: </a:t>
            </a:r>
            <a:r>
              <a:rPr lang="en-US" dirty="0">
                <a:solidFill>
                  <a:schemeClr val="tx2"/>
                </a:solidFill>
              </a:rPr>
              <a:t>Further support will depend upon both the fit and quality of what is outlined in the concept note</a:t>
            </a:r>
          </a:p>
          <a:p>
            <a:r>
              <a:rPr lang="en-US" b="1" dirty="0">
                <a:solidFill>
                  <a:schemeClr val="tx2"/>
                </a:solidFill>
              </a:rPr>
              <a:t>Any Questions</a:t>
            </a:r>
            <a:r>
              <a:rPr lang="en-US" dirty="0">
                <a:solidFill>
                  <a:schemeClr val="tx2"/>
                </a:solidFill>
              </a:rPr>
              <a:t>: drop me an email</a:t>
            </a:r>
            <a:endParaRPr lang="en-US" dirty="0">
              <a:solidFill>
                <a:schemeClr val="tx2"/>
              </a:solidFill>
              <a:highlight>
                <a:srgbClr val="FFFF00"/>
              </a:highligh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2C4C6D7-DCB9-4B30-8A1F-3835771343D9}" type="slidenum">
              <a:rPr kumimoji="0" lang="en-GB"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710816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236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 due course, call documents, programme rules, and a guide for applicants will all be made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These will be issued once the Cooperation Programme has been signed off. All should be consulted before completing the formal application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 the meantime, the Programme Overview is available on the SEUPB website.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314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1286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F48D9B-0683-437C-8FD4-F715F5861A0B}" type="slidenum">
              <a:rPr lang="en-GB" smtClean="0"/>
              <a:t>70</a:t>
            </a:fld>
            <a:endParaRPr lang="en-GB"/>
          </a:p>
        </p:txBody>
      </p:sp>
    </p:spTree>
    <p:extLst>
      <p:ext uri="{BB962C8B-B14F-4D97-AF65-F5344CB8AC3E}">
        <p14:creationId xmlns:p14="http://schemas.microsoft.com/office/powerpoint/2010/main" val="161874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7</a:t>
            </a:fld>
            <a:endParaRPr lang="en-GB"/>
          </a:p>
        </p:txBody>
      </p:sp>
    </p:spTree>
    <p:extLst>
      <p:ext uri="{BB962C8B-B14F-4D97-AF65-F5344CB8AC3E}">
        <p14:creationId xmlns:p14="http://schemas.microsoft.com/office/powerpoint/2010/main" val="1891954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8</a:t>
            </a:fld>
            <a:endParaRPr lang="en-GB"/>
          </a:p>
        </p:txBody>
      </p:sp>
    </p:spTree>
    <p:extLst>
      <p:ext uri="{BB962C8B-B14F-4D97-AF65-F5344CB8AC3E}">
        <p14:creationId xmlns:p14="http://schemas.microsoft.com/office/powerpoint/2010/main" val="44657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811213"/>
            <a:ext cx="7202488" cy="4052887"/>
          </a:xfrm>
        </p:spPr>
      </p:sp>
      <p:sp>
        <p:nvSpPr>
          <p:cNvPr id="3" name="Notes Placeholder 2"/>
          <p:cNvSpPr>
            <a:spLocks noGrp="1"/>
          </p:cNvSpPr>
          <p:nvPr>
            <p:ph type="body" idx="1"/>
          </p:nvPr>
        </p:nvSpPr>
        <p:spPr/>
        <p:txBody>
          <a:bodyPr>
            <a:normAutofit/>
          </a:bodyPr>
          <a:lstStyle/>
          <a:p>
            <a:r>
              <a:rPr lang="en-GB" dirty="0"/>
              <a:t>Pink diamonds: Some key points where programme committees have a role in. </a:t>
            </a:r>
          </a:p>
          <a:p>
            <a:endParaRPr lang="en-GB" dirty="0"/>
          </a:p>
          <a:p>
            <a:endParaRPr lang="en-GB" dirty="0"/>
          </a:p>
          <a:p>
            <a:r>
              <a:rPr lang="en-GB" dirty="0"/>
              <a:t>All projects, regardless of the type (from previous slide) have the same project lifecycle</a:t>
            </a:r>
          </a:p>
          <a:p>
            <a:endParaRPr lang="en-GB" dirty="0"/>
          </a:p>
        </p:txBody>
      </p:sp>
      <p:sp>
        <p:nvSpPr>
          <p:cNvPr id="4" name="Slide Number Placeholder 3"/>
          <p:cNvSpPr>
            <a:spLocks noGrp="1"/>
          </p:cNvSpPr>
          <p:nvPr>
            <p:ph type="sldNum" sz="quarter" idx="10"/>
          </p:nvPr>
        </p:nvSpPr>
        <p:spPr/>
        <p:txBody>
          <a:bodyPr/>
          <a:lstStyle/>
          <a:p>
            <a:pPr marL="0" marR="0" lvl="0" indent="0" algn="r" defTabSz="465658" rtl="0" eaLnBrk="1" fontAlgn="base" latinLnBrk="0" hangingPunct="1">
              <a:lnSpc>
                <a:spcPct val="100000"/>
              </a:lnSpc>
              <a:spcBef>
                <a:spcPct val="0"/>
              </a:spcBef>
              <a:spcAft>
                <a:spcPct val="0"/>
              </a:spcAft>
              <a:buClrTx/>
              <a:buSzTx/>
              <a:buFontTx/>
              <a:buNone/>
              <a:tabLst/>
              <a:defRPr/>
            </a:pPr>
            <a:fld id="{F2C4C6D7-DCB9-4B30-8A1F-3835771343D9}" type="slidenum">
              <a:rPr kumimoji="0" lang="en-GB"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65658"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97718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E37E-9F41-429F-9C35-A29D9D03ED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9F6FB7-0C0D-49DA-884F-5CD74A88A7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296D8F-55CA-44AE-A0ED-F48CD6DF3DF5}"/>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5" name="Footer Placeholder 4">
            <a:extLst>
              <a:ext uri="{FF2B5EF4-FFF2-40B4-BE49-F238E27FC236}">
                <a16:creationId xmlns:a16="http://schemas.microsoft.com/office/drawing/2014/main" id="{47483FF9-82BE-4DC9-9D5B-7EB6C88BF4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1E87E-B98F-4FD7-AC6F-C580FB064319}"/>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126662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5DF19-0A4E-4FD4-B8BC-7455FF80520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2029CD-49DB-4903-896C-01004CA3B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2E328C-D0A8-4E64-B099-510926F7937A}"/>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5" name="Footer Placeholder 4">
            <a:extLst>
              <a:ext uri="{FF2B5EF4-FFF2-40B4-BE49-F238E27FC236}">
                <a16:creationId xmlns:a16="http://schemas.microsoft.com/office/drawing/2014/main" id="{1FCFCA57-B033-451E-9D38-94C57D1E00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78CD6A-6C74-4D57-BF52-B3D6C4F8DCD8}"/>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1663823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21BFB8-797C-41BF-B289-37578C3172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9C4CBF-F3D6-46BB-B4A7-EE152E2E3B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25F8B5-116E-4396-B304-6E559CF0D5A4}"/>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5" name="Footer Placeholder 4">
            <a:extLst>
              <a:ext uri="{FF2B5EF4-FFF2-40B4-BE49-F238E27FC236}">
                <a16:creationId xmlns:a16="http://schemas.microsoft.com/office/drawing/2014/main" id="{7A04AA8C-54F8-4357-9744-46D4A95C5A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187B71-C7CD-466B-8596-96FB4E57182D}"/>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2979664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181"/>
            <a:ext cx="12227933" cy="3456000"/>
          </a:xfrm>
          <a:prstGeom prst="rect">
            <a:avLst/>
          </a:prstGeom>
        </p:spPr>
      </p:pic>
      <p:pic>
        <p:nvPicPr>
          <p:cNvPr id="9" name="Picture 8" descr="icon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172" y="4187056"/>
            <a:ext cx="10301656" cy="1360420"/>
          </a:xfrm>
          <a:prstGeom prst="rect">
            <a:avLst/>
          </a:prstGeom>
        </p:spPr>
      </p:pic>
      <p:pic>
        <p:nvPicPr>
          <p:cNvPr id="10" name="Picture 9" descr="seup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3447" y="5910055"/>
            <a:ext cx="2587956" cy="698183"/>
          </a:xfrm>
          <a:prstGeom prst="rect">
            <a:avLst/>
          </a:prstGeom>
        </p:spPr>
      </p:pic>
      <p:sp>
        <p:nvSpPr>
          <p:cNvPr id="2" name="Title 1"/>
          <p:cNvSpPr>
            <a:spLocks noGrp="1"/>
          </p:cNvSpPr>
          <p:nvPr userDrawn="1">
            <p:ph type="ctrTitle"/>
          </p:nvPr>
        </p:nvSpPr>
        <p:spPr>
          <a:xfrm>
            <a:off x="914400" y="1432596"/>
            <a:ext cx="10363200" cy="2033158"/>
          </a:xfrm>
        </p:spPr>
        <p:txBody>
          <a:bodyPr/>
          <a:lstStyle>
            <a:lvl1pPr algn="ctr">
              <a:defRPr sz="3400" b="1" i="0">
                <a:solidFill>
                  <a:schemeClr val="bg1"/>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5895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908041"/>
            <a:ext cx="10972800" cy="44792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ba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25" y="6595288"/>
            <a:ext cx="12278543" cy="317451"/>
          </a:xfrm>
          <a:prstGeom prst="rect">
            <a:avLst/>
          </a:prstGeom>
        </p:spPr>
      </p:pic>
      <p:pic>
        <p:nvPicPr>
          <p:cNvPr id="11" name="Picture 10" descr="inside icon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83980" y="591591"/>
            <a:ext cx="2385641" cy="397821"/>
          </a:xfrm>
          <a:prstGeom prst="rect">
            <a:avLst/>
          </a:prstGeom>
        </p:spPr>
      </p:pic>
      <p:pic>
        <p:nvPicPr>
          <p:cNvPr id="10" name="Picture 9" descr="newba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563808"/>
            <a:ext cx="12192000" cy="106680"/>
          </a:xfrm>
          <a:prstGeom prst="rect">
            <a:avLst/>
          </a:prstGeom>
        </p:spPr>
      </p:pic>
    </p:spTree>
    <p:extLst>
      <p:ext uri="{BB962C8B-B14F-4D97-AF65-F5344CB8AC3E}">
        <p14:creationId xmlns:p14="http://schemas.microsoft.com/office/powerpoint/2010/main" val="3088839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439C31EE-DB05-4180-B21B-2A246E7D5E67}" type="datetimeFigureOut">
              <a:rPr lang="en-US"/>
              <a:pPr/>
              <a:t>3/20/2023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E3B3112D-A9F2-4AB3-9C10-9B0503019A6D}" type="slidenum">
              <a:rPr lang="en-US"/>
              <a:pPr/>
              <a:t>‹#›</a:t>
            </a:fld>
            <a:endParaRPr lang="en-US" dirty="0"/>
          </a:p>
        </p:txBody>
      </p:sp>
    </p:spTree>
    <p:extLst>
      <p:ext uri="{BB962C8B-B14F-4D97-AF65-F5344CB8AC3E}">
        <p14:creationId xmlns:p14="http://schemas.microsoft.com/office/powerpoint/2010/main" val="349608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10D0285F-B82F-4F19-BBCF-3CEC72A0F76B}" type="datetimeFigureOut">
              <a:rPr lang="en-US"/>
              <a:pPr/>
              <a:t>3/20/2023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B0CAE67-4219-4C73-9F6B-08D547B9D208}" type="slidenum">
              <a:rPr lang="en-US"/>
              <a:pPr/>
              <a:t>‹#›</a:t>
            </a:fld>
            <a:endParaRPr lang="en-US" dirty="0"/>
          </a:p>
        </p:txBody>
      </p:sp>
    </p:spTree>
    <p:extLst>
      <p:ext uri="{BB962C8B-B14F-4D97-AF65-F5344CB8AC3E}">
        <p14:creationId xmlns:p14="http://schemas.microsoft.com/office/powerpoint/2010/main" val="1193505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A037BE0A-E232-4D6D-A219-602A8DB1D858}" type="datetimeFigureOut">
              <a:rPr lang="en-US"/>
              <a:pPr/>
              <a:t>3/20/2023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3AF522C1-8003-4A42-9542-D8A668AB3D98}" type="slidenum">
              <a:rPr lang="en-US"/>
              <a:pPr/>
              <a:t>‹#›</a:t>
            </a:fld>
            <a:endParaRPr lang="en-US" dirty="0"/>
          </a:p>
        </p:txBody>
      </p:sp>
    </p:spTree>
    <p:extLst>
      <p:ext uri="{BB962C8B-B14F-4D97-AF65-F5344CB8AC3E}">
        <p14:creationId xmlns:p14="http://schemas.microsoft.com/office/powerpoint/2010/main" val="4247825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5EF3D81-CE90-443C-A1A7-AC77212DCC96}" type="datetimeFigureOut">
              <a:rPr lang="en-US"/>
              <a:pPr/>
              <a:t>3/20/2023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ED73C405-3F2D-4DC2-91CA-CC5102B8734F}" type="slidenum">
              <a:rPr lang="en-US"/>
              <a:pPr/>
              <a:t>‹#›</a:t>
            </a:fld>
            <a:endParaRPr lang="en-US" dirty="0"/>
          </a:p>
        </p:txBody>
      </p:sp>
    </p:spTree>
    <p:extLst>
      <p:ext uri="{BB962C8B-B14F-4D97-AF65-F5344CB8AC3E}">
        <p14:creationId xmlns:p14="http://schemas.microsoft.com/office/powerpoint/2010/main" val="315856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FA09294-A5E0-41F0-BC05-F7E37507FDFA}" type="datetimeFigureOut">
              <a:rPr lang="en-US"/>
              <a:pPr/>
              <a:t>3/20/2023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C672A632-46B8-41F7-BFF4-5A7BC67235AF}" type="slidenum">
              <a:rPr lang="en-US"/>
              <a:pPr/>
              <a:t>‹#›</a:t>
            </a:fld>
            <a:endParaRPr lang="en-US" dirty="0"/>
          </a:p>
        </p:txBody>
      </p:sp>
    </p:spTree>
    <p:extLst>
      <p:ext uri="{BB962C8B-B14F-4D97-AF65-F5344CB8AC3E}">
        <p14:creationId xmlns:p14="http://schemas.microsoft.com/office/powerpoint/2010/main" val="4065526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C97260-9C8D-4E48-A5C4-3CA2F1056913}" type="datetimeFigureOut">
              <a:rPr lang="en-US"/>
              <a:pPr/>
              <a:t>3/20/2023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4F9D8CC-5227-48FE-B9DA-B2E24676AD51}" type="slidenum">
              <a:rPr lang="en-US"/>
              <a:pPr/>
              <a:t>‹#›</a:t>
            </a:fld>
            <a:endParaRPr lang="en-US" dirty="0"/>
          </a:p>
        </p:txBody>
      </p:sp>
    </p:spTree>
    <p:extLst>
      <p:ext uri="{BB962C8B-B14F-4D97-AF65-F5344CB8AC3E}">
        <p14:creationId xmlns:p14="http://schemas.microsoft.com/office/powerpoint/2010/main" val="269267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028F-4E96-4BA0-965A-73564E1E4E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303218-D4D5-4C16-8D28-1A5C0F4A11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3B46C6-BE82-4C1F-A552-860E9825A6B8}"/>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5" name="Footer Placeholder 4">
            <a:extLst>
              <a:ext uri="{FF2B5EF4-FFF2-40B4-BE49-F238E27FC236}">
                <a16:creationId xmlns:a16="http://schemas.microsoft.com/office/drawing/2014/main" id="{BF1C7AA2-A017-47F0-B64C-21D5F746B6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B4ECA0-4FF4-4DD2-858F-453E694D5051}"/>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2291014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8EB9765-B570-4D43-9FE0-6D19F186405E}" type="datetimeFigureOut">
              <a:rPr lang="en-US"/>
              <a:pPr/>
              <a:t>3/20/2023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27FAEFB6-8DAF-4201-BFEF-D30C3F5E9D6F}" type="slidenum">
              <a:rPr lang="en-US"/>
              <a:pPr/>
              <a:t>‹#›</a:t>
            </a:fld>
            <a:endParaRPr lang="en-US" dirty="0"/>
          </a:p>
        </p:txBody>
      </p:sp>
    </p:spTree>
    <p:extLst>
      <p:ext uri="{BB962C8B-B14F-4D97-AF65-F5344CB8AC3E}">
        <p14:creationId xmlns:p14="http://schemas.microsoft.com/office/powerpoint/2010/main" val="2543608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A03C5E0E-E7E4-4D39-8D4D-61A4CFA5940B}" type="datetimeFigureOut">
              <a:rPr lang="en-US"/>
              <a:pPr/>
              <a:t>3/20/2023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D33836B-3DA2-4FAE-8B97-9944B1E4A0EE}" type="slidenum">
              <a:rPr lang="en-US"/>
              <a:pPr/>
              <a:t>‹#›</a:t>
            </a:fld>
            <a:endParaRPr lang="en-US" dirty="0"/>
          </a:p>
        </p:txBody>
      </p:sp>
    </p:spTree>
    <p:extLst>
      <p:ext uri="{BB962C8B-B14F-4D97-AF65-F5344CB8AC3E}">
        <p14:creationId xmlns:p14="http://schemas.microsoft.com/office/powerpoint/2010/main" val="2730235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0BDBEF4-75AD-4194-A051-4A2D622F9459}" type="datetimeFigureOut">
              <a:rPr lang="en-US"/>
              <a:pPr/>
              <a:t>3/20/2023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A1AAF47-CE58-4590-96C0-4F8A31C64F4D}" type="slidenum">
              <a:rPr lang="en-US"/>
              <a:pPr/>
              <a:t>‹#›</a:t>
            </a:fld>
            <a:endParaRPr lang="en-US" dirty="0"/>
          </a:p>
        </p:txBody>
      </p:sp>
    </p:spTree>
    <p:extLst>
      <p:ext uri="{BB962C8B-B14F-4D97-AF65-F5344CB8AC3E}">
        <p14:creationId xmlns:p14="http://schemas.microsoft.com/office/powerpoint/2010/main" val="3363279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amp; Subtitl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701800" y="4044950"/>
            <a:ext cx="10490200" cy="2813050"/>
          </a:xfrm>
          <a:prstGeom prst="rect">
            <a:avLst/>
          </a:prstGeom>
        </p:spPr>
      </p:pic>
      <p:pic>
        <p:nvPicPr>
          <p:cNvPr id="3" name="Picture 2"/>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0" y="3117850"/>
            <a:ext cx="0" cy="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7315" y="531394"/>
            <a:ext cx="4283154" cy="1549800"/>
          </a:xfrm>
          <a:prstGeom prst="rect">
            <a:avLst/>
          </a:prstGeom>
        </p:spPr>
      </p:pic>
    </p:spTree>
    <p:extLst>
      <p:ext uri="{BB962C8B-B14F-4D97-AF65-F5344CB8AC3E}">
        <p14:creationId xmlns:p14="http://schemas.microsoft.com/office/powerpoint/2010/main" val="123037959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701800" y="4044950"/>
            <a:ext cx="10490200" cy="2813050"/>
          </a:xfrm>
          <a:prstGeom prst="rect">
            <a:avLst/>
          </a:prstGeom>
        </p:spPr>
      </p:pic>
      <p:pic>
        <p:nvPicPr>
          <p:cNvPr id="6" name="Picture 5"/>
          <p:cNvPicPr>
            <a:picLocks noChangeAspect="1"/>
          </p:cNvPicPr>
          <p:nvPr userDrawn="1"/>
        </p:nvPicPr>
        <p:blipFill>
          <a:blip r:embed="rId3"/>
          <a:stretch>
            <a:fillRect/>
          </a:stretch>
        </p:blipFill>
        <p:spPr>
          <a:xfrm>
            <a:off x="0" y="5118100"/>
            <a:ext cx="6502400" cy="1739900"/>
          </a:xfrm>
          <a:prstGeom prst="rect">
            <a:avLst/>
          </a:prstGeom>
        </p:spPr>
      </p:pic>
      <p:sp>
        <p:nvSpPr>
          <p:cNvPr id="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315" y="531394"/>
            <a:ext cx="4281226" cy="1549800"/>
          </a:xfrm>
          <a:prstGeom prst="rect">
            <a:avLst/>
          </a:prstGeom>
        </p:spPr>
      </p:pic>
    </p:spTree>
    <p:extLst>
      <p:ext uri="{BB962C8B-B14F-4D97-AF65-F5344CB8AC3E}">
        <p14:creationId xmlns:p14="http://schemas.microsoft.com/office/powerpoint/2010/main" val="271208199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chemeClr val="bg1"/>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19" name="Rialtas na hÉireann | Government of Ireland"/>
          <p:cNvSpPr txBox="1"/>
          <p:nvPr userDrawn="1"/>
        </p:nvSpPr>
        <p:spPr>
          <a:xfrm>
            <a:off x="2961925" y="6305902"/>
            <a:ext cx="494205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bg1">
                    <a:alpha val="45000"/>
                  </a:schemeClr>
                </a:solidFill>
                <a:latin typeface="+mn-lt"/>
              </a:rPr>
              <a:t>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Forbartha</a:t>
            </a:r>
            <a:r>
              <a:rPr lang="en-GB" sz="900" b="1" baseline="0" dirty="0">
                <a:solidFill>
                  <a:schemeClr val="bg1">
                    <a:alpha val="45000"/>
                  </a:schemeClr>
                </a:solidFill>
                <a:latin typeface="+mn-lt"/>
              </a:rPr>
              <a:t> </a:t>
            </a:r>
            <a:r>
              <a:rPr lang="en-GB" sz="900" b="1" dirty="0" err="1">
                <a:solidFill>
                  <a:schemeClr val="bg1">
                    <a:alpha val="45000"/>
                  </a:schemeClr>
                </a:solidFill>
                <a:latin typeface="+mn-lt"/>
              </a:rPr>
              <a:t>Tuaithe</a:t>
            </a:r>
            <a:r>
              <a:rPr lang="en-GB" sz="900" b="1" dirty="0">
                <a:solidFill>
                  <a:schemeClr val="bg1">
                    <a:alpha val="45000"/>
                  </a:schemeClr>
                </a:solidFill>
                <a:latin typeface="+mn-lt"/>
              </a:rPr>
              <a:t> </a:t>
            </a:r>
            <a:r>
              <a:rPr lang="en-GB" sz="900" b="1" dirty="0" err="1">
                <a:solidFill>
                  <a:schemeClr val="bg1">
                    <a:alpha val="45000"/>
                  </a:schemeClr>
                </a:solidFill>
                <a:latin typeface="+mn-lt"/>
              </a:rPr>
              <a:t>agus</a:t>
            </a:r>
            <a:r>
              <a:rPr lang="en-GB" sz="900" b="1" dirty="0">
                <a:solidFill>
                  <a:schemeClr val="bg1">
                    <a:alpha val="45000"/>
                  </a:schemeClr>
                </a:solidFill>
                <a:latin typeface="+mn-lt"/>
              </a:rPr>
              <a:t> </a:t>
            </a:r>
            <a:r>
              <a:rPr lang="en-GB" sz="900" b="1" dirty="0" err="1">
                <a:solidFill>
                  <a:schemeClr val="bg1">
                    <a:alpha val="45000"/>
                  </a:schemeClr>
                </a:solidFill>
                <a:latin typeface="+mn-lt"/>
              </a:rPr>
              <a:t>Pobail</a:t>
            </a:r>
            <a:r>
              <a:rPr lang="en-GB" sz="900" b="1" baseline="0" dirty="0">
                <a:solidFill>
                  <a:schemeClr val="bg1">
                    <a:alpha val="45000"/>
                  </a:schemeClr>
                </a:solidFill>
                <a:latin typeface="+mn-lt"/>
              </a:rPr>
              <a:t> </a:t>
            </a:r>
            <a:r>
              <a:rPr lang="en-GB" sz="900" dirty="0">
                <a:solidFill>
                  <a:schemeClr val="bg1">
                    <a:alpha val="45000"/>
                  </a:schemeClr>
                </a:solidFill>
                <a:latin typeface="+mn-lt"/>
              </a:rPr>
              <a:t>|</a:t>
            </a:r>
            <a:r>
              <a:rPr lang="en-GB" sz="900" baseline="0" dirty="0">
                <a:solidFill>
                  <a:schemeClr val="bg1">
                    <a:alpha val="45000"/>
                  </a:schemeClr>
                </a:solidFill>
                <a:latin typeface="+mn-lt"/>
              </a:rPr>
              <a:t> </a:t>
            </a:r>
            <a:r>
              <a:rPr lang="en-GB" sz="900" dirty="0">
                <a:solidFill>
                  <a:schemeClr val="bg1">
                    <a:alpha val="45000"/>
                  </a:schemeClr>
                </a:solidFill>
                <a:latin typeface="+mn-lt"/>
              </a:rPr>
              <a:t>Department of Rural and</a:t>
            </a:r>
            <a:r>
              <a:rPr lang="en-GB" sz="900" baseline="0" dirty="0">
                <a:solidFill>
                  <a:schemeClr val="bg1">
                    <a:alpha val="45000"/>
                  </a:schemeClr>
                </a:solidFill>
                <a:latin typeface="+mn-lt"/>
              </a:rPr>
              <a:t> </a:t>
            </a:r>
            <a:r>
              <a:rPr lang="en-GB" sz="900" dirty="0">
                <a:solidFill>
                  <a:schemeClr val="bg1">
                    <a:alpha val="45000"/>
                  </a:schemeClr>
                </a:solidFill>
                <a:latin typeface="+mn-lt"/>
              </a:rPr>
              <a:t>Community Development</a:t>
            </a:r>
            <a:endParaRPr sz="900" dirty="0">
              <a:solidFill>
                <a:schemeClr val="bg1">
                  <a:alpha val="45000"/>
                </a:schemeClr>
              </a:solidFill>
              <a:latin typeface="+mn-lt"/>
            </a:endParaRPr>
          </a:p>
        </p:txBody>
      </p:sp>
    </p:spTree>
    <p:extLst>
      <p:ext uri="{BB962C8B-B14F-4D97-AF65-F5344CB8AC3E}">
        <p14:creationId xmlns:p14="http://schemas.microsoft.com/office/powerpoint/2010/main" val="408377642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701800" y="4044950"/>
            <a:ext cx="10490200" cy="2813050"/>
          </a:xfrm>
          <a:prstGeom prst="rect">
            <a:avLst/>
          </a:prstGeom>
        </p:spPr>
      </p:pic>
      <p:pic>
        <p:nvPicPr>
          <p:cNvPr id="11" name="Picture 10"/>
          <p:cNvPicPr>
            <a:picLocks noChangeAspect="1"/>
          </p:cNvPicPr>
          <p:nvPr userDrawn="1"/>
        </p:nvPicPr>
        <p:blipFill>
          <a:blip r:embed="rId3"/>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rgbClr val="004D44"/>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16" name="Rialtas na hÉireann | Government of Ireland"/>
          <p:cNvSpPr txBox="1"/>
          <p:nvPr userDrawn="1"/>
        </p:nvSpPr>
        <p:spPr>
          <a:xfrm>
            <a:off x="2961925" y="6305902"/>
            <a:ext cx="494205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r>
              <a:rPr lang="en-GB" sz="900" b="1" dirty="0">
                <a:latin typeface="+mn-lt"/>
              </a:rPr>
              <a:t>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2280699111"/>
      </p:ext>
    </p:extLst>
  </p:cSld>
  <p:clrMapOvr>
    <a:overrideClrMapping bg1="lt1" tx1="dk1" bg2="lt2" tx2="dk2" accent1="accent1" accent2="accent2" accent3="accent3" accent4="accent4" accent5="accent5" accent6="accent6" hlink="hlink" folHlink="folHlink"/>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9"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chemeClr val="bg1"/>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sp>
        <p:nvSpPr>
          <p:cNvPr id="12"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solidFill>
                  <a:schemeClr val="bg1">
                    <a:alpha val="45000"/>
                  </a:schemeClr>
                </a:solidFill>
                <a:latin typeface="+mn-lt"/>
              </a:rPr>
              <a:pPr/>
              <a:t>‹#›</a:t>
            </a:fld>
            <a:r>
              <a:rPr lang="en-GB" sz="900" b="1" dirty="0">
                <a:solidFill>
                  <a:schemeClr val="bg1">
                    <a:alpha val="45000"/>
                  </a:schemeClr>
                </a:solidFill>
                <a:latin typeface="+mn-lt"/>
              </a:rPr>
              <a:t>  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Forbartha</a:t>
            </a:r>
            <a:r>
              <a:rPr lang="en-GB" sz="900" b="1" baseline="0" dirty="0">
                <a:solidFill>
                  <a:schemeClr val="bg1">
                    <a:alpha val="45000"/>
                  </a:schemeClr>
                </a:solidFill>
                <a:latin typeface="+mn-lt"/>
              </a:rPr>
              <a:t> </a:t>
            </a:r>
            <a:r>
              <a:rPr lang="en-GB" sz="900" b="1" dirty="0" err="1">
                <a:solidFill>
                  <a:schemeClr val="bg1">
                    <a:alpha val="45000"/>
                  </a:schemeClr>
                </a:solidFill>
                <a:latin typeface="+mn-lt"/>
              </a:rPr>
              <a:t>Tuaithe</a:t>
            </a:r>
            <a:r>
              <a:rPr lang="en-GB" sz="900" b="1" dirty="0">
                <a:solidFill>
                  <a:schemeClr val="bg1">
                    <a:alpha val="45000"/>
                  </a:schemeClr>
                </a:solidFill>
                <a:latin typeface="+mn-lt"/>
              </a:rPr>
              <a:t> </a:t>
            </a:r>
            <a:r>
              <a:rPr lang="en-GB" sz="900" b="1" dirty="0" err="1">
                <a:solidFill>
                  <a:schemeClr val="bg1">
                    <a:alpha val="45000"/>
                  </a:schemeClr>
                </a:solidFill>
                <a:latin typeface="+mn-lt"/>
              </a:rPr>
              <a:t>agus</a:t>
            </a:r>
            <a:r>
              <a:rPr lang="en-GB" sz="900" b="1" dirty="0">
                <a:solidFill>
                  <a:schemeClr val="bg1">
                    <a:alpha val="45000"/>
                  </a:schemeClr>
                </a:solidFill>
                <a:latin typeface="+mn-lt"/>
              </a:rPr>
              <a:t> </a:t>
            </a:r>
            <a:r>
              <a:rPr lang="en-GB" sz="900" b="1" dirty="0" err="1">
                <a:solidFill>
                  <a:schemeClr val="bg1">
                    <a:alpha val="45000"/>
                  </a:schemeClr>
                </a:solidFill>
                <a:latin typeface="+mn-lt"/>
              </a:rPr>
              <a:t>Pobail</a:t>
            </a:r>
            <a:r>
              <a:rPr lang="en-GB" sz="900" b="1" baseline="0" dirty="0">
                <a:solidFill>
                  <a:schemeClr val="bg1">
                    <a:alpha val="45000"/>
                  </a:schemeClr>
                </a:solidFill>
                <a:latin typeface="+mn-lt"/>
              </a:rPr>
              <a:t> </a:t>
            </a:r>
            <a:r>
              <a:rPr lang="en-GB" sz="900" dirty="0">
                <a:solidFill>
                  <a:schemeClr val="bg1">
                    <a:alpha val="45000"/>
                  </a:schemeClr>
                </a:solidFill>
                <a:latin typeface="+mn-lt"/>
              </a:rPr>
              <a:t>|</a:t>
            </a:r>
            <a:r>
              <a:rPr lang="en-GB" sz="900" baseline="0" dirty="0">
                <a:solidFill>
                  <a:schemeClr val="bg1">
                    <a:alpha val="45000"/>
                  </a:schemeClr>
                </a:solidFill>
                <a:latin typeface="+mn-lt"/>
              </a:rPr>
              <a:t> </a:t>
            </a:r>
            <a:r>
              <a:rPr lang="en-GB" sz="900" dirty="0">
                <a:solidFill>
                  <a:schemeClr val="bg1">
                    <a:alpha val="45000"/>
                  </a:schemeClr>
                </a:solidFill>
                <a:latin typeface="+mn-lt"/>
              </a:rPr>
              <a:t>Department of Rural and</a:t>
            </a:r>
            <a:r>
              <a:rPr lang="en-GB" sz="900" baseline="0" dirty="0">
                <a:solidFill>
                  <a:schemeClr val="bg1">
                    <a:alpha val="45000"/>
                  </a:schemeClr>
                </a:solidFill>
                <a:latin typeface="+mn-lt"/>
              </a:rPr>
              <a:t> </a:t>
            </a:r>
            <a:r>
              <a:rPr lang="en-GB" sz="900" dirty="0">
                <a:solidFill>
                  <a:schemeClr val="bg1">
                    <a:alpha val="45000"/>
                  </a:schemeClr>
                </a:solidFill>
                <a:latin typeface="+mn-lt"/>
              </a:rPr>
              <a:t>Community Development</a:t>
            </a:r>
            <a:endParaRPr sz="900" dirty="0">
              <a:solidFill>
                <a:schemeClr val="bg1">
                  <a:alpha val="45000"/>
                </a:schemeClr>
              </a:solidFill>
              <a:latin typeface="+mn-lt"/>
            </a:endParaRPr>
          </a:p>
        </p:txBody>
      </p:sp>
    </p:spTree>
    <p:extLst>
      <p:ext uri="{BB962C8B-B14F-4D97-AF65-F5344CB8AC3E}">
        <p14:creationId xmlns:p14="http://schemas.microsoft.com/office/powerpoint/2010/main" val="150746472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701800" y="4044950"/>
            <a:ext cx="10490200" cy="2813050"/>
          </a:xfrm>
          <a:prstGeom prst="rect">
            <a:avLst/>
          </a:prstGeom>
        </p:spPr>
      </p:pic>
      <p:pic>
        <p:nvPicPr>
          <p:cNvPr id="8" name="Picture 7"/>
          <p:cNvPicPr>
            <a:picLocks noChangeAspect="1"/>
          </p:cNvPicPr>
          <p:nvPr userDrawn="1"/>
        </p:nvPicPr>
        <p:blipFill>
          <a:blip r:embed="rId3"/>
          <a:stretch>
            <a:fillRect/>
          </a:stretch>
        </p:blipFill>
        <p:spPr>
          <a:xfrm>
            <a:off x="0" y="5118100"/>
            <a:ext cx="6502400" cy="1739900"/>
          </a:xfrm>
          <a:prstGeom prst="rect">
            <a:avLst/>
          </a:prstGeom>
        </p:spPr>
      </p:pic>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2"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171467614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with Harp)">
    <p:bg>
      <p:bgPr>
        <a:solidFill>
          <a:srgbClr val="FFFFFF"/>
        </a:solidFill>
        <a:effectLst/>
      </p:bgPr>
    </p:bg>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9"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89648435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21DC-ACCA-4364-B833-016DF7FF0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7A69C98-1DD9-4991-9C31-AC3DFE9AC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FAFE67-52E8-4AAC-8D04-68084DBB5136}"/>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5" name="Footer Placeholder 4">
            <a:extLst>
              <a:ext uri="{FF2B5EF4-FFF2-40B4-BE49-F238E27FC236}">
                <a16:creationId xmlns:a16="http://schemas.microsoft.com/office/drawing/2014/main" id="{7E177FC0-90AC-4237-8AD0-36E6E86EDB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F01C54-50EB-4660-A351-97195AF4C55C}"/>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2893244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xt &amp; Image">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8000"/>
            <a:ext cx="5616575" cy="4322011"/>
          </a:xfrm>
          <a:prstGeom prst="rect">
            <a:avLst/>
          </a:prstGeom>
        </p:spPr>
        <p:txBody>
          <a:bodyPr/>
          <a:lstStyle>
            <a:lvl1pPr>
              <a:defRPr sz="3000">
                <a:latin typeface="+mn-lt"/>
              </a:defRPr>
            </a:lvl1pPr>
          </a:lstStyle>
          <a:p>
            <a:r>
              <a:rPr lang="en-US"/>
              <a:t>Click icon to add picture</a:t>
            </a:r>
            <a:endParaRPr lang="en-US" dirty="0"/>
          </a:p>
        </p:txBody>
      </p:sp>
      <p:sp>
        <p:nvSpPr>
          <p:cNvPr id="8" name="Text Placeholder 4"/>
          <p:cNvSpPr>
            <a:spLocks noGrp="1"/>
          </p:cNvSpPr>
          <p:nvPr>
            <p:ph type="body" sz="quarter" idx="12"/>
          </p:nvPr>
        </p:nvSpPr>
        <p:spPr>
          <a:xfrm>
            <a:off x="731149" y="1778000"/>
            <a:ext cx="4928394" cy="4322011"/>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233114012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xt &amp; Image (Alt)">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1078556"/>
            <a:ext cx="4938670" cy="1450621"/>
          </a:xfrm>
          <a:prstGeom prst="rect">
            <a:avLst/>
          </a:prstGeom>
        </p:spPr>
        <p:txBody>
          <a:bodyPr anchor="t">
            <a:normAutofit/>
          </a:bodyPr>
          <a:lstStyle>
            <a:lvl1pPr algn="l">
              <a:lnSpc>
                <a:spcPct val="80000"/>
              </a:lnSpc>
              <a:defRPr sz="3500" b="1" cap="none" spc="0">
                <a:solidFill>
                  <a:srgbClr val="004E46"/>
                </a:solidFill>
                <a:latin typeface="+mn-lt"/>
                <a:ea typeface="Calibri" charset="0"/>
                <a:cs typeface="Calibri" charset="0"/>
              </a:defRPr>
            </a:lvl1pPr>
          </a:lstStyle>
          <a:p>
            <a:r>
              <a:rPr lang="en-US" dirty="0"/>
              <a:t>Title Text</a:t>
            </a:r>
            <a:endParaRPr dirty="0"/>
          </a:p>
        </p:txBody>
      </p:sp>
      <p:sp>
        <p:nvSpPr>
          <p:cNvPr id="6" name="Picture Placeholder 5"/>
          <p:cNvSpPr>
            <a:spLocks noGrp="1"/>
          </p:cNvSpPr>
          <p:nvPr>
            <p:ph type="pic" sz="quarter" idx="10"/>
          </p:nvPr>
        </p:nvSpPr>
        <p:spPr>
          <a:xfrm>
            <a:off x="6003925" y="417689"/>
            <a:ext cx="5821491" cy="5698949"/>
          </a:xfrm>
          <a:prstGeom prst="rect">
            <a:avLst/>
          </a:prstGeom>
        </p:spPr>
        <p:txBody>
          <a:bodyPr/>
          <a:lstStyle>
            <a:lvl1pPr>
              <a:defRPr sz="3000">
                <a:latin typeface="+mn-lt"/>
              </a:defRPr>
            </a:lvl1pPr>
          </a:lstStyle>
          <a:p>
            <a:r>
              <a:rPr lang="en-US"/>
              <a:t>Click icon to add picture</a:t>
            </a:r>
            <a:endParaRPr lang="en-US" dirty="0"/>
          </a:p>
        </p:txBody>
      </p:sp>
      <p:sp>
        <p:nvSpPr>
          <p:cNvPr id="3" name="Text Placeholder 2"/>
          <p:cNvSpPr>
            <a:spLocks noGrp="1"/>
          </p:cNvSpPr>
          <p:nvPr>
            <p:ph type="body" sz="quarter" idx="11"/>
          </p:nvPr>
        </p:nvSpPr>
        <p:spPr>
          <a:xfrm>
            <a:off x="720725" y="473075"/>
            <a:ext cx="4938629" cy="404255"/>
          </a:xfrm>
          <a:prstGeom prst="rect">
            <a:avLst/>
          </a:prstGeom>
        </p:spPr>
        <p:txBody>
          <a:bodyPr/>
          <a:lstStyle>
            <a:lvl1pPr algn="l">
              <a:defRPr sz="1750" b="1">
                <a:solidFill>
                  <a:srgbClr val="B3B6A7"/>
                </a:solidFill>
                <a:latin typeface="+mn-lt"/>
              </a:defRPr>
            </a:lvl1pPr>
            <a:lvl2pPr algn="l">
              <a:defRPr sz="1750" b="1">
                <a:latin typeface="+mn-lt"/>
              </a:defRPr>
            </a:lvl2pPr>
            <a:lvl3pPr algn="l">
              <a:defRPr sz="1750" b="1">
                <a:latin typeface="+mn-lt"/>
              </a:defRPr>
            </a:lvl3pPr>
            <a:lvl4pPr algn="l">
              <a:defRPr sz="1750" b="1">
                <a:latin typeface="+mn-lt"/>
              </a:defRPr>
            </a:lvl4pPr>
            <a:lvl5pPr algn="l">
              <a:defRPr sz="1750" b="1">
                <a:latin typeface="+mn-lt"/>
              </a:defRPr>
            </a:lvl5pPr>
          </a:lstStyle>
          <a:p>
            <a:pPr lvl="0"/>
            <a:r>
              <a:rPr lang="en-US"/>
              <a:t>Click to edit Master text styles</a:t>
            </a:r>
          </a:p>
        </p:txBody>
      </p:sp>
      <p:sp>
        <p:nvSpPr>
          <p:cNvPr id="5" name="Text Placeholder 4"/>
          <p:cNvSpPr>
            <a:spLocks noGrp="1"/>
          </p:cNvSpPr>
          <p:nvPr>
            <p:ph type="body" sz="quarter" idx="12"/>
          </p:nvPr>
        </p:nvSpPr>
        <p:spPr>
          <a:xfrm>
            <a:off x="731044" y="2681288"/>
            <a:ext cx="4928394" cy="3435350"/>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109900641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xt &amp; Multiple Images">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7999"/>
            <a:ext cx="5616575" cy="2115822"/>
          </a:xfrm>
          <a:prstGeom prst="rect">
            <a:avLst/>
          </a:prstGeom>
        </p:spPr>
        <p:txBody>
          <a:bodyPr/>
          <a:lstStyle>
            <a:lvl1pPr>
              <a:defRPr sz="3000">
                <a:latin typeface="+mn-lt"/>
              </a:defRPr>
            </a:lvl1pPr>
          </a:lstStyle>
          <a:p>
            <a:r>
              <a:rPr lang="en-US"/>
              <a:t>Click icon to add picture</a:t>
            </a:r>
            <a:endParaRPr lang="en-US" dirty="0"/>
          </a:p>
        </p:txBody>
      </p:sp>
      <p:sp>
        <p:nvSpPr>
          <p:cNvPr id="8" name="Picture Placeholder 5"/>
          <p:cNvSpPr>
            <a:spLocks noGrp="1"/>
          </p:cNvSpPr>
          <p:nvPr>
            <p:ph type="pic" sz="quarter" idx="11"/>
          </p:nvPr>
        </p:nvSpPr>
        <p:spPr>
          <a:xfrm>
            <a:off x="6003925"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9" name="Picture Placeholder 5"/>
          <p:cNvSpPr>
            <a:spLocks noGrp="1"/>
          </p:cNvSpPr>
          <p:nvPr>
            <p:ph type="pic" sz="quarter" idx="12"/>
          </p:nvPr>
        </p:nvSpPr>
        <p:spPr>
          <a:xfrm>
            <a:off x="8884500"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10" name="Text Placeholder 4"/>
          <p:cNvSpPr>
            <a:spLocks noGrp="1"/>
          </p:cNvSpPr>
          <p:nvPr>
            <p:ph type="body" sz="quarter" idx="13"/>
          </p:nvPr>
        </p:nvSpPr>
        <p:spPr>
          <a:xfrm>
            <a:off x="720725" y="1777999"/>
            <a:ext cx="4928394" cy="4322012"/>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107829449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reserve="1">
  <p:cSld name="Blank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70470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82120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78AC525F-72AB-4655-81DD-F40DC3A934CB}" type="datetimeFigureOut">
              <a:rPr lang="en-IE" smtClean="0"/>
              <a:t>20/03/2023</a:t>
            </a:fld>
            <a:endParaRPr lang="en-IE"/>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278CE301-C34C-460D-8DC3-3A25AB495030}" type="slidenum">
              <a:rPr lang="en-IE" smtClean="0"/>
              <a:t>‹#›</a:t>
            </a:fld>
            <a:endParaRPr lang="en-IE"/>
          </a:p>
        </p:txBody>
      </p:sp>
    </p:spTree>
    <p:extLst>
      <p:ext uri="{BB962C8B-B14F-4D97-AF65-F5344CB8AC3E}">
        <p14:creationId xmlns:p14="http://schemas.microsoft.com/office/powerpoint/2010/main" val="4261830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5FA1DB6-5EE4-4BFF-AA9C-89683BF3C9A8}" type="datetimeFigureOut">
              <a:rPr lang="en-US"/>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F96ACBA-2475-4828-99C3-0F11632BB83C}" type="slidenum">
              <a:rPr lang="en-US"/>
              <a:pPr/>
              <a:t>‹#›</a:t>
            </a:fld>
            <a:endParaRPr lang="en-US"/>
          </a:p>
        </p:txBody>
      </p:sp>
    </p:spTree>
    <p:extLst>
      <p:ext uri="{BB962C8B-B14F-4D97-AF65-F5344CB8AC3E}">
        <p14:creationId xmlns:p14="http://schemas.microsoft.com/office/powerpoint/2010/main" val="3214887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8710E17-D67A-4670-AAB3-B1F5E47C037E}" type="datetimeFigureOut">
              <a:rPr lang="en-US"/>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B03E07B-7ABE-4C5E-9551-41C470C54E87}" type="slidenum">
              <a:rPr lang="en-US"/>
              <a:pPr/>
              <a:t>‹#›</a:t>
            </a:fld>
            <a:endParaRPr lang="en-US"/>
          </a:p>
        </p:txBody>
      </p:sp>
    </p:spTree>
    <p:extLst>
      <p:ext uri="{BB962C8B-B14F-4D97-AF65-F5344CB8AC3E}">
        <p14:creationId xmlns:p14="http://schemas.microsoft.com/office/powerpoint/2010/main" val="2662001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439C31EE-DB05-4180-B21B-2A246E7D5E67}" type="datetimeFigureOut">
              <a:rPr lang="en-US"/>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B3112D-A9F2-4AB3-9C10-9B0503019A6D}" type="slidenum">
              <a:rPr lang="en-US"/>
              <a:pPr/>
              <a:t>‹#›</a:t>
            </a:fld>
            <a:endParaRPr lang="en-US"/>
          </a:p>
        </p:txBody>
      </p:sp>
    </p:spTree>
    <p:extLst>
      <p:ext uri="{BB962C8B-B14F-4D97-AF65-F5344CB8AC3E}">
        <p14:creationId xmlns:p14="http://schemas.microsoft.com/office/powerpoint/2010/main" val="146772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10D0285F-B82F-4F19-BBCF-3CEC72A0F76B}" type="datetimeFigureOut">
              <a:rPr lang="en-US"/>
              <a:pPr/>
              <a:t>3/20/2023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B0CAE67-4219-4C73-9F6B-08D547B9D208}" type="slidenum">
              <a:rPr lang="en-US"/>
              <a:pPr/>
              <a:t>‹#›</a:t>
            </a:fld>
            <a:endParaRPr lang="en-US"/>
          </a:p>
        </p:txBody>
      </p:sp>
    </p:spTree>
    <p:extLst>
      <p:ext uri="{BB962C8B-B14F-4D97-AF65-F5344CB8AC3E}">
        <p14:creationId xmlns:p14="http://schemas.microsoft.com/office/powerpoint/2010/main" val="283635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FD450-173A-423A-8174-AF11E4A1CC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DC6D2A-D969-4CA9-9A5D-5CBED42A70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4F3CA3-5707-410A-932B-D873F5A92C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7CBE874-0D15-498F-8BDC-E809CC648169}"/>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6" name="Footer Placeholder 5">
            <a:extLst>
              <a:ext uri="{FF2B5EF4-FFF2-40B4-BE49-F238E27FC236}">
                <a16:creationId xmlns:a16="http://schemas.microsoft.com/office/drawing/2014/main" id="{54B7AF78-3C85-4B6B-B282-837461D3BE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9DF3FA-E4D6-47F8-BE02-C3E81252196F}"/>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41770290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A037BE0A-E232-4D6D-A219-602A8DB1D858}" type="datetimeFigureOut">
              <a:rPr lang="en-US"/>
              <a:pPr/>
              <a:t>3/20/2023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AF522C1-8003-4A42-9542-D8A668AB3D98}" type="slidenum">
              <a:rPr lang="en-US"/>
              <a:pPr/>
              <a:t>‹#›</a:t>
            </a:fld>
            <a:endParaRPr lang="en-US"/>
          </a:p>
        </p:txBody>
      </p:sp>
    </p:spTree>
    <p:extLst>
      <p:ext uri="{BB962C8B-B14F-4D97-AF65-F5344CB8AC3E}">
        <p14:creationId xmlns:p14="http://schemas.microsoft.com/office/powerpoint/2010/main" val="644948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5EF3D81-CE90-443C-A1A7-AC77212DCC96}" type="datetimeFigureOut">
              <a:rPr lang="en-US"/>
              <a:pPr/>
              <a:t>3/20/2023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D73C405-3F2D-4DC2-91CA-CC5102B8734F}" type="slidenum">
              <a:rPr lang="en-US"/>
              <a:pPr/>
              <a:t>‹#›</a:t>
            </a:fld>
            <a:endParaRPr lang="en-US"/>
          </a:p>
        </p:txBody>
      </p:sp>
    </p:spTree>
    <p:extLst>
      <p:ext uri="{BB962C8B-B14F-4D97-AF65-F5344CB8AC3E}">
        <p14:creationId xmlns:p14="http://schemas.microsoft.com/office/powerpoint/2010/main" val="3184576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FA09294-A5E0-41F0-BC05-F7E37507FDFA}" type="datetimeFigureOut">
              <a:rPr lang="en-US"/>
              <a:pPr/>
              <a:t>3/20/2023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672A632-46B8-41F7-BFF4-5A7BC67235AF}" type="slidenum">
              <a:rPr lang="en-US"/>
              <a:pPr/>
              <a:t>‹#›</a:t>
            </a:fld>
            <a:endParaRPr lang="en-US"/>
          </a:p>
        </p:txBody>
      </p:sp>
    </p:spTree>
    <p:extLst>
      <p:ext uri="{BB962C8B-B14F-4D97-AF65-F5344CB8AC3E}">
        <p14:creationId xmlns:p14="http://schemas.microsoft.com/office/powerpoint/2010/main" val="2298775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C97260-9C8D-4E48-A5C4-3CA2F1056913}" type="datetimeFigureOut">
              <a:rPr lang="en-US"/>
              <a:pPr/>
              <a:t>3/20/2023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4F9D8CC-5227-48FE-B9DA-B2E24676AD51}" type="slidenum">
              <a:rPr lang="en-US"/>
              <a:pPr/>
              <a:t>‹#›</a:t>
            </a:fld>
            <a:endParaRPr lang="en-US"/>
          </a:p>
        </p:txBody>
      </p:sp>
    </p:spTree>
    <p:extLst>
      <p:ext uri="{BB962C8B-B14F-4D97-AF65-F5344CB8AC3E}">
        <p14:creationId xmlns:p14="http://schemas.microsoft.com/office/powerpoint/2010/main" val="868866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8EB9765-B570-4D43-9FE0-6D19F186405E}" type="datetimeFigureOut">
              <a:rPr lang="en-US"/>
              <a:pPr/>
              <a:t>3/20/2023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7FAEFB6-8DAF-4201-BFEF-D30C3F5E9D6F}" type="slidenum">
              <a:rPr lang="en-US"/>
              <a:pPr/>
              <a:t>‹#›</a:t>
            </a:fld>
            <a:endParaRPr lang="en-US"/>
          </a:p>
        </p:txBody>
      </p:sp>
    </p:spTree>
    <p:extLst>
      <p:ext uri="{BB962C8B-B14F-4D97-AF65-F5344CB8AC3E}">
        <p14:creationId xmlns:p14="http://schemas.microsoft.com/office/powerpoint/2010/main" val="2429074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A03C5E0E-E7E4-4D39-8D4D-61A4CFA5940B}" type="datetimeFigureOut">
              <a:rPr lang="en-US"/>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D33836B-3DA2-4FAE-8B97-9944B1E4A0EE}" type="slidenum">
              <a:rPr lang="en-US"/>
              <a:pPr/>
              <a:t>‹#›</a:t>
            </a:fld>
            <a:endParaRPr lang="en-US"/>
          </a:p>
        </p:txBody>
      </p:sp>
    </p:spTree>
    <p:extLst>
      <p:ext uri="{BB962C8B-B14F-4D97-AF65-F5344CB8AC3E}">
        <p14:creationId xmlns:p14="http://schemas.microsoft.com/office/powerpoint/2010/main" val="268424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0BDBEF4-75AD-4194-A051-4A2D622F9459}" type="datetimeFigureOut">
              <a:rPr lang="en-US"/>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A1AAF47-CE58-4590-96C0-4F8A31C64F4D}" type="slidenum">
              <a:rPr lang="en-US"/>
              <a:pPr/>
              <a:t>‹#›</a:t>
            </a:fld>
            <a:endParaRPr lang="en-US"/>
          </a:p>
        </p:txBody>
      </p:sp>
    </p:spTree>
    <p:extLst>
      <p:ext uri="{BB962C8B-B14F-4D97-AF65-F5344CB8AC3E}">
        <p14:creationId xmlns:p14="http://schemas.microsoft.com/office/powerpoint/2010/main" val="2253002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94656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37C8-C41A-43DA-AE77-CB48168121E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13984E-70E1-4A5E-8A91-943CF699D3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1B293C-184D-4F51-949D-C2459981F6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0162E4-F669-455C-8E75-13193AAF6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D7198-1304-4430-BD15-AAD90C9DC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E7BC80-0F12-40EF-914B-71A2BF7B356B}"/>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8" name="Footer Placeholder 7">
            <a:extLst>
              <a:ext uri="{FF2B5EF4-FFF2-40B4-BE49-F238E27FC236}">
                <a16:creationId xmlns:a16="http://schemas.microsoft.com/office/drawing/2014/main" id="{B945B5FB-F4BE-4F41-BCD5-3BE3D00DCE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7B0636-3884-430E-90F6-D73EC17EE12F}"/>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356385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DAB8-6631-48EA-9D89-DC57E14342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1D46F4-BA09-42FA-B129-09631DD22720}"/>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4" name="Footer Placeholder 3">
            <a:extLst>
              <a:ext uri="{FF2B5EF4-FFF2-40B4-BE49-F238E27FC236}">
                <a16:creationId xmlns:a16="http://schemas.microsoft.com/office/drawing/2014/main" id="{27F8A013-40EA-4150-881F-71E03D8FBA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038D1A-CA2F-4A39-8D79-CF7C4461E014}"/>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23540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5F8B0-D03B-4E50-8E2B-328738FDE7A2}"/>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3" name="Footer Placeholder 2">
            <a:extLst>
              <a:ext uri="{FF2B5EF4-FFF2-40B4-BE49-F238E27FC236}">
                <a16:creationId xmlns:a16="http://schemas.microsoft.com/office/drawing/2014/main" id="{5B258ADF-6F0C-4966-8016-892E547BCF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C220FC-D40E-4DAE-A75B-47710C38F579}"/>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1316377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F3270-B022-4C77-B956-69EEBDF98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D0781D-EB1F-4F11-82EE-1D5F4CC57E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192313-1AF4-47C8-B3C3-B148AF629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52365D-CE2D-4503-BD50-8735A408B2AF}"/>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6" name="Footer Placeholder 5">
            <a:extLst>
              <a:ext uri="{FF2B5EF4-FFF2-40B4-BE49-F238E27FC236}">
                <a16:creationId xmlns:a16="http://schemas.microsoft.com/office/drawing/2014/main" id="{1CAF38BA-C734-4536-B93F-7EDE1F8250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C87898-A1AB-40D3-941F-6F2451EF1D02}"/>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208516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F023-D937-4BF0-B974-5EF2A56C1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57BC64-F5FD-4CF8-9FF5-D83468CC4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6CCE97-EF72-4557-980E-6879404E0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B2EEF-2061-45F1-B557-BE0469C4A21E}"/>
              </a:ext>
            </a:extLst>
          </p:cNvPr>
          <p:cNvSpPr>
            <a:spLocks noGrp="1"/>
          </p:cNvSpPr>
          <p:nvPr>
            <p:ph type="dt" sz="half" idx="10"/>
          </p:nvPr>
        </p:nvSpPr>
        <p:spPr/>
        <p:txBody>
          <a:bodyPr/>
          <a:lstStyle/>
          <a:p>
            <a:fld id="{652CCB1B-730B-4F27-B915-76483F232F89}" type="datetimeFigureOut">
              <a:rPr lang="en-GB" smtClean="0"/>
              <a:t>20/03/2023</a:t>
            </a:fld>
            <a:endParaRPr lang="en-GB"/>
          </a:p>
        </p:txBody>
      </p:sp>
      <p:sp>
        <p:nvSpPr>
          <p:cNvPr id="6" name="Footer Placeholder 5">
            <a:extLst>
              <a:ext uri="{FF2B5EF4-FFF2-40B4-BE49-F238E27FC236}">
                <a16:creationId xmlns:a16="http://schemas.microsoft.com/office/drawing/2014/main" id="{3384B8FD-1BBB-4E85-96DB-AA9F75D1C9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B06F25-1D0C-4D3E-BC9A-CB9967C3B40C}"/>
              </a:ext>
            </a:extLst>
          </p:cNvPr>
          <p:cNvSpPr>
            <a:spLocks noGrp="1"/>
          </p:cNvSpPr>
          <p:nvPr>
            <p:ph type="sldNum" sz="quarter" idx="12"/>
          </p:nvPr>
        </p:nvSpPr>
        <p:spPr/>
        <p:txBody>
          <a:bodyPr/>
          <a:lstStyle/>
          <a:p>
            <a:fld id="{03D83D22-2EBF-44B8-83E4-CDC99C5E35FD}" type="slidenum">
              <a:rPr lang="en-GB" smtClean="0"/>
              <a:t>‹#›</a:t>
            </a:fld>
            <a:endParaRPr lang="en-GB"/>
          </a:p>
        </p:txBody>
      </p:sp>
    </p:spTree>
    <p:extLst>
      <p:ext uri="{BB962C8B-B14F-4D97-AF65-F5344CB8AC3E}">
        <p14:creationId xmlns:p14="http://schemas.microsoft.com/office/powerpoint/2010/main" val="2886608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9A5488-3D85-4151-B81A-C38709770F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69EFEA-36B2-47D0-AE13-AF6F81C2E4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7E00E6-0CF2-424F-928F-12C11B6CFC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CCB1B-730B-4F27-B915-76483F232F89}" type="datetimeFigureOut">
              <a:rPr lang="en-GB" smtClean="0"/>
              <a:t>20/03/2023</a:t>
            </a:fld>
            <a:endParaRPr lang="en-GB"/>
          </a:p>
        </p:txBody>
      </p:sp>
      <p:sp>
        <p:nvSpPr>
          <p:cNvPr id="5" name="Footer Placeholder 4">
            <a:extLst>
              <a:ext uri="{FF2B5EF4-FFF2-40B4-BE49-F238E27FC236}">
                <a16:creationId xmlns:a16="http://schemas.microsoft.com/office/drawing/2014/main" id="{33618FD2-8D96-4A24-B86C-C426F5046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95DC214-AC8E-48D1-AC33-FC3720862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83D22-2EBF-44B8-83E4-CDC99C5E35FD}" type="slidenum">
              <a:rPr lang="en-GB" smtClean="0"/>
              <a:t>‹#›</a:t>
            </a:fld>
            <a:endParaRPr lang="en-GB"/>
          </a:p>
        </p:txBody>
      </p:sp>
    </p:spTree>
    <p:extLst>
      <p:ext uri="{BB962C8B-B14F-4D97-AF65-F5344CB8AC3E}">
        <p14:creationId xmlns:p14="http://schemas.microsoft.com/office/powerpoint/2010/main" val="1923561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8607648" cy="10328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endParaRPr lang="en-US" dirty="0"/>
          </a:p>
        </p:txBody>
      </p:sp>
      <p:sp>
        <p:nvSpPr>
          <p:cNvPr id="1027" name="Text Placeholder 2"/>
          <p:cNvSpPr>
            <a:spLocks noGrp="1"/>
          </p:cNvSpPr>
          <p:nvPr>
            <p:ph type="body" idx="1"/>
          </p:nvPr>
        </p:nvSpPr>
        <p:spPr bwMode="auto">
          <a:xfrm>
            <a:off x="609600" y="1908041"/>
            <a:ext cx="10972800" cy="42181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DC2F79B-6CD3-4497-B436-87B3E9A0290C}" type="datetimeFigureOut">
              <a:rPr lang="en-US"/>
              <a:pPr/>
              <a:t>3/20/2023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A7EEC23-5D92-4652-87D9-D5EB8BFC54C8}" type="slidenum">
              <a:rPr lang="en-US"/>
              <a:pPr/>
              <a:t>‹#›</a:t>
            </a:fld>
            <a:endParaRPr lang="en-US" dirty="0"/>
          </a:p>
        </p:txBody>
      </p:sp>
    </p:spTree>
    <p:extLst>
      <p:ext uri="{BB962C8B-B14F-4D97-AF65-F5344CB8AC3E}">
        <p14:creationId xmlns:p14="http://schemas.microsoft.com/office/powerpoint/2010/main" val="3608534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fontAlgn="base">
        <a:spcBef>
          <a:spcPct val="0"/>
        </a:spcBef>
        <a:spcAft>
          <a:spcPct val="0"/>
        </a:spcAft>
        <a:defRPr sz="2600" kern="1200">
          <a:solidFill>
            <a:schemeClr val="tx1"/>
          </a:solidFill>
          <a:latin typeface="Arial"/>
          <a:ea typeface="MS PGothic" pitchFamily="34" charset="-128"/>
          <a:cs typeface="Arial"/>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p:nvPr/>
        </p:nvSpPr>
        <p:spPr>
          <a:xfrm>
            <a:off x="1854485" y="4741162"/>
            <a:ext cx="9448515" cy="150340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r>
              <a:rPr sz="1552"/>
              <a:t>Body Level One</a:t>
            </a:r>
          </a:p>
          <a:p>
            <a:pPr lvl="1"/>
            <a:r>
              <a:rPr sz="1552"/>
              <a:t>Body Level Two</a:t>
            </a:r>
          </a:p>
          <a:p>
            <a:pPr lvl="2"/>
            <a:r>
              <a:rPr sz="1552"/>
              <a:t>Body Level Three</a:t>
            </a:r>
          </a:p>
          <a:p>
            <a:pPr lvl="3"/>
            <a:r>
              <a:rPr sz="1552"/>
              <a:t>Body Level Four</a:t>
            </a:r>
          </a:p>
          <a:p>
            <a:pPr lvl="4"/>
            <a:r>
              <a:rPr sz="1552"/>
              <a:t>Body Level Five</a:t>
            </a:r>
          </a:p>
        </p:txBody>
      </p:sp>
      <p:sp>
        <p:nvSpPr>
          <p:cNvPr id="6" name="Rialtas na hÉireann | Government of Ireland"/>
          <p:cNvSpPr txBox="1"/>
          <p:nvPr/>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pic>
        <p:nvPicPr>
          <p:cNvPr id="9" name="Picture 8"/>
          <p:cNvPicPr>
            <a:picLocks noChangeAspect="1"/>
          </p:cNvPicPr>
          <p:nvPr userDrawn="1"/>
        </p:nvPicPr>
        <p:blipFill rotWithShape="1">
          <a:blip r:embed="rId15"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3" name="Text Placeholder 2"/>
          <p:cNvSpPr>
            <a:spLocks noGrp="1"/>
          </p:cNvSpPr>
          <p:nvPr>
            <p:ph type="body" idx="1"/>
          </p:nvPr>
        </p:nvSpPr>
        <p:spPr>
          <a:xfrm>
            <a:off x="720725" y="1825625"/>
            <a:ext cx="962643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
        <p:nvSpPr>
          <p:cNvPr id="4" name="Title Placeholder 3"/>
          <p:cNvSpPr>
            <a:spLocks noGrp="1"/>
          </p:cNvSpPr>
          <p:nvPr>
            <p:ph type="title"/>
          </p:nvPr>
        </p:nvSpPr>
        <p:spPr>
          <a:xfrm>
            <a:off x="705521" y="371123"/>
            <a:ext cx="9641637" cy="1143000"/>
          </a:xfrm>
          <a:prstGeom prst="rect">
            <a:avLst/>
          </a:prstGeom>
        </p:spPr>
        <p:txBody>
          <a:bodyPr vert="horz" lIns="91440" tIns="45720" rIns="91440" bIns="45720" rtlCol="0" anchor="t">
            <a:normAutofit/>
          </a:bodyPr>
          <a:lstStyle/>
          <a:p>
            <a:r>
              <a:rPr lang="en-US" dirty="0"/>
              <a:t>Title Text</a:t>
            </a:r>
          </a:p>
        </p:txBody>
      </p:sp>
    </p:spTree>
    <p:extLst>
      <p:ext uri="{BB962C8B-B14F-4D97-AF65-F5344CB8AC3E}">
        <p14:creationId xmlns:p14="http://schemas.microsoft.com/office/powerpoint/2010/main" val="587162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txStyles>
    <p:titleStyle>
      <a:lvl1pPr marL="0" marR="0" indent="0" algn="l" defTabSz="412750" eaLnBrk="1" latinLnBrk="0" hangingPunct="1">
        <a:lnSpc>
          <a:spcPct val="100000"/>
        </a:lnSpc>
        <a:spcBef>
          <a:spcPts val="0"/>
        </a:spcBef>
        <a:spcAft>
          <a:spcPts val="0"/>
        </a:spcAft>
        <a:buClrTx/>
        <a:buSzTx/>
        <a:buFontTx/>
        <a:buNone/>
        <a:tabLst/>
        <a:defRPr sz="4800" b="1" i="0" u="none" strike="noStrike" cap="none" spc="-90" baseline="0">
          <a:ln>
            <a:noFill/>
          </a:ln>
          <a:solidFill>
            <a:srgbClr val="004D44"/>
          </a:solidFill>
          <a:uFillTx/>
          <a:latin typeface="+mn-lt"/>
          <a:ea typeface="Open Sans"/>
          <a:cs typeface="Open Sans"/>
          <a:sym typeface="Open Sans"/>
        </a:defRPr>
      </a:lvl1pPr>
      <a:lvl2pPr marL="0" marR="0" indent="1143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2pPr>
      <a:lvl3pPr marL="0" marR="0" indent="2286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3pPr>
      <a:lvl4pPr marL="0" marR="0" indent="3429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4pPr>
      <a:lvl5pPr marL="0" marR="0" indent="4572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5pPr>
      <a:lvl6pPr marL="0" marR="0" indent="5715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6pPr>
      <a:lvl7pPr marL="0" marR="0" indent="6858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7pPr>
      <a:lvl8pPr marL="0" marR="0" indent="8001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8pPr>
      <a:lvl9pPr marL="0" marR="0" indent="9144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9pPr>
    </p:titleStyle>
    <p:bodyStyle>
      <a:lvl1pPr marL="0" marR="0" indent="0" algn="l" defTabSz="412750" eaLnBrk="1" fontAlgn="auto" latinLnBrk="0" hangingPunct="1">
        <a:lnSpc>
          <a:spcPct val="110000"/>
        </a:lnSpc>
        <a:spcBef>
          <a:spcPts val="0"/>
        </a:spcBef>
        <a:spcAft>
          <a:spcPts val="0"/>
        </a:spcAft>
        <a:buClrTx/>
        <a:buSzTx/>
        <a:buFontTx/>
        <a:buNone/>
        <a:tabLst/>
        <a:defRPr sz="4400" b="0" i="0" u="none" strike="noStrike" cap="none" spc="-75" baseline="0">
          <a:ln>
            <a:noFill/>
          </a:ln>
          <a:solidFill>
            <a:srgbClr val="5E5E5E"/>
          </a:solidFill>
          <a:uFillTx/>
          <a:latin typeface="+mn-lt"/>
          <a:ea typeface="Open Sans"/>
          <a:cs typeface="Open Sans"/>
          <a:sym typeface="Open Sans"/>
        </a:defRPr>
      </a:lvl1pPr>
      <a:lvl2pPr marL="0" marR="0" indent="114300" algn="l" defTabSz="412750" eaLnBrk="1" fontAlgn="auto" latinLnBrk="0" hangingPunct="1">
        <a:lnSpc>
          <a:spcPct val="110000"/>
        </a:lnSpc>
        <a:spcBef>
          <a:spcPts val="0"/>
        </a:spcBef>
        <a:spcAft>
          <a:spcPts val="0"/>
        </a:spcAft>
        <a:buClrTx/>
        <a:buSzTx/>
        <a:buFontTx/>
        <a:buNone/>
        <a:tabLst/>
        <a:defRPr sz="3000" b="0" i="0" u="none" strike="noStrike" cap="none" spc="-75" baseline="0">
          <a:ln>
            <a:noFill/>
          </a:ln>
          <a:solidFill>
            <a:srgbClr val="5E5E5E"/>
          </a:solidFill>
          <a:uFillTx/>
          <a:latin typeface="+mn-lt"/>
          <a:ea typeface="Open Sans"/>
          <a:cs typeface="Open Sans"/>
          <a:sym typeface="Open Sans"/>
        </a:defRPr>
      </a:lvl2pPr>
      <a:lvl3pPr marL="720000" marR="0" indent="-428625" algn="l" defTabSz="412750" eaLnBrk="1" fontAlgn="auto" latinLnBrk="0" hangingPunct="1">
        <a:lnSpc>
          <a:spcPct val="110000"/>
        </a:lnSpc>
        <a:spcBef>
          <a:spcPts val="0"/>
        </a:spcBef>
        <a:spcAft>
          <a:spcPts val="0"/>
        </a:spcAft>
        <a:buClr>
          <a:srgbClr val="83BE41"/>
        </a:buClr>
        <a:buSzTx/>
        <a:buFont typeface=".AppleSystemUIFont" charset="-120"/>
        <a:buChar char="—"/>
        <a:tabLst/>
        <a:defRPr sz="3000" b="0" i="1" u="none" strike="noStrike" cap="none" spc="-75" baseline="0">
          <a:ln>
            <a:noFill/>
          </a:ln>
          <a:solidFill>
            <a:srgbClr val="5E5E5E"/>
          </a:solidFill>
          <a:uFillTx/>
          <a:latin typeface="+mn-lt"/>
          <a:ea typeface="Open Sans"/>
          <a:cs typeface="Open Sans"/>
          <a:sym typeface="Open Sans"/>
        </a:defRPr>
      </a:lvl3pPr>
      <a:lvl4pPr marL="108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0" u="none" strike="noStrike" cap="none" spc="-75" baseline="0">
          <a:ln>
            <a:noFill/>
          </a:ln>
          <a:solidFill>
            <a:srgbClr val="5E5E5E"/>
          </a:solidFill>
          <a:uFillTx/>
          <a:latin typeface="+mn-lt"/>
          <a:ea typeface="Open Sans"/>
          <a:cs typeface="Open Sans"/>
          <a:sym typeface="Open Sans"/>
        </a:defRPr>
      </a:lvl4pPr>
      <a:lvl5pPr marL="144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1" u="none" strike="noStrike" cap="none" spc="-75" baseline="0">
          <a:ln>
            <a:noFill/>
          </a:ln>
          <a:solidFill>
            <a:srgbClr val="5E5E5E"/>
          </a:solidFill>
          <a:uFillTx/>
          <a:latin typeface="+mn-lt"/>
          <a:ea typeface="Open Sans"/>
          <a:cs typeface="Open Sans"/>
          <a:sym typeface="Open Sans"/>
        </a:defRPr>
      </a:lvl5pPr>
      <a:lvl6pPr marL="0" marR="0" indent="5715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6pPr>
      <a:lvl7pPr marL="0" marR="0" indent="6858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7pPr>
      <a:lvl8pPr marL="0" marR="0" indent="8001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8pPr>
      <a:lvl9pPr marL="0" marR="0" indent="9144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9pPr>
    </p:bodyStyle>
    <p:otherStyle>
      <a:lvl1pPr marL="0" marR="0" indent="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1pPr>
      <a:lvl2pPr marL="0" marR="0" indent="1143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2pPr>
      <a:lvl3pPr marL="0" marR="0" indent="2286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3pPr>
      <a:lvl4pPr marL="0" marR="0" indent="3429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4pPr>
      <a:lvl5pPr marL="0" marR="0" indent="4572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5pPr>
      <a:lvl6pPr marL="0" marR="0" indent="5715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6pPr>
      <a:lvl7pPr marL="0" marR="0" indent="6858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7pPr>
      <a:lvl8pPr marL="0" marR="0" indent="8001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8pPr>
      <a:lvl9pPr marL="0" marR="0" indent="9144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DC2F79B-6CD3-4497-B436-87B3E9A0290C}" type="datetimeFigureOut">
              <a:rPr lang="en-US"/>
              <a:pPr/>
              <a:t>3/20/2023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A7EEC23-5D92-4652-87D9-D5EB8BFC54C8}" type="slidenum">
              <a:rPr lang="en-US"/>
              <a:pPr/>
              <a:t>‹#›</a:t>
            </a:fld>
            <a:endParaRPr lang="en-US"/>
          </a:p>
        </p:txBody>
      </p:sp>
    </p:spTree>
    <p:extLst>
      <p:ext uri="{BB962C8B-B14F-4D97-AF65-F5344CB8AC3E}">
        <p14:creationId xmlns:p14="http://schemas.microsoft.com/office/powerpoint/2010/main" val="27879405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1168400" y="381000"/>
            <a:ext cx="9855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21"/>
          <p:cNvSpPr>
            <a:spLocks noGrp="1" noChangeArrowheads="1"/>
          </p:cNvSpPr>
          <p:nvPr>
            <p:ph type="body" idx="1"/>
          </p:nvPr>
        </p:nvSpPr>
        <p:spPr bwMode="auto">
          <a:xfrm>
            <a:off x="1151468" y="1219200"/>
            <a:ext cx="9889067"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029" name="Straight Connector 7"/>
          <p:cNvCxnSpPr>
            <a:cxnSpLocks noChangeShapeType="1"/>
          </p:cNvCxnSpPr>
          <p:nvPr userDrawn="1"/>
        </p:nvCxnSpPr>
        <p:spPr bwMode="auto">
          <a:xfrm>
            <a:off x="304800" y="5486400"/>
            <a:ext cx="11582400" cy="1588"/>
          </a:xfrm>
          <a:prstGeom prst="line">
            <a:avLst/>
          </a:prstGeom>
          <a:noFill/>
          <a:ln w="38100">
            <a:solidFill>
              <a:srgbClr val="089A54"/>
            </a:solidFill>
            <a:round/>
            <a:headEnd/>
            <a:tailEnd/>
          </a:ln>
        </p:spPr>
      </p:cxnSp>
      <p:pic>
        <p:nvPicPr>
          <p:cNvPr id="7" name="Picture 6" descr="A4 DAERA Logo process.png"/>
          <p:cNvPicPr>
            <a:picLocks noChangeAspect="1"/>
          </p:cNvPicPr>
          <p:nvPr userDrawn="1"/>
        </p:nvPicPr>
        <p:blipFill>
          <a:blip r:embed="rId3"/>
          <a:stretch>
            <a:fillRect/>
          </a:stretch>
        </p:blipFill>
        <p:spPr>
          <a:xfrm>
            <a:off x="1117601" y="5791200"/>
            <a:ext cx="4169387" cy="786332"/>
          </a:xfrm>
          <a:prstGeom prst="rect">
            <a:avLst/>
          </a:prstGeom>
        </p:spPr>
      </p:pic>
      <p:sp>
        <p:nvSpPr>
          <p:cNvPr id="2" name="Rectangle 1"/>
          <p:cNvSpPr/>
          <p:nvPr userDrawn="1"/>
        </p:nvSpPr>
        <p:spPr>
          <a:xfrm>
            <a:off x="7056109" y="5922756"/>
            <a:ext cx="3188437" cy="523220"/>
          </a:xfrm>
          <a:prstGeom prst="rect">
            <a:avLst/>
          </a:prstGeom>
        </p:spPr>
        <p:txBody>
          <a:bodyPr wrap="none">
            <a:spAutoFit/>
          </a:bodyPr>
          <a:lstStyle/>
          <a:p>
            <a:r>
              <a:rPr lang="en-GB" sz="1400" b="1" i="1" dirty="0">
                <a:solidFill>
                  <a:srgbClr val="142062"/>
                </a:solidFill>
                <a:latin typeface="Arial" charset="0"/>
                <a:ea typeface="Arial" charset="0"/>
                <a:cs typeface="Arial" charset="0"/>
              </a:rPr>
              <a:t>A living, working, active landscape</a:t>
            </a:r>
            <a:r>
              <a:rPr lang="en-GB" sz="1400" b="1" i="1" baseline="0" dirty="0">
                <a:solidFill>
                  <a:srgbClr val="142062"/>
                </a:solidFill>
                <a:latin typeface="Arial" charset="0"/>
                <a:ea typeface="Arial" charset="0"/>
                <a:cs typeface="Arial" charset="0"/>
              </a:rPr>
              <a:t> </a:t>
            </a:r>
            <a:br>
              <a:rPr lang="en-GB" sz="1400" b="1" i="1" baseline="0" dirty="0">
                <a:solidFill>
                  <a:srgbClr val="142062"/>
                </a:solidFill>
                <a:latin typeface="Arial" charset="0"/>
                <a:ea typeface="Arial" charset="0"/>
                <a:cs typeface="Arial" charset="0"/>
              </a:rPr>
            </a:br>
            <a:r>
              <a:rPr lang="en-GB" sz="1400" b="1" i="1" baseline="0" dirty="0">
                <a:solidFill>
                  <a:srgbClr val="142062"/>
                </a:solidFill>
                <a:latin typeface="Arial" charset="0"/>
                <a:ea typeface="Arial" charset="0"/>
                <a:cs typeface="Arial" charset="0"/>
              </a:rPr>
              <a:t>valued by everyone.</a:t>
            </a:r>
            <a:endParaRPr lang="en-US" sz="1400" b="1" i="1" dirty="0">
              <a:solidFill>
                <a:srgbClr val="142062"/>
              </a:solidFill>
              <a:latin typeface="Arial" charset="0"/>
              <a:ea typeface="Arial" charset="0"/>
              <a:cs typeface="Arial" charset="0"/>
            </a:endParaRPr>
          </a:p>
        </p:txBody>
      </p:sp>
    </p:spTree>
    <p:extLst>
      <p:ext uri="{BB962C8B-B14F-4D97-AF65-F5344CB8AC3E}">
        <p14:creationId xmlns:p14="http://schemas.microsoft.com/office/powerpoint/2010/main" val="2550386583"/>
      </p:ext>
    </p:extLst>
  </p:cSld>
  <p:clrMap bg1="lt1" tx1="dk1" bg2="lt2" tx2="dk2" accent1="accent1" accent2="accent2" accent3="accent3" accent4="accent4" accent5="accent5" accent6="accent6" hlink="hlink" folHlink="folHlink"/>
  <p:sldLayoutIdLst>
    <p:sldLayoutId id="2147483699" r:id="rId1"/>
  </p:sldLayoutIdLst>
  <p:txStyles>
    <p:title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p:titleStyle>
    <p:body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29.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37.jpeg"/><Relationship Id="rId7" Type="http://schemas.openxmlformats.org/officeDocument/2006/relationships/diagramLayout" Target="../diagrams/layout8.xml"/><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diagramData" Target="../diagrams/data8.xml"/><Relationship Id="rId5" Type="http://schemas.openxmlformats.org/officeDocument/2006/relationships/image" Target="../media/image39.jpeg"/><Relationship Id="rId10" Type="http://schemas.microsoft.com/office/2007/relationships/diagramDrawing" Target="../diagrams/drawing8.xml"/><Relationship Id="rId4" Type="http://schemas.openxmlformats.org/officeDocument/2006/relationships/image" Target="../media/image38.jfif"/><Relationship Id="rId9" Type="http://schemas.openxmlformats.org/officeDocument/2006/relationships/diagramColors" Target="../diagrams/colors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4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9.xml"/><Relationship Id="rId1" Type="http://schemas.openxmlformats.org/officeDocument/2006/relationships/slideLayout" Target="../slideLayouts/slideLayout4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232B956-0532-4B56-99A0-8743E4169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88" y="911489"/>
            <a:ext cx="3728582" cy="904550"/>
          </a:xfrm>
          <a:prstGeom prst="rect">
            <a:avLst/>
          </a:prstGeom>
        </p:spPr>
      </p:pic>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2547891" y="3487521"/>
            <a:ext cx="667600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D3B168B-CB9F-4622-822D-F2E6EED2CC49}"/>
              </a:ext>
            </a:extLst>
          </p:cNvPr>
          <p:cNvSpPr txBox="1"/>
          <p:nvPr/>
        </p:nvSpPr>
        <p:spPr>
          <a:xfrm>
            <a:off x="2237173" y="1917861"/>
            <a:ext cx="7306322" cy="1323439"/>
          </a:xfrm>
          <a:prstGeom prst="rect">
            <a:avLst/>
          </a:prstGeom>
          <a:noFill/>
        </p:spPr>
        <p:txBody>
          <a:bodyPr wrap="square" rtlCol="0">
            <a:spAutoFit/>
          </a:bodyPr>
          <a:lstStyle/>
          <a:p>
            <a:pPr algn="ctr"/>
            <a:endParaRPr lang="en-GB" sz="3200" b="1" dirty="0"/>
          </a:p>
          <a:p>
            <a:pPr algn="ctr"/>
            <a:r>
              <a:rPr lang="en-GB" sz="2400" b="1" dirty="0">
                <a:latin typeface="Arial Black" panose="020B0A04020102020204" pitchFamily="34" charset="0"/>
              </a:rPr>
              <a:t>Investment Area 4.2 </a:t>
            </a:r>
          </a:p>
          <a:p>
            <a:pPr algn="ctr"/>
            <a:r>
              <a:rPr lang="en-GB" sz="2400" b="1" dirty="0">
                <a:latin typeface="Arial Black" panose="020B0A04020102020204" pitchFamily="34" charset="0"/>
              </a:rPr>
              <a:t>Rural Regeneration and Social Inclusion</a:t>
            </a:r>
          </a:p>
        </p:txBody>
      </p:sp>
      <p:sp>
        <p:nvSpPr>
          <p:cNvPr id="10" name="TextBox 9">
            <a:extLst>
              <a:ext uri="{FF2B5EF4-FFF2-40B4-BE49-F238E27FC236}">
                <a16:creationId xmlns:a16="http://schemas.microsoft.com/office/drawing/2014/main" id="{6954041A-3374-416C-A3BA-22BF1A09DB95}"/>
              </a:ext>
            </a:extLst>
          </p:cNvPr>
          <p:cNvSpPr txBox="1"/>
          <p:nvPr/>
        </p:nvSpPr>
        <p:spPr>
          <a:xfrm>
            <a:off x="3269673" y="3637334"/>
            <a:ext cx="5523345" cy="954107"/>
          </a:xfrm>
          <a:prstGeom prst="rect">
            <a:avLst/>
          </a:prstGeom>
          <a:noFill/>
        </p:spPr>
        <p:txBody>
          <a:bodyPr wrap="square" rtlCol="0">
            <a:spAutoFit/>
          </a:bodyPr>
          <a:lstStyle/>
          <a:p>
            <a:pPr algn="ctr"/>
            <a:endParaRPr lang="en-GB" sz="3200" b="1" dirty="0"/>
          </a:p>
          <a:p>
            <a:pPr algn="ctr"/>
            <a:r>
              <a:rPr lang="en-GB" sz="2400" b="1" dirty="0">
                <a:latin typeface="Arial Black" panose="020B0A04020102020204" pitchFamily="34" charset="0"/>
              </a:rPr>
              <a:t>PEACEPLUS Programme</a:t>
            </a:r>
          </a:p>
        </p:txBody>
      </p:sp>
    </p:spTree>
    <p:extLst>
      <p:ext uri="{BB962C8B-B14F-4D97-AF65-F5344CB8AC3E}">
        <p14:creationId xmlns:p14="http://schemas.microsoft.com/office/powerpoint/2010/main" val="822391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1600200" y="39778"/>
            <a:ext cx="9234141" cy="830997"/>
          </a:xfrm>
          <a:prstGeom prst="rect">
            <a:avLst/>
          </a:prstGeom>
          <a:noFill/>
        </p:spPr>
        <p:txBody>
          <a:bodyPr wrap="square" rtlCol="0">
            <a:spAutoFit/>
          </a:bodyPr>
          <a:lstStyle/>
          <a:p>
            <a:pPr algn="ctr"/>
            <a:r>
              <a:rPr lang="en-GB" sz="2400" b="1" dirty="0">
                <a:solidFill>
                  <a:schemeClr val="accent1">
                    <a:lumMod val="75000"/>
                  </a:schemeClr>
                </a:solidFill>
                <a:latin typeface="Arial Black" panose="020B0A04020102020204" pitchFamily="34" charset="0"/>
              </a:rPr>
              <a:t>PEACEPLUS </a:t>
            </a:r>
          </a:p>
          <a:p>
            <a:pPr algn="ctr"/>
            <a:r>
              <a:rPr lang="en-GB" sz="2400" b="1" dirty="0">
                <a:solidFill>
                  <a:schemeClr val="accent1">
                    <a:lumMod val="75000"/>
                  </a:schemeClr>
                </a:solidFill>
                <a:latin typeface="Arial Black" panose="020B0A04020102020204" pitchFamily="34" charset="0"/>
              </a:rPr>
              <a:t>Rural Regeneration and Social Inclusion Programme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grpSp>
        <p:nvGrpSpPr>
          <p:cNvPr id="3" name="Group 2">
            <a:extLst>
              <a:ext uri="{FF2B5EF4-FFF2-40B4-BE49-F238E27FC236}">
                <a16:creationId xmlns:a16="http://schemas.microsoft.com/office/drawing/2014/main" id="{78543358-09D3-78DC-4BDA-8F5CBEE3E831}"/>
              </a:ext>
            </a:extLst>
          </p:cNvPr>
          <p:cNvGrpSpPr/>
          <p:nvPr/>
        </p:nvGrpSpPr>
        <p:grpSpPr>
          <a:xfrm>
            <a:off x="1353221" y="926819"/>
            <a:ext cx="9330810" cy="4961843"/>
            <a:chOff x="1488760" y="1432961"/>
            <a:chExt cx="9330810" cy="4961843"/>
          </a:xfrm>
        </p:grpSpPr>
        <p:sp>
          <p:nvSpPr>
            <p:cNvPr id="4" name="Oval 3">
              <a:extLst>
                <a:ext uri="{FF2B5EF4-FFF2-40B4-BE49-F238E27FC236}">
                  <a16:creationId xmlns:a16="http://schemas.microsoft.com/office/drawing/2014/main" id="{B658CD38-8A88-0D9D-3BEE-F920CCEB2739}"/>
                </a:ext>
              </a:extLst>
            </p:cNvPr>
            <p:cNvSpPr/>
            <p:nvPr/>
          </p:nvSpPr>
          <p:spPr>
            <a:xfrm>
              <a:off x="8662570" y="4369829"/>
              <a:ext cx="2157000" cy="2024975"/>
            </a:xfrm>
            <a:prstGeom prst="ellipse">
              <a:avLst/>
            </a:prstGeom>
            <a:solidFill>
              <a:srgbClr val="8E93C4"/>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Nova" panose="020B0604020202020204" pitchFamily="34" charset="0"/>
                  <a:ea typeface="+mn-ea"/>
                  <a:cs typeface="+mn-cs"/>
                </a:rPr>
                <a:t>4.3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Nova" panose="020B0604020202020204" pitchFamily="34" charset="0"/>
                  <a:ea typeface="+mn-ea"/>
                  <a:cs typeface="+mn-cs"/>
                </a:rPr>
                <a:t>Victims and Survivors</a:t>
              </a:r>
            </a:p>
          </p:txBody>
        </p:sp>
        <p:sp>
          <p:nvSpPr>
            <p:cNvPr id="5" name="Oval 4">
              <a:extLst>
                <a:ext uri="{FF2B5EF4-FFF2-40B4-BE49-F238E27FC236}">
                  <a16:creationId xmlns:a16="http://schemas.microsoft.com/office/drawing/2014/main" id="{DBB992D8-14B9-77A8-E3C3-F1C1EC746D07}"/>
                </a:ext>
              </a:extLst>
            </p:cNvPr>
            <p:cNvSpPr/>
            <p:nvPr/>
          </p:nvSpPr>
          <p:spPr>
            <a:xfrm>
              <a:off x="4926153" y="1432961"/>
              <a:ext cx="2594437" cy="2594437"/>
            </a:xfrm>
            <a:prstGeom prst="ellipse">
              <a:avLst/>
            </a:prstGeom>
            <a:solidFill>
              <a:srgbClr val="555CA4"/>
            </a:solidFill>
            <a:ln w="28575" cap="flat" cmpd="sng" algn="ctr">
              <a:solidFill>
                <a:srgbClr val="F4D667"/>
              </a:solidFill>
              <a:prstDash val="solid"/>
              <a:miter lim="800000"/>
            </a:ln>
            <a:effectLst>
              <a:outerShdw blurRad="50800" dist="38100" dir="10800000" algn="r" rotWithShape="0">
                <a:prstClr val="black">
                  <a:alpha val="4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Theme 4. Healthy and Inclusive Communities (€172m)</a:t>
              </a:r>
            </a:p>
          </p:txBody>
        </p:sp>
        <p:sp>
          <p:nvSpPr>
            <p:cNvPr id="6" name="Oval 5">
              <a:extLst>
                <a:ext uri="{FF2B5EF4-FFF2-40B4-BE49-F238E27FC236}">
                  <a16:creationId xmlns:a16="http://schemas.microsoft.com/office/drawing/2014/main" id="{BAEB1FDD-AE89-6338-0328-D25CD2DC0746}"/>
                </a:ext>
              </a:extLst>
            </p:cNvPr>
            <p:cNvSpPr/>
            <p:nvPr/>
          </p:nvSpPr>
          <p:spPr>
            <a:xfrm>
              <a:off x="1488760" y="4369826"/>
              <a:ext cx="2157000" cy="2024975"/>
            </a:xfrm>
            <a:prstGeom prst="ellipse">
              <a:avLst/>
            </a:prstGeom>
            <a:solidFill>
              <a:srgbClr val="8E93C4"/>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Nova" panose="020B0604020202020204" pitchFamily="34" charset="0"/>
                  <a:ea typeface="+mn-ea"/>
                  <a:cs typeface="+mn-cs"/>
                </a:rPr>
                <a:t>4.1 Collaborative Health and Social Care</a:t>
              </a:r>
            </a:p>
          </p:txBody>
        </p:sp>
        <p:cxnSp>
          <p:nvCxnSpPr>
            <p:cNvPr id="7" name="Straight Connector 6">
              <a:extLst>
                <a:ext uri="{FF2B5EF4-FFF2-40B4-BE49-F238E27FC236}">
                  <a16:creationId xmlns:a16="http://schemas.microsoft.com/office/drawing/2014/main" id="{C8BEEF28-7D57-BAB0-D29A-E24DCAB1C3A0}"/>
                </a:ext>
              </a:extLst>
            </p:cNvPr>
            <p:cNvCxnSpPr>
              <a:cxnSpLocks/>
              <a:stCxn id="5" idx="4"/>
              <a:endCxn id="6" idx="0"/>
            </p:cNvCxnSpPr>
            <p:nvPr/>
          </p:nvCxnSpPr>
          <p:spPr>
            <a:xfrm flipH="1">
              <a:off x="2567260" y="4027398"/>
              <a:ext cx="3656112" cy="342428"/>
            </a:xfrm>
            <a:prstGeom prst="line">
              <a:avLst/>
            </a:prstGeom>
            <a:noFill/>
            <a:ln w="28575" cap="flat" cmpd="sng" algn="ctr">
              <a:solidFill>
                <a:srgbClr val="555CA4"/>
              </a:solidFill>
              <a:prstDash val="solid"/>
              <a:miter lim="800000"/>
              <a:headEnd type="oval" w="med" len="med"/>
              <a:tailEnd type="oval" w="med" len="med"/>
            </a:ln>
            <a:effectLst/>
          </p:spPr>
        </p:cxnSp>
        <p:cxnSp>
          <p:nvCxnSpPr>
            <p:cNvPr id="8" name="Straight Connector 7">
              <a:extLst>
                <a:ext uri="{FF2B5EF4-FFF2-40B4-BE49-F238E27FC236}">
                  <a16:creationId xmlns:a16="http://schemas.microsoft.com/office/drawing/2014/main" id="{DA2133BD-B0AD-EED9-FAAE-6E248EFF95FE}"/>
                </a:ext>
              </a:extLst>
            </p:cNvPr>
            <p:cNvCxnSpPr>
              <a:cxnSpLocks/>
              <a:stCxn id="5" idx="4"/>
              <a:endCxn id="4" idx="0"/>
            </p:cNvCxnSpPr>
            <p:nvPr/>
          </p:nvCxnSpPr>
          <p:spPr>
            <a:xfrm>
              <a:off x="6223372" y="4027398"/>
              <a:ext cx="3517698" cy="342431"/>
            </a:xfrm>
            <a:prstGeom prst="line">
              <a:avLst/>
            </a:prstGeom>
            <a:noFill/>
            <a:ln w="28575" cap="flat" cmpd="sng" algn="ctr">
              <a:solidFill>
                <a:srgbClr val="555CA4"/>
              </a:solidFill>
              <a:prstDash val="solid"/>
              <a:miter lim="800000"/>
              <a:headEnd type="oval" w="med" len="med"/>
              <a:tailEnd type="oval" w="med" len="med"/>
            </a:ln>
            <a:effectLst/>
          </p:spPr>
        </p:cxnSp>
        <p:sp>
          <p:nvSpPr>
            <p:cNvPr id="9" name="Oval 8">
              <a:extLst>
                <a:ext uri="{FF2B5EF4-FFF2-40B4-BE49-F238E27FC236}">
                  <a16:creationId xmlns:a16="http://schemas.microsoft.com/office/drawing/2014/main" id="{356B8D7D-664A-3807-A5D6-26B6745EB89C}"/>
                </a:ext>
              </a:extLst>
            </p:cNvPr>
            <p:cNvSpPr/>
            <p:nvPr/>
          </p:nvSpPr>
          <p:spPr>
            <a:xfrm>
              <a:off x="5144871" y="4369827"/>
              <a:ext cx="2157000" cy="2024975"/>
            </a:xfrm>
            <a:prstGeom prst="ellipse">
              <a:avLst/>
            </a:prstGeom>
            <a:solidFill>
              <a:srgbClr val="FFD966"/>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4.2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Rural Regeneration and Social Inclusion</a:t>
              </a:r>
            </a:p>
          </p:txBody>
        </p:sp>
        <p:cxnSp>
          <p:nvCxnSpPr>
            <p:cNvPr id="11" name="Straight Connector 10">
              <a:extLst>
                <a:ext uri="{FF2B5EF4-FFF2-40B4-BE49-F238E27FC236}">
                  <a16:creationId xmlns:a16="http://schemas.microsoft.com/office/drawing/2014/main" id="{7E2BF18A-9672-9ADC-2E14-766B5E4AF88F}"/>
                </a:ext>
              </a:extLst>
            </p:cNvPr>
            <p:cNvCxnSpPr>
              <a:cxnSpLocks/>
              <a:stCxn id="5" idx="4"/>
              <a:endCxn id="9" idx="0"/>
            </p:cNvCxnSpPr>
            <p:nvPr/>
          </p:nvCxnSpPr>
          <p:spPr>
            <a:xfrm flipH="1">
              <a:off x="6223371" y="4027398"/>
              <a:ext cx="1" cy="342429"/>
            </a:xfrm>
            <a:prstGeom prst="line">
              <a:avLst/>
            </a:prstGeom>
            <a:noFill/>
            <a:ln w="28575" cap="flat" cmpd="sng" algn="ctr">
              <a:solidFill>
                <a:srgbClr val="555CA4"/>
              </a:solidFill>
              <a:prstDash val="solid"/>
              <a:miter lim="800000"/>
              <a:headEnd type="oval" w="med" len="med"/>
              <a:tailEnd type="oval" w="med" len="med"/>
            </a:ln>
            <a:effectLst/>
          </p:spPr>
        </p:cxnSp>
      </p:grpSp>
    </p:spTree>
    <p:extLst>
      <p:ext uri="{BB962C8B-B14F-4D97-AF65-F5344CB8AC3E}">
        <p14:creationId xmlns:p14="http://schemas.microsoft.com/office/powerpoint/2010/main" val="2073669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907005"/>
            <a:ext cx="11281410" cy="3172995"/>
          </a:xfrm>
        </p:spPr>
        <p:txBody>
          <a:bodyPr>
            <a:normAutofit fontScale="90000"/>
          </a:bodyPr>
          <a:lstStyle/>
          <a:p>
            <a:pPr algn="ctr"/>
            <a:r>
              <a:rPr lang="en-IE" sz="4800" dirty="0"/>
              <a:t>Policy Perspective/Considerations </a:t>
            </a:r>
            <a:br>
              <a:rPr lang="en-IE" sz="4800" dirty="0"/>
            </a:br>
            <a:br>
              <a:rPr lang="en-IE" sz="4800" dirty="0"/>
            </a:br>
            <a:r>
              <a:rPr lang="en-IE" sz="4800" dirty="0"/>
              <a:t>Investment Area 4.2 Rural Regeneration and Social Inclusion</a:t>
            </a:r>
            <a:br>
              <a:rPr lang="en-IE" sz="4800" dirty="0"/>
            </a:br>
            <a:br>
              <a:rPr lang="en-IE" sz="4800" dirty="0"/>
            </a:br>
            <a:r>
              <a:rPr lang="en-IE" sz="4800" dirty="0"/>
              <a:t>Workshop 15</a:t>
            </a:r>
            <a:r>
              <a:rPr lang="en-IE" sz="4800" baseline="30000" dirty="0"/>
              <a:t>th</a:t>
            </a:r>
            <a:r>
              <a:rPr lang="en-IE" sz="4800" dirty="0"/>
              <a:t> March 2023</a:t>
            </a:r>
          </a:p>
        </p:txBody>
      </p:sp>
      <p:sp>
        <p:nvSpPr>
          <p:cNvPr id="3" name="Subtitle 2"/>
          <p:cNvSpPr>
            <a:spLocks noGrp="1"/>
          </p:cNvSpPr>
          <p:nvPr>
            <p:ph type="subTitle" idx="1"/>
          </p:nvPr>
        </p:nvSpPr>
        <p:spPr>
          <a:xfrm>
            <a:off x="406400" y="5080000"/>
            <a:ext cx="11492230" cy="1591734"/>
          </a:xfrm>
        </p:spPr>
        <p:txBody>
          <a:bodyPr>
            <a:normAutofit/>
          </a:bodyPr>
          <a:lstStyle/>
          <a:p>
            <a:endParaRPr lang="en-IE" dirty="0"/>
          </a:p>
          <a:p>
            <a:pPr algn="ctr"/>
            <a:r>
              <a:rPr lang="en-IE" sz="2900" b="1" dirty="0"/>
              <a:t>Accountable Department of Rural and Community Development</a:t>
            </a:r>
          </a:p>
        </p:txBody>
      </p:sp>
    </p:spTree>
    <p:extLst>
      <p:ext uri="{BB962C8B-B14F-4D97-AF65-F5344CB8AC3E}">
        <p14:creationId xmlns:p14="http://schemas.microsoft.com/office/powerpoint/2010/main" val="16947334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IE" dirty="0"/>
              <a:t> </a:t>
            </a:r>
          </a:p>
        </p:txBody>
      </p:sp>
      <p:pic>
        <p:nvPicPr>
          <p:cNvPr id="4" name="Picture 3">
            <a:extLst>
              <a:ext uri="{FF2B5EF4-FFF2-40B4-BE49-F238E27FC236}">
                <a16:creationId xmlns:a16="http://schemas.microsoft.com/office/drawing/2014/main" id="{00EDE2A9-0B35-DC06-8240-1CF688F4D02C}"/>
              </a:ext>
            </a:extLst>
          </p:cNvPr>
          <p:cNvPicPr>
            <a:picLocks noChangeAspect="1"/>
          </p:cNvPicPr>
          <p:nvPr/>
        </p:nvPicPr>
        <p:blipFill>
          <a:blip r:embed="rId3"/>
          <a:stretch>
            <a:fillRect/>
          </a:stretch>
        </p:blipFill>
        <p:spPr>
          <a:xfrm>
            <a:off x="1754660" y="597051"/>
            <a:ext cx="8180173" cy="5216614"/>
          </a:xfrm>
          <a:prstGeom prst="rect">
            <a:avLst/>
          </a:prstGeom>
        </p:spPr>
      </p:pic>
    </p:spTree>
    <p:extLst>
      <p:ext uri="{BB962C8B-B14F-4D97-AF65-F5344CB8AC3E}">
        <p14:creationId xmlns:p14="http://schemas.microsoft.com/office/powerpoint/2010/main" val="13098493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3" y="1472202"/>
            <a:ext cx="10811934" cy="3122930"/>
          </a:xfrm>
        </p:spPr>
        <p:txBody>
          <a:bodyPr vert="horz" lIns="91440" tIns="270000" rIns="91440" bIns="45720" rtlCol="0" anchor="b">
            <a:normAutofit fontScale="90000"/>
          </a:bodyPr>
          <a:lstStyle/>
          <a:p>
            <a:pPr>
              <a:lnSpc>
                <a:spcPct val="100000"/>
              </a:lnSpc>
            </a:pPr>
            <a:r>
              <a:rPr lang="en-IE" sz="2650" dirty="0"/>
              <a:t>The Department of Rural and Community Development’s mission is to promote rural and community development and to support vibrant, inclusive and sustainable communities throughout Ireland.</a:t>
            </a:r>
            <a:br>
              <a:rPr lang="en-IE" sz="2650" dirty="0"/>
            </a:br>
            <a:br>
              <a:rPr lang="en-IE" sz="2650" dirty="0"/>
            </a:br>
            <a:r>
              <a:rPr lang="en-IE" sz="2650" dirty="0"/>
              <a:t>Our Vision is a sustainable society with individual and community wellbeing at its heart, supporting thriving rural communities, and where all communities, urban and rural, have opportunities to grow together and develop economically, socially and culturally.</a:t>
            </a:r>
            <a:endParaRPr lang="en-IE" dirty="0"/>
          </a:p>
        </p:txBody>
      </p:sp>
      <p:sp>
        <p:nvSpPr>
          <p:cNvPr id="3" name="Text Placeholder 2"/>
          <p:cNvSpPr>
            <a:spLocks noGrp="1"/>
          </p:cNvSpPr>
          <p:nvPr>
            <p:ph type="body" sz="quarter" idx="1"/>
          </p:nvPr>
        </p:nvSpPr>
        <p:spPr>
          <a:xfrm>
            <a:off x="690033" y="4771571"/>
            <a:ext cx="10811934" cy="1493520"/>
          </a:xfrm>
        </p:spPr>
        <p:txBody>
          <a:bodyPr>
            <a:normAutofit fontScale="62500" lnSpcReduction="20000"/>
          </a:bodyPr>
          <a:lstStyle/>
          <a:p>
            <a:r>
              <a:rPr lang="en-IE" sz="3700" dirty="0">
                <a:solidFill>
                  <a:schemeClr val="bg1"/>
                </a:solidFill>
              </a:rPr>
              <a:t>A key objective of all the programmes under our Department’s remit, is that they are targeted at those sectors and areas most in need; acknowledging the ongoing and future economic and social challenges we face, as a result of a number of contributing factors.</a:t>
            </a:r>
          </a:p>
          <a:p>
            <a:endParaRPr lang="en-IE" dirty="0"/>
          </a:p>
        </p:txBody>
      </p:sp>
    </p:spTree>
    <p:extLst>
      <p:ext uri="{BB962C8B-B14F-4D97-AF65-F5344CB8AC3E}">
        <p14:creationId xmlns:p14="http://schemas.microsoft.com/office/powerpoint/2010/main" val="42488362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a:t>DRCD’s Programmes</a:t>
            </a:r>
          </a:p>
        </p:txBody>
      </p:sp>
      <p:pic>
        <p:nvPicPr>
          <p:cNvPr id="8" name="Content Placeholder 7"/>
          <p:cNvPicPr>
            <a:picLocks noGrp="1" noChangeAspect="1"/>
          </p:cNvPicPr>
          <p:nvPr>
            <p:ph idx="1"/>
          </p:nvPr>
        </p:nvPicPr>
        <p:blipFill>
          <a:blip r:embed="rId3"/>
          <a:stretch>
            <a:fillRect/>
          </a:stretch>
        </p:blipFill>
        <p:spPr>
          <a:xfrm>
            <a:off x="705521" y="1185334"/>
            <a:ext cx="10081013" cy="5080000"/>
          </a:xfrm>
          <a:prstGeom prst="rect">
            <a:avLst/>
          </a:prstGeom>
        </p:spPr>
      </p:pic>
    </p:spTree>
    <p:extLst>
      <p:ext uri="{BB962C8B-B14F-4D97-AF65-F5344CB8AC3E}">
        <p14:creationId xmlns:p14="http://schemas.microsoft.com/office/powerpoint/2010/main" val="3215574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4" y="203201"/>
            <a:ext cx="10652126" cy="660400"/>
          </a:xfrm>
        </p:spPr>
        <p:txBody>
          <a:bodyPr>
            <a:noAutofit/>
          </a:bodyPr>
          <a:lstStyle/>
          <a:p>
            <a:pPr algn="ctr"/>
            <a:r>
              <a:rPr lang="en-IE" sz="3000" dirty="0"/>
              <a:t>DRCD’ engagement on PEACE Programmes</a:t>
            </a:r>
          </a:p>
        </p:txBody>
      </p:sp>
      <p:sp>
        <p:nvSpPr>
          <p:cNvPr id="3" name="Content Placeholder 2"/>
          <p:cNvSpPr>
            <a:spLocks noGrp="1"/>
          </p:cNvSpPr>
          <p:nvPr>
            <p:ph idx="1"/>
          </p:nvPr>
        </p:nvSpPr>
        <p:spPr>
          <a:xfrm>
            <a:off x="720725" y="863600"/>
            <a:ext cx="10096954" cy="5313363"/>
          </a:xfrm>
        </p:spPr>
        <p:txBody>
          <a:bodyPr>
            <a:noAutofit/>
          </a:bodyPr>
          <a:lstStyle/>
          <a:p>
            <a:pPr marL="285750" indent="-285750" algn="just" defTabSz="228600" rtl="0">
              <a:lnSpc>
                <a:spcPct val="100000"/>
              </a:lnSpc>
              <a:spcBef>
                <a:spcPts val="500"/>
              </a:spcBef>
              <a:spcAft>
                <a:spcPts val="1200"/>
              </a:spcAft>
              <a:buClr>
                <a:srgbClr val="005850"/>
              </a:buClr>
              <a:buSzPct val="80000"/>
              <a:buFont typeface="Wingdings" panose="05000000000000000000" pitchFamily="2" charset="2"/>
              <a:buChar char="v"/>
            </a:pPr>
            <a:r>
              <a:rPr lang="en-IE" sz="2400" kern="1200" spc="0" dirty="0">
                <a:solidFill>
                  <a:prstClr val="black">
                    <a:lumMod val="75000"/>
                    <a:lumOff val="25000"/>
                  </a:prstClr>
                </a:solidFill>
                <a:ea typeface="+mn-ea"/>
                <a:cs typeface="+mn-cs"/>
              </a:rPr>
              <a:t>Our Department is an Accountable Department for a number of thematic areas under the PEACE IV Programme and under PEACEPLUS we are an Accountable Department for a number of Investment Areas including Rural Regeneration and Social Inclusion.</a:t>
            </a:r>
          </a:p>
          <a:p>
            <a:pPr marL="285750" indent="-285750" algn="just" defTabSz="228600" rtl="0">
              <a:lnSpc>
                <a:spcPct val="100000"/>
              </a:lnSpc>
              <a:spcBef>
                <a:spcPts val="500"/>
              </a:spcBef>
              <a:spcAft>
                <a:spcPts val="1200"/>
              </a:spcAft>
              <a:buClr>
                <a:srgbClr val="005850"/>
              </a:buClr>
              <a:buSzPct val="80000"/>
              <a:buFont typeface="Wingdings" panose="05000000000000000000" pitchFamily="2" charset="2"/>
              <a:buChar char="v"/>
            </a:pPr>
            <a:r>
              <a:rPr lang="en-IE" sz="2400" kern="1200" spc="0" dirty="0">
                <a:solidFill>
                  <a:prstClr val="black">
                    <a:lumMod val="75000"/>
                    <a:lumOff val="25000"/>
                  </a:prstClr>
                </a:solidFill>
                <a:ea typeface="+mn-ea"/>
                <a:cs typeface="+mn-cs"/>
              </a:rPr>
              <a:t>The objective of this investment area is to create a more cohesive society through an increased provision of community spaces, key services and supports in rural areas.</a:t>
            </a:r>
          </a:p>
          <a:p>
            <a:pPr marL="285750" indent="-285750" algn="just" defTabSz="228600" rtl="0">
              <a:lnSpc>
                <a:spcPct val="100000"/>
              </a:lnSpc>
              <a:spcBef>
                <a:spcPts val="500"/>
              </a:spcBef>
              <a:spcAft>
                <a:spcPts val="1200"/>
              </a:spcAft>
              <a:buClr>
                <a:srgbClr val="005850"/>
              </a:buClr>
              <a:buSzPct val="80000"/>
              <a:buFont typeface="Wingdings" panose="05000000000000000000" pitchFamily="2" charset="2"/>
              <a:buChar char="v"/>
            </a:pPr>
            <a:r>
              <a:rPr lang="en-IE" sz="2400" kern="1200" spc="0" dirty="0">
                <a:solidFill>
                  <a:prstClr val="black">
                    <a:lumMod val="75000"/>
                    <a:lumOff val="25000"/>
                  </a:prstClr>
                </a:solidFill>
                <a:ea typeface="+mn-ea"/>
                <a:cs typeface="+mn-cs"/>
              </a:rPr>
              <a:t>Many of you here today have played a leading role in the delivery of PEACE Programmes over the years and have had good success in the designing and development of programmes and in the delivery of infrastructure within your areas for the provision of services and supports; including those that promote outdoor activities and support enterprise and tourism.   </a:t>
            </a:r>
            <a:endParaRPr lang="en-IE" sz="2400" dirty="0"/>
          </a:p>
        </p:txBody>
      </p:sp>
    </p:spTree>
    <p:extLst>
      <p:ext uri="{BB962C8B-B14F-4D97-AF65-F5344CB8AC3E}">
        <p14:creationId xmlns:p14="http://schemas.microsoft.com/office/powerpoint/2010/main" val="345162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9137" y="2392136"/>
            <a:ext cx="9870620" cy="3425599"/>
          </a:xfrm>
        </p:spPr>
        <p:txBody>
          <a:bodyPr>
            <a:noAutofit/>
          </a:bodyPr>
          <a:lstStyle/>
          <a:p>
            <a:pPr lvl="0"/>
            <a:r>
              <a:rPr lang="en-IE" sz="2800" dirty="0">
                <a:solidFill>
                  <a:schemeClr val="tx1"/>
                </a:solidFill>
              </a:rPr>
              <a:t>Navigating EU funding can be challenging.  Access Europe which is run by </a:t>
            </a:r>
            <a:r>
              <a:rPr lang="en-IE" sz="2800" b="1" dirty="0">
                <a:solidFill>
                  <a:schemeClr val="tx1"/>
                </a:solidFill>
              </a:rPr>
              <a:t>The Wheel</a:t>
            </a:r>
            <a:r>
              <a:rPr lang="en-IE" sz="2800" dirty="0">
                <a:solidFill>
                  <a:schemeClr val="tx1"/>
                </a:solidFill>
              </a:rPr>
              <a:t>, builds the capacity and supports the development of partnerships between Irish civil society organisations and European partners, as well as the creation of networks promoting participation in EU programmes and policy-making, including PEACEPLUS.</a:t>
            </a:r>
          </a:p>
        </p:txBody>
      </p:sp>
      <p:pic>
        <p:nvPicPr>
          <p:cNvPr id="5" name="Picture 2" descr="New Access Europe Partnership Database and Website Launched! | SocEnt.ie">
            <a:extLst>
              <a:ext uri="{FF2B5EF4-FFF2-40B4-BE49-F238E27FC236}">
                <a16:creationId xmlns:a16="http://schemas.microsoft.com/office/drawing/2014/main" id="{CD46CBF2-A2DC-8151-7C11-D70494AF5B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99"/>
          <a:stretch/>
        </p:blipFill>
        <p:spPr bwMode="auto">
          <a:xfrm>
            <a:off x="3581400" y="249906"/>
            <a:ext cx="4305300" cy="235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25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21" y="371123"/>
            <a:ext cx="9641637" cy="848078"/>
          </a:xfrm>
        </p:spPr>
        <p:txBody>
          <a:bodyPr/>
          <a:lstStyle/>
          <a:p>
            <a:r>
              <a:rPr lang="en-IE" dirty="0"/>
              <a:t> </a:t>
            </a:r>
          </a:p>
        </p:txBody>
      </p:sp>
      <p:sp>
        <p:nvSpPr>
          <p:cNvPr id="3" name="Content Placeholder 2"/>
          <p:cNvSpPr>
            <a:spLocks noGrp="1"/>
          </p:cNvSpPr>
          <p:nvPr>
            <p:ph idx="1"/>
          </p:nvPr>
        </p:nvSpPr>
        <p:spPr>
          <a:xfrm>
            <a:off x="846666" y="2028825"/>
            <a:ext cx="6116109" cy="4157663"/>
          </a:xfrm>
        </p:spPr>
        <p:txBody>
          <a:bodyPr/>
          <a:lstStyle/>
          <a:p>
            <a:r>
              <a:rPr lang="en-GB" sz="2700" dirty="0" err="1">
                <a:solidFill>
                  <a:schemeClr val="tx1"/>
                </a:solidFill>
              </a:rPr>
              <a:t>iCommunity</a:t>
            </a:r>
            <a:r>
              <a:rPr lang="en-GB" sz="2700" dirty="0">
                <a:solidFill>
                  <a:schemeClr val="tx1"/>
                </a:solidFill>
              </a:rPr>
              <a:t> focuses specifically in North/South collaboration and bringing communities together to explore shared challenges, to come up with new ideas and responses that could become joint projects. </a:t>
            </a:r>
            <a:endParaRPr lang="en-IE" dirty="0"/>
          </a:p>
          <a:p>
            <a:endParaRPr lang="en-IE" dirty="0"/>
          </a:p>
        </p:txBody>
      </p:sp>
      <p:pic>
        <p:nvPicPr>
          <p:cNvPr id="2050" name="Picture 2" descr="iCommunity Shared Practice Hub | NICVA">
            <a:extLst>
              <a:ext uri="{FF2B5EF4-FFF2-40B4-BE49-F238E27FC236}">
                <a16:creationId xmlns:a16="http://schemas.microsoft.com/office/drawing/2014/main" id="{02555A2E-9283-79D3-11DE-A425A09DC1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69" r="18672"/>
          <a:stretch/>
        </p:blipFill>
        <p:spPr bwMode="auto">
          <a:xfrm>
            <a:off x="7524751" y="1851378"/>
            <a:ext cx="3905250" cy="34670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ommunity Shared Practice Hub | NICVA">
            <a:extLst>
              <a:ext uri="{FF2B5EF4-FFF2-40B4-BE49-F238E27FC236}">
                <a16:creationId xmlns:a16="http://schemas.microsoft.com/office/drawing/2014/main" id="{07559E02-B012-6461-2295-C2420D0F9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86" t="19080" r="17857" b="28484"/>
          <a:stretch/>
        </p:blipFill>
        <p:spPr bwMode="auto">
          <a:xfrm>
            <a:off x="1844842" y="136526"/>
            <a:ext cx="3486150" cy="164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246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5" y="287867"/>
            <a:ext cx="10635796" cy="1083734"/>
          </a:xfrm>
        </p:spPr>
        <p:txBody>
          <a:bodyPr/>
          <a:lstStyle/>
          <a:p>
            <a:pPr algn="ctr">
              <a:lnSpc>
                <a:spcPct val="100000"/>
              </a:lnSpc>
            </a:pPr>
            <a:r>
              <a:rPr lang="en-IE" dirty="0"/>
              <a:t>New Decade, New Approach</a:t>
            </a:r>
          </a:p>
        </p:txBody>
      </p:sp>
      <p:sp>
        <p:nvSpPr>
          <p:cNvPr id="3" name="Picture Placeholder 2"/>
          <p:cNvSpPr>
            <a:spLocks noGrp="1"/>
          </p:cNvSpPr>
          <p:nvPr>
            <p:ph type="pic" sz="quarter" idx="10"/>
          </p:nvPr>
        </p:nvSpPr>
        <p:spPr>
          <a:xfrm>
            <a:off x="8432800" y="1778000"/>
            <a:ext cx="3403600" cy="4322011"/>
          </a:xfrm>
        </p:spPr>
      </p:sp>
      <p:pic>
        <p:nvPicPr>
          <p:cNvPr id="5" name="Picture 4"/>
          <p:cNvPicPr>
            <a:picLocks noChangeAspect="1"/>
          </p:cNvPicPr>
          <p:nvPr/>
        </p:nvPicPr>
        <p:blipFill>
          <a:blip r:embed="rId3"/>
          <a:stretch>
            <a:fillRect/>
          </a:stretch>
        </p:blipFill>
        <p:spPr>
          <a:xfrm>
            <a:off x="8155215" y="1540934"/>
            <a:ext cx="3403600" cy="4559076"/>
          </a:xfrm>
          <a:prstGeom prst="rect">
            <a:avLst/>
          </a:prstGeom>
        </p:spPr>
      </p:pic>
      <p:sp>
        <p:nvSpPr>
          <p:cNvPr id="4" name="Text Placeholder 3"/>
          <p:cNvSpPr>
            <a:spLocks noGrp="1"/>
          </p:cNvSpPr>
          <p:nvPr>
            <p:ph type="body" sz="quarter" idx="12"/>
          </p:nvPr>
        </p:nvSpPr>
        <p:spPr>
          <a:xfrm>
            <a:off x="731150" y="1540934"/>
            <a:ext cx="7082072" cy="4559077"/>
          </a:xfrm>
        </p:spPr>
        <p:txBody>
          <a:bodyPr>
            <a:normAutofit/>
          </a:bodyPr>
          <a:lstStyle/>
          <a:p>
            <a:pPr>
              <a:lnSpc>
                <a:spcPct val="100000"/>
              </a:lnSpc>
            </a:pPr>
            <a:r>
              <a:rPr lang="en-IE" sz="3200" dirty="0">
                <a:solidFill>
                  <a:schemeClr val="tx1"/>
                </a:solidFill>
              </a:rPr>
              <a:t>The Irish Government is committed to working with the Northern Ireland Executive, through the North/South Ministerial Council, to help deliver projects that will benefit people across the island of Ireland, North, South, East and West; </a:t>
            </a:r>
          </a:p>
          <a:p>
            <a:endParaRPr lang="en-IE" dirty="0"/>
          </a:p>
        </p:txBody>
      </p:sp>
    </p:spTree>
    <p:extLst>
      <p:ext uri="{BB962C8B-B14F-4D97-AF65-F5344CB8AC3E}">
        <p14:creationId xmlns:p14="http://schemas.microsoft.com/office/powerpoint/2010/main" val="35382692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181" y="109537"/>
            <a:ext cx="9641637" cy="1143000"/>
          </a:xfrm>
        </p:spPr>
        <p:txBody>
          <a:bodyPr/>
          <a:lstStyle/>
          <a:p>
            <a:pPr algn="ctr"/>
            <a:r>
              <a:rPr lang="en-IE" dirty="0">
                <a:solidFill>
                  <a:schemeClr val="accent6">
                    <a:lumMod val="75000"/>
                  </a:schemeClr>
                </a:solidFill>
              </a:rPr>
              <a:t>Advice and Guidance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4058364"/>
              </p:ext>
            </p:extLst>
          </p:nvPr>
        </p:nvGraphicFramePr>
        <p:xfrm>
          <a:off x="826106" y="1094317"/>
          <a:ext cx="10668000" cy="5025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128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1579418" y="310031"/>
            <a:ext cx="10012218" cy="1569660"/>
          </a:xfrm>
          <a:prstGeom prst="rect">
            <a:avLst/>
          </a:prstGeom>
          <a:noFill/>
        </p:spPr>
        <p:txBody>
          <a:bodyPr wrap="square" rtlCol="0">
            <a:spAutoFit/>
          </a:bodyPr>
          <a:lstStyle/>
          <a:p>
            <a:r>
              <a:rPr lang="en-GB" sz="2400" b="1" dirty="0">
                <a:solidFill>
                  <a:schemeClr val="accent1">
                    <a:lumMod val="75000"/>
                  </a:schemeClr>
                </a:solidFill>
                <a:latin typeface="Arial Black" panose="020B0A04020102020204" pitchFamily="34" charset="0"/>
              </a:rPr>
              <a:t>PEACEPLUS Programme</a:t>
            </a:r>
          </a:p>
          <a:p>
            <a:endParaRPr lang="en-GB" sz="2400" b="1" dirty="0">
              <a:solidFill>
                <a:schemeClr val="accent1">
                  <a:lumMod val="75000"/>
                </a:schemeClr>
              </a:solidFill>
              <a:latin typeface="Arial Black" panose="020B0A04020102020204" pitchFamily="34" charset="0"/>
            </a:endParaRPr>
          </a:p>
          <a:p>
            <a:r>
              <a:rPr lang="en-GB" sz="2400" b="1" dirty="0">
                <a:solidFill>
                  <a:schemeClr val="accent1">
                    <a:lumMod val="75000"/>
                  </a:schemeClr>
                </a:solidFill>
                <a:latin typeface="Arial Black" panose="020B0A04020102020204" pitchFamily="34" charset="0"/>
              </a:rPr>
              <a:t>Investment Area 4.2 – Rural Regeneration and Social Inclusion</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65806CE8-B911-127A-14C0-DE41BEF479EE}"/>
              </a:ext>
            </a:extLst>
          </p:cNvPr>
          <p:cNvSpPr txBox="1">
            <a:spLocks/>
          </p:cNvSpPr>
          <p:nvPr/>
        </p:nvSpPr>
        <p:spPr bwMode="auto">
          <a:xfrm>
            <a:off x="868202" y="2071939"/>
            <a:ext cx="10455595" cy="42819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ts val="1800"/>
              </a:spcAft>
              <a:buClr>
                <a:srgbClr val="FFCC00"/>
              </a:buClr>
              <a:buSzTx/>
              <a:buFont typeface="MS PGothic" panose="020B0600070205080204" pitchFamily="34" charset="-128"/>
              <a:buChar char="●"/>
              <a:tabLst/>
              <a:defRPr/>
            </a:pPr>
            <a:r>
              <a:rPr kumimoji="0" lang="en-GB" sz="16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Introduction &amp; Housekeeping </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Karyn McNiece, SEUPB</a:t>
            </a:r>
          </a:p>
          <a:p>
            <a:pPr marL="342900" marR="0" lvl="0" indent="-342900" algn="l" defTabSz="457200" rtl="0" eaLnBrk="1" fontAlgn="base" latinLnBrk="0" hangingPunct="1">
              <a:lnSpc>
                <a:spcPct val="100000"/>
              </a:lnSpc>
              <a:spcBef>
                <a:spcPct val="20000"/>
              </a:spcBef>
              <a:spcAft>
                <a:spcPts val="1800"/>
              </a:spcAft>
              <a:buClr>
                <a:srgbClr val="FFCC00"/>
              </a:buClr>
              <a:buSzTx/>
              <a:buFont typeface="MS PGothic" panose="020B0600070205080204" pitchFamily="34" charset="-128"/>
              <a:buChar char="●"/>
              <a:tabLst/>
              <a:defRPr/>
            </a:pPr>
            <a:r>
              <a:rPr kumimoji="0" lang="en-GB" sz="16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Welcome &amp; Overview of PEACEPLUS Programme </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Declan McGarrigle, Interim Director of PEACEPLUS Development</a:t>
            </a:r>
          </a:p>
          <a:p>
            <a:pPr marL="342900" marR="0" lvl="0" indent="-342900" algn="l" defTabSz="457200" rtl="0" eaLnBrk="1" fontAlgn="base" latinLnBrk="0" hangingPunct="1">
              <a:lnSpc>
                <a:spcPct val="100000"/>
              </a:lnSpc>
              <a:spcBef>
                <a:spcPct val="20000"/>
              </a:spcBef>
              <a:spcAft>
                <a:spcPts val="1800"/>
              </a:spcAft>
              <a:buClr>
                <a:srgbClr val="FFCC00"/>
              </a:buClr>
              <a:buSzTx/>
              <a:buFont typeface="MS PGothic" panose="020B0600070205080204" pitchFamily="34" charset="-128"/>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a:t>
            </a:r>
            <a:r>
              <a:rPr kumimoji="0" lang="en-GB" sz="16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Overview of Policy Interests from Ireland –</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Rosie Smyth, Dept of Rural and Community Development</a:t>
            </a:r>
          </a:p>
          <a:p>
            <a:pPr marL="342900" marR="0" lvl="0" indent="-342900" algn="l" defTabSz="457200" rtl="0" eaLnBrk="1" fontAlgn="base" latinLnBrk="0" hangingPunct="1">
              <a:lnSpc>
                <a:spcPct val="100000"/>
              </a:lnSpc>
              <a:spcBef>
                <a:spcPct val="20000"/>
              </a:spcBef>
              <a:spcAft>
                <a:spcPts val="1800"/>
              </a:spcAft>
              <a:buClr>
                <a:srgbClr val="FFCC00"/>
              </a:buClr>
              <a:buSzTx/>
              <a:buFont typeface="MS PGothic" panose="020B0600070205080204" pitchFamily="34" charset="-128"/>
              <a:buChar char="●"/>
              <a:tabLst/>
              <a:defRPr/>
            </a:pPr>
            <a:r>
              <a:rPr kumimoji="0" lang="en-GB" sz="16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Overview of Policy Interests from Northern Ireland – </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Gareth Evans, Dept. of Agriculture, Environment and Rural Affairs</a:t>
            </a:r>
          </a:p>
          <a:p>
            <a:pPr marL="342900" marR="0" lvl="0" indent="-342900" algn="l" defTabSz="457200" rtl="0" eaLnBrk="1" fontAlgn="base" latinLnBrk="0" hangingPunct="1">
              <a:lnSpc>
                <a:spcPct val="100000"/>
              </a:lnSpc>
              <a:spcBef>
                <a:spcPct val="20000"/>
              </a:spcBef>
              <a:spcAft>
                <a:spcPts val="1800"/>
              </a:spcAft>
              <a:buClr>
                <a:srgbClr val="FFCC00"/>
              </a:buClr>
              <a:buSzTx/>
              <a:buFont typeface="MS PGothic" panose="020B0600070205080204" pitchFamily="34" charset="-128"/>
              <a:buChar char="●"/>
              <a:tabLst/>
              <a:defRPr/>
            </a:pPr>
            <a:r>
              <a:rPr kumimoji="0" lang="en-GB" sz="16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Overview of Investment Area 4.2, Pre-Application Support &amp; the Concept Note </a:t>
            </a: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Lorraine McCourt, Lorraine McCourt Consulting</a:t>
            </a:r>
          </a:p>
          <a:p>
            <a:pPr marL="342900" marR="0" lvl="0" indent="-342900" algn="l" defTabSz="457200" rtl="0" eaLnBrk="1" fontAlgn="base" latinLnBrk="0" hangingPunct="1">
              <a:lnSpc>
                <a:spcPct val="100000"/>
              </a:lnSpc>
              <a:spcBef>
                <a:spcPct val="20000"/>
              </a:spcBef>
              <a:spcAft>
                <a:spcPts val="1800"/>
              </a:spcAft>
              <a:buClr>
                <a:srgbClr val="FFCC00"/>
              </a:buClr>
              <a:buSzTx/>
              <a:buFont typeface="MS PGothic" panose="020B0600070205080204" pitchFamily="34" charset="-128"/>
              <a:buChar char="●"/>
              <a:tabLst/>
              <a:defRPr/>
            </a:pPr>
            <a:r>
              <a:rPr kumimoji="0" lang="en-GB" sz="16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Questions and Answers</a:t>
            </a:r>
          </a:p>
        </p:txBody>
      </p:sp>
    </p:spTree>
    <p:extLst>
      <p:ext uri="{BB962C8B-B14F-4D97-AF65-F5344CB8AC3E}">
        <p14:creationId xmlns:p14="http://schemas.microsoft.com/office/powerpoint/2010/main" val="3608126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4" y="152401"/>
            <a:ext cx="11689745" cy="609600"/>
          </a:xfrm>
        </p:spPr>
        <p:txBody>
          <a:bodyPr>
            <a:normAutofit fontScale="90000"/>
          </a:bodyPr>
          <a:lstStyle/>
          <a:p>
            <a:r>
              <a:rPr lang="en-IE" sz="2200" dirty="0"/>
              <a:t>						</a:t>
            </a:r>
            <a:r>
              <a:rPr lang="en-IE" sz="4450" dirty="0"/>
              <a:t>Ireland – Key Documents</a:t>
            </a:r>
          </a:p>
        </p:txBody>
      </p:sp>
      <p:pic>
        <p:nvPicPr>
          <p:cNvPr id="5" name="Content Placeholder 4"/>
          <p:cNvPicPr>
            <a:picLocks noGrp="1" noChangeAspect="1"/>
          </p:cNvPicPr>
          <p:nvPr>
            <p:ph idx="1"/>
          </p:nvPr>
        </p:nvPicPr>
        <p:blipFill>
          <a:blip r:embed="rId3"/>
          <a:stretch>
            <a:fillRect/>
          </a:stretch>
        </p:blipFill>
        <p:spPr>
          <a:xfrm>
            <a:off x="1103539" y="762001"/>
            <a:ext cx="10024533" cy="5520266"/>
          </a:xfrm>
          <a:prstGeom prst="rect">
            <a:avLst/>
          </a:prstGeom>
        </p:spPr>
      </p:pic>
    </p:spTree>
    <p:extLst>
      <p:ext uri="{BB962C8B-B14F-4D97-AF65-F5344CB8AC3E}">
        <p14:creationId xmlns:p14="http://schemas.microsoft.com/office/powerpoint/2010/main" val="2494955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621" y="996696"/>
            <a:ext cx="10736036" cy="5180267"/>
          </a:xfrm>
        </p:spPr>
        <p:txBody>
          <a:bodyPr>
            <a:normAutofit/>
          </a:bodyPr>
          <a:lstStyle/>
          <a:p>
            <a:pPr algn="ctr"/>
            <a:r>
              <a:rPr lang="en-IE" sz="3700" b="1" dirty="0">
                <a:solidFill>
                  <a:srgbClr val="004D44"/>
                </a:solidFill>
              </a:rPr>
              <a:t>Programme for Government: Our Shared Future</a:t>
            </a:r>
          </a:p>
          <a:p>
            <a:endParaRPr lang="en-IE" sz="1000" b="1" dirty="0"/>
          </a:p>
          <a:p>
            <a:pPr>
              <a:lnSpc>
                <a:spcPct val="100000"/>
              </a:lnSpc>
              <a:spcAft>
                <a:spcPts val="1800"/>
              </a:spcAft>
            </a:pPr>
            <a:r>
              <a:rPr lang="en-IE" sz="2800" dirty="0">
                <a:solidFill>
                  <a:schemeClr val="tx1"/>
                </a:solidFill>
              </a:rPr>
              <a:t>We have committed to</a:t>
            </a:r>
          </a:p>
          <a:p>
            <a:pPr marL="428625" indent="-428625">
              <a:lnSpc>
                <a:spcPct val="100000"/>
              </a:lnSpc>
              <a:spcAft>
                <a:spcPts val="1800"/>
              </a:spcAft>
              <a:buClr>
                <a:srgbClr val="004D44"/>
              </a:buClr>
              <a:buFont typeface="Wingdings" panose="05000000000000000000" pitchFamily="2" charset="2"/>
              <a:buChar char="v"/>
            </a:pPr>
            <a:r>
              <a:rPr lang="en-IE" sz="2800" dirty="0">
                <a:solidFill>
                  <a:schemeClr val="tx1"/>
                </a:solidFill>
              </a:rPr>
              <a:t>working with our EU partners and UK Government to secure the necessary funding for the EU PEACEPLUS Programme; </a:t>
            </a:r>
          </a:p>
          <a:p>
            <a:pPr marL="428625" indent="-428625">
              <a:lnSpc>
                <a:spcPct val="100000"/>
              </a:lnSpc>
              <a:spcAft>
                <a:spcPts val="1800"/>
              </a:spcAft>
              <a:buClr>
                <a:srgbClr val="004D44"/>
              </a:buClr>
              <a:buFont typeface="Wingdings" panose="05000000000000000000" pitchFamily="2" charset="2"/>
              <a:buChar char="v"/>
            </a:pPr>
            <a:r>
              <a:rPr lang="en-IE" sz="2800" dirty="0">
                <a:solidFill>
                  <a:schemeClr val="tx1"/>
                </a:solidFill>
              </a:rPr>
              <a:t>contributing to peace-building initiatives; </a:t>
            </a:r>
          </a:p>
          <a:p>
            <a:pPr marL="428625" indent="-428625">
              <a:lnSpc>
                <a:spcPct val="100000"/>
              </a:lnSpc>
              <a:spcAft>
                <a:spcPts val="1800"/>
              </a:spcAft>
              <a:buClr>
                <a:srgbClr val="004D44"/>
              </a:buClr>
              <a:buFont typeface="Wingdings" panose="05000000000000000000" pitchFamily="2" charset="2"/>
              <a:buChar char="v"/>
            </a:pPr>
            <a:r>
              <a:rPr lang="en-IE" sz="2800" dirty="0">
                <a:solidFill>
                  <a:schemeClr val="tx1"/>
                </a:solidFill>
              </a:rPr>
              <a:t>working with all communities and traditions on the island to build consensus around a shared future.</a:t>
            </a:r>
          </a:p>
          <a:p>
            <a:endParaRPr lang="en-IE" sz="1000" b="1" dirty="0">
              <a:solidFill>
                <a:schemeClr val="tx1">
                  <a:lumMod val="50000"/>
                  <a:lumOff val="50000"/>
                </a:schemeClr>
              </a:solidFill>
            </a:endParaRPr>
          </a:p>
          <a:p>
            <a:pPr marL="428625" indent="-428625">
              <a:buClr>
                <a:srgbClr val="004D44"/>
              </a:buClr>
              <a:buFont typeface="Wingdings" panose="05000000000000000000" pitchFamily="2" charset="2"/>
              <a:buChar char="v"/>
            </a:pPr>
            <a:endParaRPr lang="en-IE" sz="3250" dirty="0"/>
          </a:p>
        </p:txBody>
      </p:sp>
      <p:sp>
        <p:nvSpPr>
          <p:cNvPr id="2" name="Title 1"/>
          <p:cNvSpPr>
            <a:spLocks noGrp="1"/>
          </p:cNvSpPr>
          <p:nvPr>
            <p:ph type="title"/>
          </p:nvPr>
        </p:nvSpPr>
        <p:spPr>
          <a:xfrm>
            <a:off x="411480" y="246888"/>
            <a:ext cx="11395509" cy="749808"/>
          </a:xfrm>
        </p:spPr>
        <p:txBody>
          <a:bodyPr>
            <a:normAutofit fontScale="90000"/>
          </a:bodyPr>
          <a:lstStyle/>
          <a:p>
            <a:pPr algn="ctr"/>
            <a:r>
              <a:rPr lang="en-IE" dirty="0"/>
              <a:t>Ireland – Key Strategy Documents</a:t>
            </a:r>
            <a:endParaRPr lang="en-IE" b="1" dirty="0"/>
          </a:p>
        </p:txBody>
      </p:sp>
    </p:spTree>
    <p:extLst>
      <p:ext uri="{BB962C8B-B14F-4D97-AF65-F5344CB8AC3E}">
        <p14:creationId xmlns:p14="http://schemas.microsoft.com/office/powerpoint/2010/main" val="338326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51000">
              <a:schemeClr val="accent1">
                <a:lumMod val="20000"/>
                <a:lumOff val="80000"/>
              </a:schemeClr>
            </a:gs>
            <a:gs pos="100000">
              <a:schemeClr val="accent3">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121920"/>
            <a:ext cx="11741150" cy="646176"/>
          </a:xfrm>
        </p:spPr>
        <p:txBody>
          <a:bodyPr>
            <a:normAutofit fontScale="90000"/>
          </a:bodyPr>
          <a:lstStyle/>
          <a:p>
            <a:pPr algn="ctr"/>
            <a:r>
              <a:rPr lang="en-IE" dirty="0"/>
              <a:t>Project Ireland 2040 </a:t>
            </a:r>
            <a:br>
              <a:rPr lang="en-IE" dirty="0"/>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2033477"/>
              </p:ext>
            </p:extLst>
          </p:nvPr>
        </p:nvGraphicFramePr>
        <p:xfrm>
          <a:off x="772160" y="768096"/>
          <a:ext cx="10647680" cy="5490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137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1"/>
            <a:ext cx="11476264" cy="609600"/>
          </a:xfrm>
        </p:spPr>
        <p:txBody>
          <a:bodyPr>
            <a:normAutofit fontScale="90000"/>
          </a:bodyPr>
          <a:lstStyle/>
          <a:p>
            <a:pPr algn="ctr"/>
            <a:r>
              <a:rPr lang="en-IE" sz="4000" dirty="0"/>
              <a:t>Ireland – Key Strategy Documents continued</a:t>
            </a:r>
            <a:br>
              <a:rPr lang="en-IE" dirty="0"/>
            </a:br>
            <a:endParaRPr lang="en-IE" dirty="0"/>
          </a:p>
        </p:txBody>
      </p:sp>
      <p:sp>
        <p:nvSpPr>
          <p:cNvPr id="3" name="Content Placeholder 2"/>
          <p:cNvSpPr>
            <a:spLocks noGrp="1"/>
          </p:cNvSpPr>
          <p:nvPr>
            <p:ph idx="1"/>
          </p:nvPr>
        </p:nvSpPr>
        <p:spPr>
          <a:xfrm>
            <a:off x="710292" y="762001"/>
            <a:ext cx="10956471" cy="5571066"/>
          </a:xfrm>
        </p:spPr>
        <p:txBody>
          <a:bodyPr>
            <a:noAutofit/>
          </a:bodyPr>
          <a:lstStyle/>
          <a:p>
            <a:pPr>
              <a:spcAft>
                <a:spcPts val="1800"/>
              </a:spcAft>
            </a:pPr>
            <a:r>
              <a:rPr lang="en-IE" sz="3000" b="1" dirty="0">
                <a:solidFill>
                  <a:srgbClr val="004D44"/>
                </a:solidFill>
              </a:rPr>
              <a:t>Our Rural Future: Rural Development Policy 2021 – 2025 </a:t>
            </a:r>
            <a:r>
              <a:rPr lang="en-IE" sz="3000" dirty="0">
                <a:solidFill>
                  <a:schemeClr val="tx1"/>
                </a:solidFill>
              </a:rPr>
              <a:t>focuses on:</a:t>
            </a:r>
          </a:p>
          <a:p>
            <a:pPr marL="571500" indent="-571500">
              <a:lnSpc>
                <a:spcPct val="100000"/>
              </a:lnSpc>
              <a:spcAft>
                <a:spcPts val="1800"/>
              </a:spcAft>
              <a:buClr>
                <a:srgbClr val="004D44"/>
              </a:buClr>
              <a:buFont typeface="Wingdings" panose="05000000000000000000" pitchFamily="2" charset="2"/>
              <a:buChar char="v"/>
            </a:pPr>
            <a:r>
              <a:rPr lang="en-IE" sz="2800" dirty="0">
                <a:solidFill>
                  <a:schemeClr val="tx1"/>
                </a:solidFill>
              </a:rPr>
              <a:t>optimising the opportunities for rural communities, assisting the regeneration and development of rural towns and villages;</a:t>
            </a:r>
          </a:p>
          <a:p>
            <a:pPr marL="571500" indent="-571500">
              <a:lnSpc>
                <a:spcPct val="100000"/>
              </a:lnSpc>
              <a:spcAft>
                <a:spcPts val="1800"/>
              </a:spcAft>
              <a:buClr>
                <a:srgbClr val="004D44"/>
              </a:buClr>
              <a:buFont typeface="Wingdings" panose="05000000000000000000" pitchFamily="2" charset="2"/>
              <a:buChar char="v"/>
            </a:pPr>
            <a:r>
              <a:rPr lang="en-IE" sz="2800" dirty="0">
                <a:solidFill>
                  <a:schemeClr val="tx1"/>
                </a:solidFill>
              </a:rPr>
              <a:t>enhancing public services in rural areas, </a:t>
            </a:r>
          </a:p>
          <a:p>
            <a:pPr marL="571500" indent="-571500">
              <a:lnSpc>
                <a:spcPct val="100000"/>
              </a:lnSpc>
              <a:spcAft>
                <a:spcPts val="1800"/>
              </a:spcAft>
              <a:buClr>
                <a:srgbClr val="004D44"/>
              </a:buClr>
              <a:buFont typeface="Wingdings" panose="05000000000000000000" pitchFamily="2" charset="2"/>
              <a:buChar char="v"/>
            </a:pPr>
            <a:r>
              <a:rPr lang="en-IE" sz="2800" dirty="0">
                <a:solidFill>
                  <a:schemeClr val="tx1"/>
                </a:solidFill>
              </a:rPr>
              <a:t>putting the future development and regeneration of rural towns at the heart of decision making through the </a:t>
            </a:r>
            <a:r>
              <a:rPr lang="en-IE" sz="2800" b="1" dirty="0">
                <a:solidFill>
                  <a:schemeClr val="tx1"/>
                </a:solidFill>
              </a:rPr>
              <a:t>Town Centre First</a:t>
            </a:r>
            <a:r>
              <a:rPr lang="en-IE" sz="2800" dirty="0">
                <a:solidFill>
                  <a:schemeClr val="tx1"/>
                </a:solidFill>
              </a:rPr>
              <a:t> approach and investing significantly in the revitalising of rural towns and villages.</a:t>
            </a:r>
          </a:p>
          <a:p>
            <a:endParaRPr lang="en-IE" sz="2500" dirty="0"/>
          </a:p>
        </p:txBody>
      </p:sp>
    </p:spTree>
    <p:extLst>
      <p:ext uri="{BB962C8B-B14F-4D97-AF65-F5344CB8AC3E}">
        <p14:creationId xmlns:p14="http://schemas.microsoft.com/office/powerpoint/2010/main" val="101839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688" y="233362"/>
            <a:ext cx="10744624" cy="650874"/>
          </a:xfrm>
        </p:spPr>
        <p:txBody>
          <a:bodyPr>
            <a:normAutofit fontScale="90000"/>
          </a:bodyPr>
          <a:lstStyle/>
          <a:p>
            <a:pPr algn="ctr"/>
            <a:r>
              <a:rPr lang="en-IE" sz="3700" dirty="0"/>
              <a:t>Ireland – Local Authority Specific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44010381"/>
              </p:ext>
            </p:extLst>
          </p:nvPr>
        </p:nvGraphicFramePr>
        <p:xfrm>
          <a:off x="914400" y="1008076"/>
          <a:ext cx="10392622" cy="5082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962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4" y="186267"/>
            <a:ext cx="11446932" cy="643467"/>
          </a:xfrm>
        </p:spPr>
        <p:txBody>
          <a:bodyPr>
            <a:normAutofit fontScale="90000"/>
          </a:bodyPr>
          <a:lstStyle/>
          <a:p>
            <a:pPr algn="ctr"/>
            <a:r>
              <a:rPr lang="en-IE" sz="4200" dirty="0"/>
              <a:t>Roadmap for Social Inclusion 2020 – 2025 </a:t>
            </a:r>
          </a:p>
        </p:txBody>
      </p:sp>
      <p:sp>
        <p:nvSpPr>
          <p:cNvPr id="3" name="Content Placeholder 2"/>
          <p:cNvSpPr>
            <a:spLocks noGrp="1"/>
          </p:cNvSpPr>
          <p:nvPr>
            <p:ph idx="1"/>
          </p:nvPr>
        </p:nvSpPr>
        <p:spPr>
          <a:xfrm>
            <a:off x="1126671" y="947057"/>
            <a:ext cx="9976758" cy="5229906"/>
          </a:xfrm>
        </p:spPr>
        <p:txBody>
          <a:bodyPr>
            <a:normAutofit fontScale="25000" lnSpcReduction="20000"/>
          </a:bodyPr>
          <a:lstStyle/>
          <a:p>
            <a:pPr>
              <a:lnSpc>
                <a:spcPct val="120000"/>
              </a:lnSpc>
              <a:spcAft>
                <a:spcPts val="1800"/>
              </a:spcAft>
            </a:pPr>
            <a:r>
              <a:rPr lang="en-IE" sz="9600" dirty="0">
                <a:solidFill>
                  <a:schemeClr val="tx1"/>
                </a:solidFill>
              </a:rPr>
              <a:t>The Roadmap for Social Inclusion sets out goals to measure progress across many aspects of social inclusion, including </a:t>
            </a:r>
          </a:p>
          <a:p>
            <a:pPr marL="571500" indent="-571500">
              <a:lnSpc>
                <a:spcPct val="120000"/>
              </a:lnSpc>
              <a:spcAft>
                <a:spcPts val="1800"/>
              </a:spcAft>
              <a:buFont typeface="Wingdings" panose="05000000000000000000" pitchFamily="2" charset="2"/>
              <a:buChar char="v"/>
            </a:pPr>
            <a:r>
              <a:rPr lang="en-IE" sz="9600" dirty="0">
                <a:solidFill>
                  <a:schemeClr val="tx1"/>
                </a:solidFill>
              </a:rPr>
              <a:t>social integration and empowering communities to address social exclusion, </a:t>
            </a:r>
          </a:p>
          <a:p>
            <a:pPr marL="571500" indent="-571500">
              <a:lnSpc>
                <a:spcPct val="120000"/>
              </a:lnSpc>
              <a:spcAft>
                <a:spcPts val="1800"/>
              </a:spcAft>
              <a:buFont typeface="Wingdings" panose="05000000000000000000" pitchFamily="2" charset="2"/>
              <a:buChar char="v"/>
            </a:pPr>
            <a:r>
              <a:rPr lang="en-IE" sz="9600" dirty="0">
                <a:solidFill>
                  <a:schemeClr val="tx1"/>
                </a:solidFill>
              </a:rPr>
              <a:t>ensuring that all people have access to quality services;</a:t>
            </a:r>
          </a:p>
          <a:p>
            <a:pPr marL="571500" indent="-571500">
              <a:lnSpc>
                <a:spcPct val="120000"/>
              </a:lnSpc>
              <a:spcAft>
                <a:spcPts val="1800"/>
              </a:spcAft>
              <a:buFont typeface="Wingdings" panose="05000000000000000000" pitchFamily="2" charset="2"/>
              <a:buChar char="v"/>
            </a:pPr>
            <a:r>
              <a:rPr lang="en-IE" sz="9600" dirty="0">
                <a:solidFill>
                  <a:schemeClr val="tx1"/>
                </a:solidFill>
              </a:rPr>
              <a:t>with the overall objective of achieving a better quality of life for all. </a:t>
            </a:r>
          </a:p>
          <a:p>
            <a:pPr>
              <a:lnSpc>
                <a:spcPct val="120000"/>
              </a:lnSpc>
              <a:spcAft>
                <a:spcPts val="1800"/>
              </a:spcAft>
            </a:pPr>
            <a:r>
              <a:rPr lang="en-IE" sz="9600" dirty="0">
                <a:solidFill>
                  <a:schemeClr val="tx1"/>
                </a:solidFill>
              </a:rPr>
              <a:t>It outlines that community and voluntary groups leverage the energy, know-how and local knowledge of local volunteers to step-up and give their time both to provide critical local services and to advocate for improved services.</a:t>
            </a:r>
          </a:p>
          <a:p>
            <a:endParaRPr lang="en-IE" dirty="0"/>
          </a:p>
        </p:txBody>
      </p:sp>
    </p:spTree>
    <p:extLst>
      <p:ext uri="{BB962C8B-B14F-4D97-AF65-F5344CB8AC3E}">
        <p14:creationId xmlns:p14="http://schemas.microsoft.com/office/powerpoint/2010/main" val="35799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21" y="1"/>
            <a:ext cx="10667329" cy="711200"/>
          </a:xfrm>
        </p:spPr>
        <p:txBody>
          <a:bodyPr>
            <a:normAutofit fontScale="90000"/>
          </a:bodyPr>
          <a:lstStyle/>
          <a:p>
            <a:pPr algn="ctr"/>
            <a:r>
              <a:rPr lang="en-IE" dirty="0">
                <a:solidFill>
                  <a:schemeClr val="accent3"/>
                </a:solidFill>
              </a:rPr>
              <a:t>Realising our Rural Potential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1517671"/>
              </p:ext>
            </p:extLst>
          </p:nvPr>
        </p:nvGraphicFramePr>
        <p:xfrm>
          <a:off x="823383" y="711201"/>
          <a:ext cx="10549467" cy="5378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1681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5" y="169334"/>
            <a:ext cx="10740126" cy="1446742"/>
          </a:xfrm>
        </p:spPr>
        <p:txBody>
          <a:bodyPr>
            <a:normAutofit/>
          </a:bodyPr>
          <a:lstStyle/>
          <a:p>
            <a:pPr algn="ctr"/>
            <a:r>
              <a:rPr lang="en-IE" sz="3100" dirty="0">
                <a:solidFill>
                  <a:srgbClr val="3E97A0"/>
                </a:solidFill>
              </a:rPr>
              <a:t>Sustainable, Inclusive and Empowered Communities: </a:t>
            </a:r>
            <a:br>
              <a:rPr lang="en-IE" sz="3100" dirty="0">
                <a:solidFill>
                  <a:srgbClr val="3E97A0"/>
                </a:solidFill>
              </a:rPr>
            </a:br>
            <a:r>
              <a:rPr lang="en-IE" sz="3100" dirty="0">
                <a:solidFill>
                  <a:srgbClr val="3E97A0"/>
                </a:solidFill>
              </a:rPr>
              <a:t>a five-year strategy to support the community and voluntary sector in Ireland 2019-2024</a:t>
            </a:r>
            <a:endParaRPr lang="en-IE" dirty="0"/>
          </a:p>
        </p:txBody>
      </p:sp>
      <p:sp>
        <p:nvSpPr>
          <p:cNvPr id="4" name="Text Placeholder 3"/>
          <p:cNvSpPr>
            <a:spLocks noGrp="1"/>
          </p:cNvSpPr>
          <p:nvPr>
            <p:ph type="body" sz="quarter" idx="12"/>
          </p:nvPr>
        </p:nvSpPr>
        <p:spPr>
          <a:xfrm>
            <a:off x="849085" y="1684756"/>
            <a:ext cx="7094765" cy="4415254"/>
          </a:xfrm>
        </p:spPr>
        <p:txBody>
          <a:bodyPr>
            <a:normAutofit/>
          </a:bodyPr>
          <a:lstStyle/>
          <a:p>
            <a:pPr>
              <a:lnSpc>
                <a:spcPct val="100000"/>
              </a:lnSpc>
            </a:pPr>
            <a:r>
              <a:rPr lang="en-IE" sz="2800" dirty="0">
                <a:solidFill>
                  <a:schemeClr val="tx1"/>
                </a:solidFill>
              </a:rPr>
              <a:t>Supports partnership and collaborative effort at all levels and between all stakeholders, comprising high level objectives and associated actions to support communities, their representative organisations, and the community and voluntary sector. </a:t>
            </a:r>
          </a:p>
          <a:p>
            <a:endParaRPr lang="en-IE" dirty="0"/>
          </a:p>
        </p:txBody>
      </p:sp>
      <p:pic>
        <p:nvPicPr>
          <p:cNvPr id="5" name="Picture Placeholder 4"/>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harpenSoften amount="55000"/>
                    </a14:imgEffect>
                  </a14:imgLayer>
                </a14:imgProps>
              </a:ext>
            </a:extLst>
          </a:blip>
          <a:srcRect l="9238" r="9238"/>
          <a:stretch>
            <a:fillRect/>
          </a:stretch>
        </p:blipFill>
        <p:spPr>
          <a:xfrm>
            <a:off x="8260451" y="1684756"/>
            <a:ext cx="3200400" cy="4203700"/>
          </a:xfrm>
          <a:prstGeom prst="rect">
            <a:avLst/>
          </a:prstGeom>
          <a:blipFill>
            <a:blip r:embed="rId5"/>
            <a:tile tx="0" ty="0" sx="100000" sy="100000" flip="none" algn="tl"/>
          </a:blipFill>
          <a:effectLst>
            <a:outerShdw blurRad="50800" dist="50800" dir="5400000" algn="ctr" rotWithShape="0">
              <a:schemeClr val="accent1">
                <a:lumMod val="40000"/>
                <a:lumOff val="60000"/>
              </a:schemeClr>
            </a:outerShdw>
          </a:effectLst>
        </p:spPr>
      </p:pic>
    </p:spTree>
    <p:extLst>
      <p:ext uri="{BB962C8B-B14F-4D97-AF65-F5344CB8AC3E}">
        <p14:creationId xmlns:p14="http://schemas.microsoft.com/office/powerpoint/2010/main" val="169663752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0391" y="2955472"/>
            <a:ext cx="9633859" cy="3451074"/>
          </a:xfrm>
        </p:spPr>
        <p:txBody>
          <a:bodyPr>
            <a:noAutofit/>
          </a:bodyPr>
          <a:lstStyle/>
          <a:p>
            <a:pPr>
              <a:lnSpc>
                <a:spcPct val="100000"/>
              </a:lnSpc>
            </a:pPr>
            <a:r>
              <a:rPr lang="en-IE" sz="2800" dirty="0">
                <a:solidFill>
                  <a:schemeClr val="tx1"/>
                </a:solidFill>
              </a:rPr>
              <a:t>Social Farming offers people who are socially, physically, mentally or intellectually disadvantaged the opportunity to spend time on a family farm in a healthy, safe, supportive and inclusive environment.  Encouraging participants to socialise, gain confidence and build relationships.</a:t>
            </a:r>
          </a:p>
        </p:txBody>
      </p:sp>
      <p:pic>
        <p:nvPicPr>
          <p:cNvPr id="4" name="Picture 3"/>
          <p:cNvPicPr/>
          <p:nvPr/>
        </p:nvPicPr>
        <p:blipFill>
          <a:blip r:embed="rId3"/>
          <a:stretch>
            <a:fillRect/>
          </a:stretch>
        </p:blipFill>
        <p:spPr>
          <a:xfrm>
            <a:off x="1412421" y="135467"/>
            <a:ext cx="9486900" cy="2746526"/>
          </a:xfrm>
          <a:prstGeom prst="rect">
            <a:avLst/>
          </a:prstGeom>
        </p:spPr>
      </p:pic>
    </p:spTree>
    <p:extLst>
      <p:ext uri="{BB962C8B-B14F-4D97-AF65-F5344CB8AC3E}">
        <p14:creationId xmlns:p14="http://schemas.microsoft.com/office/powerpoint/2010/main" val="879530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5652" y="73477"/>
            <a:ext cx="9845676" cy="2302934"/>
          </a:xfrm>
          <a:prstGeom prst="rect">
            <a:avLst/>
          </a:prstGeom>
        </p:spPr>
      </p:pic>
      <p:sp>
        <p:nvSpPr>
          <p:cNvPr id="2" name="Title 1"/>
          <p:cNvSpPr>
            <a:spLocks noGrp="1"/>
          </p:cNvSpPr>
          <p:nvPr>
            <p:ph type="title"/>
          </p:nvPr>
        </p:nvSpPr>
        <p:spPr/>
        <p:txBody>
          <a:bodyPr/>
          <a:lstStyle/>
          <a:p>
            <a:r>
              <a:rPr lang="en-IE" dirty="0"/>
              <a:t> </a:t>
            </a:r>
          </a:p>
        </p:txBody>
      </p:sp>
      <p:sp>
        <p:nvSpPr>
          <p:cNvPr id="3" name="Content Placeholder 2"/>
          <p:cNvSpPr>
            <a:spLocks noGrp="1"/>
          </p:cNvSpPr>
          <p:nvPr>
            <p:ph idx="1"/>
          </p:nvPr>
        </p:nvSpPr>
        <p:spPr>
          <a:xfrm>
            <a:off x="720726" y="2455334"/>
            <a:ext cx="10668454" cy="3721629"/>
          </a:xfrm>
        </p:spPr>
        <p:txBody>
          <a:bodyPr>
            <a:normAutofit/>
          </a:bodyPr>
          <a:lstStyle/>
          <a:p>
            <a:pPr algn="ctr">
              <a:lnSpc>
                <a:spcPct val="100000"/>
              </a:lnSpc>
              <a:spcAft>
                <a:spcPts val="1800"/>
              </a:spcAft>
            </a:pPr>
            <a:r>
              <a:rPr lang="en-IE" sz="2800" dirty="0">
                <a:solidFill>
                  <a:schemeClr val="tx1"/>
                </a:solidFill>
              </a:rPr>
              <a:t>The National Physical Activity Plan for Ireland</a:t>
            </a:r>
          </a:p>
          <a:p>
            <a:pPr>
              <a:lnSpc>
                <a:spcPct val="100000"/>
              </a:lnSpc>
              <a:spcAft>
                <a:spcPts val="1800"/>
              </a:spcAft>
            </a:pPr>
            <a:r>
              <a:rPr lang="en-IE" sz="2800" b="1" dirty="0">
                <a:solidFill>
                  <a:schemeClr val="tx1"/>
                </a:solidFill>
              </a:rPr>
              <a:t>Get Ireland Active</a:t>
            </a:r>
            <a:r>
              <a:rPr lang="en-IE" sz="2800" dirty="0">
                <a:solidFill>
                  <a:schemeClr val="tx1"/>
                </a:solidFill>
              </a:rPr>
              <a:t>, states physical inactivity is a demonstrated clear risk to health and wellbeing and is associated with numerous chronic diseases.</a:t>
            </a:r>
          </a:p>
          <a:p>
            <a:pPr algn="just">
              <a:lnSpc>
                <a:spcPct val="100000"/>
              </a:lnSpc>
              <a:spcAft>
                <a:spcPts val="1800"/>
              </a:spcAft>
            </a:pPr>
            <a:r>
              <a:rPr lang="en-IE" sz="2800" dirty="0">
                <a:solidFill>
                  <a:schemeClr val="tx1"/>
                </a:solidFill>
              </a:rPr>
              <a:t>Greenways play a vital part in addressing physical inactivity and provides opportunities for social interaction.</a:t>
            </a:r>
          </a:p>
          <a:p>
            <a:endParaRPr lang="en-IE" dirty="0"/>
          </a:p>
          <a:p>
            <a:endParaRPr lang="en-IE" dirty="0"/>
          </a:p>
        </p:txBody>
      </p:sp>
    </p:spTree>
    <p:extLst>
      <p:ext uri="{BB962C8B-B14F-4D97-AF65-F5344CB8AC3E}">
        <p14:creationId xmlns:p14="http://schemas.microsoft.com/office/powerpoint/2010/main" val="1682666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6172200" y="1993596"/>
            <a:ext cx="5274325" cy="2554545"/>
          </a:xfrm>
          <a:prstGeom prst="rect">
            <a:avLst/>
          </a:prstGeom>
          <a:noFill/>
        </p:spPr>
        <p:txBody>
          <a:bodyPr wrap="square" rtlCol="0">
            <a:spAutoFit/>
          </a:bodyPr>
          <a:lstStyle/>
          <a:p>
            <a:r>
              <a:rPr lang="en-GB" sz="2400" b="1" dirty="0">
                <a:solidFill>
                  <a:schemeClr val="accent1">
                    <a:lumMod val="75000"/>
                  </a:schemeClr>
                </a:solidFill>
                <a:latin typeface="Arial Black" panose="020B0A04020102020204" pitchFamily="34" charset="0"/>
              </a:rPr>
              <a:t>PEACEPLUS Programme</a:t>
            </a:r>
          </a:p>
          <a:p>
            <a:endParaRPr lang="en-GB" sz="2400" b="1" dirty="0">
              <a:solidFill>
                <a:schemeClr val="accent1">
                  <a:lumMod val="75000"/>
                </a:schemeClr>
              </a:solidFill>
              <a:latin typeface="Arial Black" panose="020B0A04020102020204" pitchFamily="34" charset="0"/>
            </a:endParaRPr>
          </a:p>
          <a:p>
            <a:r>
              <a:rPr lang="en-GB" sz="2400" b="1" dirty="0">
                <a:solidFill>
                  <a:schemeClr val="accent1">
                    <a:lumMod val="75000"/>
                  </a:schemeClr>
                </a:solidFill>
                <a:latin typeface="Arial Black" panose="020B0A04020102020204" pitchFamily="34" charset="0"/>
              </a:rPr>
              <a:t>Declan McGarrigle, SEUPB</a:t>
            </a:r>
          </a:p>
          <a:p>
            <a:r>
              <a:rPr lang="en-GB" sz="2400" b="1" dirty="0">
                <a:solidFill>
                  <a:schemeClr val="accent1">
                    <a:lumMod val="75000"/>
                  </a:schemeClr>
                </a:solidFill>
                <a:latin typeface="Arial Black" panose="020B0A04020102020204" pitchFamily="34" charset="0"/>
              </a:rPr>
              <a:t>Interim Director PEACEPLUS</a:t>
            </a:r>
          </a:p>
          <a:p>
            <a:endParaRPr lang="en-GB" sz="3200" b="1" dirty="0">
              <a:solidFill>
                <a:schemeClr val="accent1">
                  <a:lumMod val="75000"/>
                </a:schemeClr>
              </a:solidFill>
              <a:latin typeface="Arial Black" panose="020B0A04020102020204" pitchFamily="34" charset="0"/>
            </a:endParaRPr>
          </a:p>
          <a:p>
            <a:endParaRPr lang="en-GB" sz="3200" b="1" dirty="0">
              <a:solidFill>
                <a:schemeClr val="accent1">
                  <a:lumMod val="75000"/>
                </a:schemeClr>
              </a:solidFill>
              <a:latin typeface="Arial Black" panose="020B0A04020102020204" pitchFamily="34" charset="0"/>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8" name="Picture 7" descr="A picture containing outdoor, river, several">
            <a:extLst>
              <a:ext uri="{FF2B5EF4-FFF2-40B4-BE49-F238E27FC236}">
                <a16:creationId xmlns:a16="http://schemas.microsoft.com/office/drawing/2014/main" id="{C5338ED1-9F52-9D74-1B92-58542D5A4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38" y="1480837"/>
            <a:ext cx="5592963" cy="3729388"/>
          </a:xfrm>
          <a:prstGeom prst="rect">
            <a:avLst/>
          </a:prstGeom>
        </p:spPr>
      </p:pic>
    </p:spTree>
    <p:extLst>
      <p:ext uri="{BB962C8B-B14F-4D97-AF65-F5344CB8AC3E}">
        <p14:creationId xmlns:p14="http://schemas.microsoft.com/office/powerpoint/2010/main" val="3167033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21" y="0"/>
            <a:ext cx="10748972" cy="694267"/>
          </a:xfrm>
        </p:spPr>
        <p:txBody>
          <a:bodyPr>
            <a:normAutofit fontScale="90000"/>
          </a:bodyPr>
          <a:lstStyle/>
          <a:p>
            <a:pPr algn="ctr"/>
            <a:r>
              <a:rPr lang="en-IE" sz="4000" dirty="0">
                <a:solidFill>
                  <a:schemeClr val="accent1">
                    <a:lumMod val="50000"/>
                  </a:schemeClr>
                </a:solidFill>
              </a:rPr>
              <a:t>Embracing Ireland’s Outdoors</a:t>
            </a:r>
          </a:p>
        </p:txBody>
      </p:sp>
      <p:sp>
        <p:nvSpPr>
          <p:cNvPr id="3" name="Content Placeholder 2"/>
          <p:cNvSpPr>
            <a:spLocks noGrp="1"/>
          </p:cNvSpPr>
          <p:nvPr>
            <p:ph idx="1"/>
          </p:nvPr>
        </p:nvSpPr>
        <p:spPr>
          <a:xfrm>
            <a:off x="705521" y="775607"/>
            <a:ext cx="8307850" cy="5523594"/>
          </a:xfrm>
        </p:spPr>
        <p:txBody>
          <a:bodyPr>
            <a:normAutofit fontScale="25000" lnSpcReduction="20000"/>
          </a:bodyPr>
          <a:lstStyle/>
          <a:p>
            <a:pPr algn="just">
              <a:lnSpc>
                <a:spcPct val="120000"/>
              </a:lnSpc>
              <a:spcAft>
                <a:spcPts val="1800"/>
              </a:spcAft>
              <a:buClr>
                <a:srgbClr val="004D44"/>
              </a:buClr>
            </a:pPr>
            <a:r>
              <a:rPr lang="en-IE" sz="9600" dirty="0">
                <a:solidFill>
                  <a:schemeClr val="tx1"/>
                </a:solidFill>
              </a:rPr>
              <a:t>This </a:t>
            </a:r>
            <a:r>
              <a:rPr lang="en-IE" sz="9600" b="1" dirty="0">
                <a:solidFill>
                  <a:schemeClr val="tx1"/>
                </a:solidFill>
              </a:rPr>
              <a:t>National Outdoor Recreation Strategy 2023 – 2027 </a:t>
            </a:r>
            <a:r>
              <a:rPr lang="en-IE" sz="9600" dirty="0">
                <a:solidFill>
                  <a:schemeClr val="tx1"/>
                </a:solidFill>
              </a:rPr>
              <a:t>was developed by </a:t>
            </a:r>
            <a:r>
              <a:rPr lang="en-IE" sz="9600" dirty="0" err="1">
                <a:solidFill>
                  <a:schemeClr val="tx1"/>
                </a:solidFill>
              </a:rPr>
              <a:t>Comhairle</a:t>
            </a:r>
            <a:r>
              <a:rPr lang="en-IE" sz="9600" dirty="0">
                <a:solidFill>
                  <a:schemeClr val="tx1"/>
                </a:solidFill>
              </a:rPr>
              <a:t> </a:t>
            </a:r>
            <a:r>
              <a:rPr lang="en-IE" sz="9600" dirty="0" err="1">
                <a:solidFill>
                  <a:schemeClr val="tx1"/>
                </a:solidFill>
              </a:rPr>
              <a:t>na</a:t>
            </a:r>
            <a:r>
              <a:rPr lang="en-IE" sz="9600" dirty="0">
                <a:solidFill>
                  <a:schemeClr val="tx1"/>
                </a:solidFill>
              </a:rPr>
              <a:t> Tuaithe (The Countryside Council) in conjunction with the Department of Rural and Community Development. </a:t>
            </a:r>
          </a:p>
          <a:p>
            <a:pPr algn="just">
              <a:lnSpc>
                <a:spcPct val="120000"/>
              </a:lnSpc>
              <a:spcAft>
                <a:spcPts val="1800"/>
              </a:spcAft>
              <a:buClr>
                <a:srgbClr val="004D44"/>
              </a:buClr>
            </a:pPr>
            <a:r>
              <a:rPr lang="en-IE" sz="9600" dirty="0">
                <a:solidFill>
                  <a:schemeClr val="tx1"/>
                </a:solidFill>
              </a:rPr>
              <a:t>It will operate in an integrated manner alongside other government strategies and policies including Project Ireland 2040, Our Rural Future and the Future Development of National and Regional Greenways.  </a:t>
            </a:r>
          </a:p>
          <a:p>
            <a:pPr algn="just">
              <a:lnSpc>
                <a:spcPct val="120000"/>
              </a:lnSpc>
              <a:spcAft>
                <a:spcPts val="1800"/>
              </a:spcAft>
              <a:buClr>
                <a:srgbClr val="004D44"/>
              </a:buClr>
            </a:pPr>
            <a:r>
              <a:rPr lang="en-IE" sz="9600" dirty="0">
                <a:solidFill>
                  <a:schemeClr val="tx1"/>
                </a:solidFill>
              </a:rPr>
              <a:t>It will align with our commitment to the UN Sustainable Development Goals and provides a vision and an overarching framework for the growth and development of outdoor recreation. </a:t>
            </a:r>
          </a:p>
          <a:p>
            <a:endParaRPr lang="en-IE" dirty="0"/>
          </a:p>
        </p:txBody>
      </p:sp>
      <p:pic>
        <p:nvPicPr>
          <p:cNvPr id="5" name="Picture 4"/>
          <p:cNvPicPr/>
          <p:nvPr/>
        </p:nvPicPr>
        <p:blipFill>
          <a:blip r:embed="rId3"/>
          <a:stretch>
            <a:fillRect/>
          </a:stretch>
        </p:blipFill>
        <p:spPr>
          <a:xfrm>
            <a:off x="9223526" y="1502228"/>
            <a:ext cx="2624667" cy="4250267"/>
          </a:xfrm>
          <a:prstGeom prst="rect">
            <a:avLst/>
          </a:prstGeom>
        </p:spPr>
      </p:pic>
    </p:spTree>
    <p:extLst>
      <p:ext uri="{BB962C8B-B14F-4D97-AF65-F5344CB8AC3E}">
        <p14:creationId xmlns:p14="http://schemas.microsoft.com/office/powerpoint/2010/main" val="3967306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5" y="169334"/>
            <a:ext cx="10611304" cy="1134533"/>
          </a:xfrm>
        </p:spPr>
        <p:txBody>
          <a:bodyPr>
            <a:noAutofit/>
          </a:bodyPr>
          <a:lstStyle/>
          <a:p>
            <a:pPr algn="ctr"/>
            <a:r>
              <a:rPr lang="en-IE" sz="4000" dirty="0"/>
              <a:t>Strategy for the Future Development of National and Regional Greenways</a:t>
            </a:r>
          </a:p>
        </p:txBody>
      </p:sp>
      <p:sp>
        <p:nvSpPr>
          <p:cNvPr id="3" name="Picture Placeholder 2"/>
          <p:cNvSpPr>
            <a:spLocks noGrp="1"/>
          </p:cNvSpPr>
          <p:nvPr>
            <p:ph type="pic" sz="quarter" idx="10"/>
          </p:nvPr>
        </p:nvSpPr>
        <p:spPr>
          <a:xfrm>
            <a:off x="9381066" y="1778000"/>
            <a:ext cx="2607734" cy="4322011"/>
          </a:xfrm>
        </p:spPr>
      </p:sp>
      <p:sp>
        <p:nvSpPr>
          <p:cNvPr id="4" name="Text Placeholder 3"/>
          <p:cNvSpPr>
            <a:spLocks noGrp="1"/>
          </p:cNvSpPr>
          <p:nvPr>
            <p:ph type="body" sz="quarter" idx="12"/>
          </p:nvPr>
        </p:nvSpPr>
        <p:spPr>
          <a:xfrm>
            <a:off x="731149" y="1303868"/>
            <a:ext cx="8502658" cy="4796143"/>
          </a:xfrm>
        </p:spPr>
        <p:txBody>
          <a:bodyPr>
            <a:normAutofit fontScale="92500" lnSpcReduction="10000"/>
          </a:bodyPr>
          <a:lstStyle/>
          <a:p>
            <a:pPr marL="428625" indent="-428625">
              <a:lnSpc>
                <a:spcPct val="100000"/>
              </a:lnSpc>
              <a:spcAft>
                <a:spcPts val="1800"/>
              </a:spcAft>
              <a:buFont typeface="Wingdings" panose="05000000000000000000" pitchFamily="2" charset="2"/>
              <a:buChar char="v"/>
            </a:pPr>
            <a:r>
              <a:rPr lang="en-IE" dirty="0">
                <a:solidFill>
                  <a:schemeClr val="tx1"/>
                </a:solidFill>
              </a:rPr>
              <a:t>Recognises the benefits that can arise from the development of Greenways in terms of economic contributors to rural communities through increased tourism.</a:t>
            </a:r>
          </a:p>
          <a:p>
            <a:pPr marL="428625" indent="-428625">
              <a:lnSpc>
                <a:spcPct val="100000"/>
              </a:lnSpc>
              <a:spcAft>
                <a:spcPts val="1800"/>
              </a:spcAft>
              <a:buFont typeface="Wingdings" panose="05000000000000000000" pitchFamily="2" charset="2"/>
              <a:buChar char="v"/>
            </a:pPr>
            <a:r>
              <a:rPr lang="en-IE" dirty="0">
                <a:solidFill>
                  <a:schemeClr val="tx1"/>
                </a:solidFill>
              </a:rPr>
              <a:t>They can transform rural areas around the country, provide a wonderful experience for visitors and locals, and contribute to the health of the nation. </a:t>
            </a:r>
          </a:p>
          <a:p>
            <a:pPr marL="428625" indent="-428625">
              <a:lnSpc>
                <a:spcPct val="100000"/>
              </a:lnSpc>
              <a:spcAft>
                <a:spcPts val="1800"/>
              </a:spcAft>
              <a:buFont typeface="Wingdings" panose="05000000000000000000" pitchFamily="2" charset="2"/>
              <a:buChar char="v"/>
            </a:pPr>
            <a:r>
              <a:rPr lang="en-IE" dirty="0">
                <a:solidFill>
                  <a:schemeClr val="tx1"/>
                </a:solidFill>
              </a:rPr>
              <a:t>The benefits for the health and wellbeing of local communities through the use of Greenways as recreational amenities are significant.</a:t>
            </a:r>
          </a:p>
        </p:txBody>
      </p:sp>
      <p:pic>
        <p:nvPicPr>
          <p:cNvPr id="5" name="Picture 4"/>
          <p:cNvPicPr>
            <a:picLocks noChangeAspect="1"/>
          </p:cNvPicPr>
          <p:nvPr/>
        </p:nvPicPr>
        <p:blipFill>
          <a:blip r:embed="rId3"/>
          <a:stretch>
            <a:fillRect/>
          </a:stretch>
        </p:blipFill>
        <p:spPr>
          <a:xfrm>
            <a:off x="9381066" y="1490134"/>
            <a:ext cx="2607735" cy="4609877"/>
          </a:xfrm>
          <a:prstGeom prst="rect">
            <a:avLst/>
          </a:prstGeom>
        </p:spPr>
      </p:pic>
    </p:spTree>
    <p:extLst>
      <p:ext uri="{BB962C8B-B14F-4D97-AF65-F5344CB8AC3E}">
        <p14:creationId xmlns:p14="http://schemas.microsoft.com/office/powerpoint/2010/main" val="130388348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6C613B-F63B-7EA2-0BD0-8B1B69B3F1D1}"/>
              </a:ext>
            </a:extLst>
          </p:cNvPr>
          <p:cNvPicPr>
            <a:picLocks noChangeAspect="1"/>
          </p:cNvPicPr>
          <p:nvPr/>
        </p:nvPicPr>
        <p:blipFill rotWithShape="1">
          <a:blip r:embed="rId3">
            <a:extLst>
              <a:ext uri="{28A0092B-C50C-407E-A947-70E740481C1C}">
                <a14:useLocalDpi xmlns:a14="http://schemas.microsoft.com/office/drawing/2010/main" val="0"/>
              </a:ext>
            </a:extLst>
          </a:blip>
          <a:srcRect l="1832" t="18208" b="31277"/>
          <a:stretch/>
        </p:blipFill>
        <p:spPr>
          <a:xfrm>
            <a:off x="1524001" y="1145026"/>
            <a:ext cx="9143999" cy="2965681"/>
          </a:xfrm>
          <a:prstGeom prst="rect">
            <a:avLst/>
          </a:prstGeom>
        </p:spPr>
      </p:pic>
      <p:sp>
        <p:nvSpPr>
          <p:cNvPr id="7" name="TextBox 6">
            <a:extLst>
              <a:ext uri="{FF2B5EF4-FFF2-40B4-BE49-F238E27FC236}">
                <a16:creationId xmlns:a16="http://schemas.microsoft.com/office/drawing/2014/main" id="{4E14670D-F96E-426F-DF12-13291DAA27DF}"/>
              </a:ext>
            </a:extLst>
          </p:cNvPr>
          <p:cNvSpPr txBox="1"/>
          <p:nvPr/>
        </p:nvSpPr>
        <p:spPr>
          <a:xfrm>
            <a:off x="1298121" y="4110707"/>
            <a:ext cx="9560379" cy="584775"/>
          </a:xfrm>
          <a:prstGeom prst="rect">
            <a:avLst/>
          </a:prstGeom>
          <a:noFill/>
        </p:spPr>
        <p:txBody>
          <a:bodyPr wrap="square">
            <a:spAutoFit/>
          </a:bodyPr>
          <a:lstStyle/>
          <a:p>
            <a:r>
              <a:rPr lang="en-US" sz="1600" b="1" dirty="0">
                <a:solidFill>
                  <a:srgbClr val="000000"/>
                </a:solidFill>
                <a:latin typeface="Arial"/>
              </a:rPr>
              <a:t>DAERA  vision for rural </a:t>
            </a:r>
            <a:r>
              <a:rPr lang="en-US" sz="1600" dirty="0">
                <a:solidFill>
                  <a:srgbClr val="000000"/>
                </a:solidFill>
                <a:latin typeface="Arial"/>
              </a:rPr>
              <a:t>- Sustainability at the heart of a living, working, active landscape, valued by everyone.</a:t>
            </a:r>
            <a:endParaRPr lang="en-GB" sz="1600" dirty="0">
              <a:solidFill>
                <a:srgbClr val="000000"/>
              </a:solidFill>
              <a:latin typeface="Arial"/>
            </a:endParaRPr>
          </a:p>
        </p:txBody>
      </p:sp>
      <p:sp>
        <p:nvSpPr>
          <p:cNvPr id="9" name="TextBox 8">
            <a:extLst>
              <a:ext uri="{FF2B5EF4-FFF2-40B4-BE49-F238E27FC236}">
                <a16:creationId xmlns:a16="http://schemas.microsoft.com/office/drawing/2014/main" id="{11CD08C5-9522-1E9B-2F10-5976657EB909}"/>
              </a:ext>
            </a:extLst>
          </p:cNvPr>
          <p:cNvSpPr txBox="1"/>
          <p:nvPr/>
        </p:nvSpPr>
        <p:spPr>
          <a:xfrm>
            <a:off x="1298121" y="4750196"/>
            <a:ext cx="9369879" cy="584775"/>
          </a:xfrm>
          <a:prstGeom prst="rect">
            <a:avLst/>
          </a:prstGeom>
          <a:noFill/>
        </p:spPr>
        <p:txBody>
          <a:bodyPr wrap="square">
            <a:spAutoFit/>
          </a:bodyPr>
          <a:lstStyle/>
          <a:p>
            <a:r>
              <a:rPr lang="en-US" sz="1600" b="1" dirty="0">
                <a:solidFill>
                  <a:srgbClr val="000000"/>
                </a:solidFill>
                <a:latin typeface="Arial"/>
              </a:rPr>
              <a:t>The aim for the Rural Policy Framework for NI is</a:t>
            </a:r>
            <a:r>
              <a:rPr lang="en-US" sz="1600" dirty="0">
                <a:solidFill>
                  <a:srgbClr val="000000"/>
                </a:solidFill>
                <a:latin typeface="Arial"/>
              </a:rPr>
              <a:t>: To create a rural community where people want to live, work and be active in a sustainable and environmentally responsible way.</a:t>
            </a:r>
            <a:endParaRPr lang="en-GB" sz="1600" dirty="0">
              <a:solidFill>
                <a:srgbClr val="000000"/>
              </a:solidFill>
              <a:latin typeface="Arial"/>
            </a:endParaRPr>
          </a:p>
        </p:txBody>
      </p:sp>
      <p:sp>
        <p:nvSpPr>
          <p:cNvPr id="2" name="Title 3">
            <a:extLst>
              <a:ext uri="{FF2B5EF4-FFF2-40B4-BE49-F238E27FC236}">
                <a16:creationId xmlns:a16="http://schemas.microsoft.com/office/drawing/2014/main" id="{2DB2A448-81EE-786B-6644-C7CFA5F04B9A}"/>
              </a:ext>
            </a:extLst>
          </p:cNvPr>
          <p:cNvSpPr txBox="1">
            <a:spLocks/>
          </p:cNvSpPr>
          <p:nvPr/>
        </p:nvSpPr>
        <p:spPr bwMode="auto">
          <a:xfrm>
            <a:off x="1524000" y="0"/>
            <a:ext cx="9144001" cy="1192696"/>
          </a:xfrm>
          <a:prstGeom prst="rect">
            <a:avLst/>
          </a:prstGeom>
          <a:solidFill>
            <a:srgbClr val="FFC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defRPr/>
            </a:pPr>
            <a:r>
              <a:rPr lang="en-GB" sz="3600" kern="0" dirty="0">
                <a:latin typeface="Arial"/>
              </a:rPr>
              <a:t>Rural Policy Framework for NI</a:t>
            </a:r>
          </a:p>
        </p:txBody>
      </p:sp>
    </p:spTree>
    <p:extLst>
      <p:ext uri="{BB962C8B-B14F-4D97-AF65-F5344CB8AC3E}">
        <p14:creationId xmlns:p14="http://schemas.microsoft.com/office/powerpoint/2010/main" val="1553856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1991546" y="1447800"/>
            <a:ext cx="8485955" cy="4038600"/>
          </a:xfrm>
        </p:spPr>
        <p:txBody>
          <a:bodyPr/>
          <a:lstStyle/>
          <a:p>
            <a:pPr marL="0" indent="0" algn="ctr" eaLnBrk="1" hangingPunct="1">
              <a:lnSpc>
                <a:spcPct val="90000"/>
              </a:lnSpc>
            </a:pPr>
            <a:r>
              <a:rPr lang="en-GB" sz="2800" dirty="0">
                <a:solidFill>
                  <a:srgbClr val="142062"/>
                </a:solidFill>
              </a:rPr>
              <a:t>To create a rural society where innovation and entrepreneurship flourish </a:t>
            </a:r>
          </a:p>
          <a:p>
            <a:pPr marL="0" indent="0" eaLnBrk="1" hangingPunct="1">
              <a:lnSpc>
                <a:spcPct val="90000"/>
              </a:lnSpc>
            </a:pPr>
            <a:endParaRPr lang="en-GB" sz="4800" b="1" dirty="0"/>
          </a:p>
          <a:p>
            <a:pPr marL="0" indent="0" eaLnBrk="1" hangingPunct="1">
              <a:lnSpc>
                <a:spcPct val="90000"/>
              </a:lnSpc>
            </a:pPr>
            <a:endParaRPr lang="en-GB" sz="4800" b="1" dirty="0"/>
          </a:p>
        </p:txBody>
      </p:sp>
      <p:sp>
        <p:nvSpPr>
          <p:cNvPr id="6" name="Title 3">
            <a:extLst>
              <a:ext uri="{FF2B5EF4-FFF2-40B4-BE49-F238E27FC236}">
                <a16:creationId xmlns:a16="http://schemas.microsoft.com/office/drawing/2014/main" id="{511A519B-B3E6-419A-9BF7-17B1842C5A29}"/>
              </a:ext>
            </a:extLst>
          </p:cNvPr>
          <p:cNvSpPr txBox="1">
            <a:spLocks/>
          </p:cNvSpPr>
          <p:nvPr/>
        </p:nvSpPr>
        <p:spPr bwMode="auto">
          <a:xfrm>
            <a:off x="1524000" y="0"/>
            <a:ext cx="9144001" cy="1192696"/>
          </a:xfrm>
          <a:prstGeom prst="rect">
            <a:avLst/>
          </a:prstGeom>
          <a:solidFill>
            <a:srgbClr val="FFC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defRPr/>
            </a:pPr>
            <a:r>
              <a:rPr lang="en-GB" sz="3600" kern="0" dirty="0">
                <a:latin typeface="Arial"/>
              </a:rPr>
              <a:t>Thematic Pillar 1 – Innovation &amp; Entrepreneurship</a:t>
            </a:r>
          </a:p>
        </p:txBody>
      </p:sp>
      <p:pic>
        <p:nvPicPr>
          <p:cNvPr id="5" name="Picture 4"/>
          <p:cNvPicPr>
            <a:picLocks noChangeAspect="1"/>
          </p:cNvPicPr>
          <p:nvPr/>
        </p:nvPicPr>
        <p:blipFill>
          <a:blip r:embed="rId3"/>
          <a:stretch>
            <a:fillRect/>
          </a:stretch>
        </p:blipFill>
        <p:spPr>
          <a:xfrm>
            <a:off x="4953000" y="2553367"/>
            <a:ext cx="2286000" cy="2143125"/>
          </a:xfrm>
          <a:prstGeom prst="rect">
            <a:avLst/>
          </a:prstGeom>
          <a:ln>
            <a:noFill/>
          </a:ln>
          <a:effectLst>
            <a:softEdge rad="112500"/>
          </a:effectLst>
        </p:spPr>
      </p:pic>
    </p:spTree>
    <p:extLst>
      <p:ext uri="{BB962C8B-B14F-4D97-AF65-F5344CB8AC3E}">
        <p14:creationId xmlns:p14="http://schemas.microsoft.com/office/powerpoint/2010/main" val="2867608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BD3CA6B-E543-45D9-BAE8-426D38025D9C}"/>
              </a:ext>
            </a:extLst>
          </p:cNvPr>
          <p:cNvSpPr txBox="1">
            <a:spLocks/>
          </p:cNvSpPr>
          <p:nvPr/>
        </p:nvSpPr>
        <p:spPr bwMode="auto">
          <a:xfrm>
            <a:off x="1524000" y="0"/>
            <a:ext cx="9144000" cy="1192696"/>
          </a:xfrm>
          <a:prstGeom prst="rect">
            <a:avLst/>
          </a:prstGeom>
          <a:solidFill>
            <a:srgbClr val="FFC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r>
              <a:rPr lang="en-GB" sz="3600" dirty="0">
                <a:latin typeface="Arial"/>
              </a:rPr>
              <a:t>Key Findings</a:t>
            </a:r>
          </a:p>
        </p:txBody>
      </p:sp>
      <p:sp>
        <p:nvSpPr>
          <p:cNvPr id="5" name="Content Placeholder 2"/>
          <p:cNvSpPr>
            <a:spLocks noGrp="1"/>
          </p:cNvSpPr>
          <p:nvPr>
            <p:ph idx="1"/>
          </p:nvPr>
        </p:nvSpPr>
        <p:spPr>
          <a:xfrm>
            <a:off x="1524000" y="1143000"/>
            <a:ext cx="9144000" cy="4276288"/>
          </a:xfrm>
        </p:spPr>
        <p:txBody>
          <a:bodyPr numCol="2"/>
          <a:lstStyle/>
          <a:p>
            <a:pPr>
              <a:buFont typeface="Arial" panose="020B0604020202020204" pitchFamily="34" charset="0"/>
              <a:buChar char="•"/>
            </a:pPr>
            <a:endParaRPr lang="en-GB" sz="2000" dirty="0">
              <a:solidFill>
                <a:srgbClr val="142062"/>
              </a:solidFill>
            </a:endParaRPr>
          </a:p>
          <a:p>
            <a:pPr eaLnBrk="1" hangingPunct="1">
              <a:spcBef>
                <a:spcPts val="0"/>
              </a:spcBef>
              <a:spcAft>
                <a:spcPts val="1200"/>
              </a:spcAft>
              <a:buFont typeface="Arial" panose="020B0604020202020204" pitchFamily="34" charset="0"/>
              <a:buChar char="•"/>
              <a:defRPr/>
            </a:pPr>
            <a:r>
              <a:rPr lang="en-GB" sz="2000" dirty="0">
                <a:solidFill>
                  <a:srgbClr val="142062"/>
                </a:solidFill>
                <a:latin typeface="Arial"/>
              </a:rPr>
              <a:t>Wraparound support (animation, training &amp; development, mentoring) &amp; grant aid</a:t>
            </a:r>
          </a:p>
          <a:p>
            <a:pPr eaLnBrk="1" hangingPunct="1">
              <a:spcBef>
                <a:spcPts val="0"/>
              </a:spcBef>
              <a:spcAft>
                <a:spcPts val="1200"/>
              </a:spcAft>
              <a:buFont typeface="Arial" panose="020B0604020202020204" pitchFamily="34" charset="0"/>
              <a:buChar char="•"/>
              <a:defRPr/>
            </a:pPr>
            <a:r>
              <a:rPr lang="en-GB" sz="2000" dirty="0">
                <a:solidFill>
                  <a:srgbClr val="142062"/>
                </a:solidFill>
                <a:latin typeface="Arial"/>
              </a:rPr>
              <a:t>Promotion &amp; awareness raising needed for social enterprise model in rural areas</a:t>
            </a:r>
          </a:p>
          <a:p>
            <a:pPr eaLnBrk="1" hangingPunct="1">
              <a:spcBef>
                <a:spcPts val="0"/>
              </a:spcBef>
              <a:spcAft>
                <a:spcPts val="1200"/>
              </a:spcAft>
              <a:buFont typeface="Arial" panose="020B0604020202020204" pitchFamily="34" charset="0"/>
              <a:buChar char="•"/>
              <a:defRPr/>
            </a:pPr>
            <a:r>
              <a:rPr lang="en-GB" sz="2000" dirty="0">
                <a:solidFill>
                  <a:srgbClr val="142062"/>
                </a:solidFill>
                <a:latin typeface="Arial"/>
              </a:rPr>
              <a:t>Social interaction &amp; innovation remains important, particularly for young people</a:t>
            </a:r>
            <a:endParaRPr lang="en-GB" sz="2000" dirty="0">
              <a:solidFill>
                <a:srgbClr val="000000"/>
              </a:solidFill>
              <a:latin typeface="Arial"/>
            </a:endParaRPr>
          </a:p>
          <a:p>
            <a:pPr eaLnBrk="1" hangingPunct="1">
              <a:buFont typeface="Arial" panose="020B0604020202020204" pitchFamily="34" charset="0"/>
              <a:buChar char="•"/>
              <a:defRPr/>
            </a:pPr>
            <a:endParaRPr lang="en-GB" sz="2000" dirty="0">
              <a:solidFill>
                <a:srgbClr val="142062"/>
              </a:solidFill>
              <a:latin typeface="Arial"/>
              <a:cs typeface="+mn-cs"/>
            </a:endParaRPr>
          </a:p>
          <a:p>
            <a:pPr eaLnBrk="1" hangingPunct="1">
              <a:buFont typeface="Arial" panose="020B0604020202020204" pitchFamily="34" charset="0"/>
              <a:buChar char="•"/>
              <a:defRPr/>
            </a:pPr>
            <a:endParaRPr lang="en-GB" sz="2000" dirty="0">
              <a:solidFill>
                <a:srgbClr val="142062"/>
              </a:solidFill>
              <a:latin typeface="Arial"/>
              <a:cs typeface="+mn-cs"/>
            </a:endParaRPr>
          </a:p>
          <a:p>
            <a:pPr eaLnBrk="1" hangingPunct="1">
              <a:buFont typeface="Arial" panose="020B0604020202020204" pitchFamily="34" charset="0"/>
              <a:buChar char="•"/>
              <a:defRPr/>
            </a:pPr>
            <a:endParaRPr lang="en-GB" sz="2000" dirty="0">
              <a:solidFill>
                <a:srgbClr val="142062"/>
              </a:solidFill>
              <a:latin typeface="Arial"/>
              <a:cs typeface="+mn-cs"/>
            </a:endParaRPr>
          </a:p>
          <a:p>
            <a:pPr eaLnBrk="1" hangingPunct="1">
              <a:spcBef>
                <a:spcPts val="0"/>
              </a:spcBef>
              <a:spcAft>
                <a:spcPts val="1200"/>
              </a:spcAft>
              <a:buFont typeface="Arial" panose="020B0604020202020204" pitchFamily="34" charset="0"/>
              <a:buChar char="•"/>
              <a:defRPr/>
            </a:pPr>
            <a:r>
              <a:rPr lang="en-GB" sz="2000" dirty="0">
                <a:solidFill>
                  <a:srgbClr val="142062"/>
                </a:solidFill>
                <a:latin typeface="Arial"/>
                <a:cs typeface="+mn-cs"/>
              </a:rPr>
              <a:t>Need to focus on micro-enterprise sector</a:t>
            </a:r>
          </a:p>
          <a:p>
            <a:pPr eaLnBrk="1" hangingPunct="1">
              <a:spcBef>
                <a:spcPts val="0"/>
              </a:spcBef>
              <a:spcAft>
                <a:spcPts val="1200"/>
              </a:spcAft>
              <a:buFont typeface="Arial" panose="020B0604020202020204" pitchFamily="34" charset="0"/>
              <a:buChar char="•"/>
              <a:defRPr/>
            </a:pPr>
            <a:r>
              <a:rPr lang="en-GB" sz="2000" dirty="0">
                <a:solidFill>
                  <a:srgbClr val="142062"/>
                </a:solidFill>
                <a:latin typeface="Arial"/>
                <a:cs typeface="+mn-cs"/>
              </a:rPr>
              <a:t>Remote working and digitalisation will likely become more prominent</a:t>
            </a:r>
            <a:endParaRPr lang="en-GB" sz="2000" dirty="0">
              <a:solidFill>
                <a:srgbClr val="142062"/>
              </a:solidFill>
            </a:endParaRPr>
          </a:p>
          <a:p>
            <a:pPr>
              <a:buFont typeface="Arial" panose="020B0604020202020204" pitchFamily="34" charset="0"/>
              <a:buChar char="•"/>
            </a:pPr>
            <a:endParaRPr lang="en-GB" sz="2400" dirty="0">
              <a:solidFill>
                <a:srgbClr val="142062"/>
              </a:solidFill>
            </a:endParaRPr>
          </a:p>
          <a:p>
            <a:pPr marL="0" indent="0"/>
            <a:endParaRPr lang="en-GB" sz="2400" dirty="0">
              <a:solidFill>
                <a:srgbClr val="142062"/>
              </a:solidFill>
            </a:endParaRPr>
          </a:p>
          <a:p>
            <a:pPr marL="0" indent="0"/>
            <a:endParaRPr lang="en-GB" sz="2400" dirty="0">
              <a:solidFill>
                <a:srgbClr val="142062"/>
              </a:solidFill>
            </a:endParaRPr>
          </a:p>
          <a:p>
            <a:pPr>
              <a:buFont typeface="Arial" panose="020B0604020202020204" pitchFamily="34" charset="0"/>
              <a:buChar char="•"/>
            </a:pPr>
            <a:endParaRPr lang="en-GB" dirty="0">
              <a:solidFill>
                <a:srgbClr val="142062"/>
              </a:solidFill>
            </a:endParaRPr>
          </a:p>
          <a:p>
            <a:pPr>
              <a:buFont typeface="Arial" panose="020B0604020202020204" pitchFamily="34" charset="0"/>
              <a:buChar char="•"/>
            </a:pPr>
            <a:endParaRPr lang="en-GB" dirty="0">
              <a:solidFill>
                <a:srgbClr val="142062"/>
              </a:solidFill>
            </a:endParaRPr>
          </a:p>
          <a:p>
            <a:endParaRPr lang="en-GB" dirty="0"/>
          </a:p>
        </p:txBody>
      </p:sp>
      <p:pic>
        <p:nvPicPr>
          <p:cNvPr id="9" name="Picture 8" descr="One glowing fluorescent bulb amonst unlit incandescent bulbs">
            <a:extLst>
              <a:ext uri="{FF2B5EF4-FFF2-40B4-BE49-F238E27FC236}">
                <a16:creationId xmlns:a16="http://schemas.microsoft.com/office/drawing/2014/main" id="{BDF34EDF-FC21-1065-60A5-B0926DBCC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478" y="3331480"/>
            <a:ext cx="2859736" cy="1641991"/>
          </a:xfrm>
          <a:prstGeom prst="rect">
            <a:avLst/>
          </a:prstGeom>
        </p:spPr>
      </p:pic>
    </p:spTree>
    <p:extLst>
      <p:ext uri="{BB962C8B-B14F-4D97-AF65-F5344CB8AC3E}">
        <p14:creationId xmlns:p14="http://schemas.microsoft.com/office/powerpoint/2010/main" val="2997265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s of gold coins">
            <a:extLst>
              <a:ext uri="{FF2B5EF4-FFF2-40B4-BE49-F238E27FC236}">
                <a16:creationId xmlns:a16="http://schemas.microsoft.com/office/drawing/2014/main" id="{65B6DC1D-885D-335B-D111-A5ED21C6C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608" y="4091606"/>
            <a:ext cx="756059" cy="504039"/>
          </a:xfrm>
          <a:prstGeom prst="rect">
            <a:avLst/>
          </a:prstGeom>
        </p:spPr>
      </p:pic>
      <p:pic>
        <p:nvPicPr>
          <p:cNvPr id="12" name="Picture 11">
            <a:extLst>
              <a:ext uri="{FF2B5EF4-FFF2-40B4-BE49-F238E27FC236}">
                <a16:creationId xmlns:a16="http://schemas.microsoft.com/office/drawing/2014/main" id="{6B11A71B-DBC0-8932-FEB7-902742B32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567" y="2644729"/>
            <a:ext cx="668100" cy="685014"/>
          </a:xfrm>
          <a:prstGeom prst="rect">
            <a:avLst/>
          </a:prstGeom>
        </p:spPr>
      </p:pic>
      <p:pic>
        <p:nvPicPr>
          <p:cNvPr id="5" name="Picture 4" descr="Trophy">
            <a:extLst>
              <a:ext uri="{FF2B5EF4-FFF2-40B4-BE49-F238E27FC236}">
                <a16:creationId xmlns:a16="http://schemas.microsoft.com/office/drawing/2014/main" id="{3EDA9EB6-45D3-0BA8-7ACB-B905B10BB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925" y="1483053"/>
            <a:ext cx="975220" cy="696586"/>
          </a:xfrm>
          <a:prstGeom prst="rect">
            <a:avLst/>
          </a:prstGeom>
        </p:spPr>
      </p:pic>
      <p:graphicFrame>
        <p:nvGraphicFramePr>
          <p:cNvPr id="4" name="Diagram 3"/>
          <p:cNvGraphicFramePr/>
          <p:nvPr>
            <p:extLst>
              <p:ext uri="{D42A27DB-BD31-4B8C-83A1-F6EECF244321}">
                <p14:modId xmlns:p14="http://schemas.microsoft.com/office/powerpoint/2010/main" val="1628466456"/>
              </p:ext>
            </p:extLst>
          </p:nvPr>
        </p:nvGraphicFramePr>
        <p:xfrm>
          <a:off x="1376204" y="882453"/>
          <a:ext cx="9837965" cy="42095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itle 3">
            <a:extLst>
              <a:ext uri="{FF2B5EF4-FFF2-40B4-BE49-F238E27FC236}">
                <a16:creationId xmlns:a16="http://schemas.microsoft.com/office/drawing/2014/main" id="{F1B47638-C590-4A23-BF68-12E1EEB02940}"/>
              </a:ext>
            </a:extLst>
          </p:cNvPr>
          <p:cNvSpPr txBox="1">
            <a:spLocks/>
          </p:cNvSpPr>
          <p:nvPr/>
        </p:nvSpPr>
        <p:spPr bwMode="auto">
          <a:xfrm>
            <a:off x="1524000" y="0"/>
            <a:ext cx="9144000" cy="1192696"/>
          </a:xfrm>
          <a:prstGeom prst="rect">
            <a:avLst/>
          </a:prstGeom>
          <a:solidFill>
            <a:srgbClr val="FFC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r>
              <a:rPr lang="en-GB" sz="3600" dirty="0">
                <a:latin typeface="Arial"/>
              </a:rPr>
              <a:t>Priority Interventions</a:t>
            </a:r>
          </a:p>
        </p:txBody>
      </p:sp>
    </p:spTree>
    <p:extLst>
      <p:ext uri="{BB962C8B-B14F-4D97-AF65-F5344CB8AC3E}">
        <p14:creationId xmlns:p14="http://schemas.microsoft.com/office/powerpoint/2010/main" val="1801570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68071-E437-4AF1-847A-330999A848ED}"/>
              </a:ext>
            </a:extLst>
          </p:cNvPr>
          <p:cNvSpPr>
            <a:spLocks noGrp="1"/>
          </p:cNvSpPr>
          <p:nvPr>
            <p:ph type="title"/>
          </p:nvPr>
        </p:nvSpPr>
        <p:spPr>
          <a:xfrm>
            <a:off x="1524000" y="0"/>
            <a:ext cx="9144000" cy="1192696"/>
          </a:xfrm>
          <a:solidFill>
            <a:srgbClr val="FFC000"/>
          </a:solidFill>
        </p:spPr>
        <p:txBody>
          <a:bodyPr/>
          <a:lstStyle/>
          <a:p>
            <a:pPr algn="ctr"/>
            <a:r>
              <a:rPr lang="en-GB" sz="3600" dirty="0"/>
              <a:t>Programme for Government Outcomes</a:t>
            </a:r>
          </a:p>
        </p:txBody>
      </p:sp>
      <p:sp>
        <p:nvSpPr>
          <p:cNvPr id="7" name="Rectangle 3"/>
          <p:cNvSpPr txBox="1">
            <a:spLocks noChangeArrowheads="1"/>
          </p:cNvSpPr>
          <p:nvPr/>
        </p:nvSpPr>
        <p:spPr bwMode="auto">
          <a:xfrm>
            <a:off x="1523999" y="1192696"/>
            <a:ext cx="9143999"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eaLnBrk="1" hangingPunct="1">
              <a:lnSpc>
                <a:spcPct val="150000"/>
              </a:lnSpc>
              <a:spcAft>
                <a:spcPts val="1800"/>
              </a:spcAft>
              <a:buFont typeface="Arial" panose="020B0604020202020204" pitchFamily="34" charset="0"/>
              <a:buChar char="•"/>
              <a:defRPr/>
            </a:pPr>
            <a:r>
              <a:rPr lang="en-GB" sz="2400" b="1" kern="0" dirty="0">
                <a:solidFill>
                  <a:srgbClr val="142062"/>
                </a:solidFill>
                <a:latin typeface="Arial"/>
              </a:rPr>
              <a:t>Outcome 1</a:t>
            </a:r>
            <a:r>
              <a:rPr lang="en-GB" sz="2400" kern="0" dirty="0">
                <a:solidFill>
                  <a:srgbClr val="142062"/>
                </a:solidFill>
                <a:latin typeface="Arial"/>
              </a:rPr>
              <a:t>: We prosper through a strong, competitive, regionally balanced economy</a:t>
            </a:r>
          </a:p>
          <a:p>
            <a:pPr eaLnBrk="1" hangingPunct="1">
              <a:lnSpc>
                <a:spcPct val="150000"/>
              </a:lnSpc>
              <a:spcAft>
                <a:spcPts val="1800"/>
              </a:spcAft>
              <a:buFont typeface="Arial" panose="020B0604020202020204" pitchFamily="34" charset="0"/>
              <a:buChar char="•"/>
              <a:defRPr/>
            </a:pPr>
            <a:r>
              <a:rPr lang="en-GB" sz="2400" b="1" kern="0" dirty="0">
                <a:solidFill>
                  <a:srgbClr val="142062"/>
                </a:solidFill>
                <a:latin typeface="Arial"/>
              </a:rPr>
              <a:t>Outcome 5</a:t>
            </a:r>
            <a:r>
              <a:rPr lang="en-GB" sz="2400" kern="0" dirty="0">
                <a:solidFill>
                  <a:srgbClr val="142062"/>
                </a:solidFill>
                <a:latin typeface="Arial"/>
              </a:rPr>
              <a:t>: We are an innovative, creative society, where people can fulfil their potential</a:t>
            </a:r>
          </a:p>
          <a:p>
            <a:pPr eaLnBrk="1" hangingPunct="1">
              <a:lnSpc>
                <a:spcPct val="150000"/>
              </a:lnSpc>
              <a:buFont typeface="Arial" panose="020B0604020202020204" pitchFamily="34" charset="0"/>
              <a:buChar char="•"/>
              <a:defRPr/>
            </a:pPr>
            <a:endParaRPr lang="en-GB" kern="0" dirty="0">
              <a:solidFill>
                <a:srgbClr val="000000"/>
              </a:solidFill>
              <a:latin typeface="Arial"/>
            </a:endParaRPr>
          </a:p>
        </p:txBody>
      </p:sp>
    </p:spTree>
    <p:extLst>
      <p:ext uri="{BB962C8B-B14F-4D97-AF65-F5344CB8AC3E}">
        <p14:creationId xmlns:p14="http://schemas.microsoft.com/office/powerpoint/2010/main" val="4133858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1524001" y="1215942"/>
            <a:ext cx="9144000" cy="4038600"/>
          </a:xfrm>
        </p:spPr>
        <p:txBody>
          <a:bodyPr/>
          <a:lstStyle/>
          <a:p>
            <a:pPr marL="0" indent="0" eaLnBrk="1" hangingPunct="1">
              <a:lnSpc>
                <a:spcPct val="90000"/>
              </a:lnSpc>
            </a:pPr>
            <a:r>
              <a:rPr lang="en-GB" sz="2800" dirty="0">
                <a:solidFill>
                  <a:srgbClr val="142062"/>
                </a:solidFill>
              </a:rPr>
              <a:t>To reduce loneliness and social exclusion in rural areas, to minimise the impacts of rural isolation and to promote the health and wellbeing of rural dwellers</a:t>
            </a:r>
          </a:p>
          <a:p>
            <a:pPr marL="0" indent="0" eaLnBrk="1" hangingPunct="1">
              <a:lnSpc>
                <a:spcPct val="90000"/>
              </a:lnSpc>
            </a:pPr>
            <a:endParaRPr lang="en-GB" sz="4800" b="1" dirty="0"/>
          </a:p>
          <a:p>
            <a:pPr marL="0" indent="0" eaLnBrk="1" hangingPunct="1">
              <a:lnSpc>
                <a:spcPct val="90000"/>
              </a:lnSpc>
            </a:pPr>
            <a:endParaRPr lang="en-GB" sz="4800" b="1" dirty="0"/>
          </a:p>
        </p:txBody>
      </p:sp>
      <p:sp>
        <p:nvSpPr>
          <p:cNvPr id="6" name="Title 3">
            <a:extLst>
              <a:ext uri="{FF2B5EF4-FFF2-40B4-BE49-F238E27FC236}">
                <a16:creationId xmlns:a16="http://schemas.microsoft.com/office/drawing/2014/main" id="{511A519B-B3E6-419A-9BF7-17B1842C5A29}"/>
              </a:ext>
            </a:extLst>
          </p:cNvPr>
          <p:cNvSpPr txBox="1">
            <a:spLocks/>
          </p:cNvSpPr>
          <p:nvPr/>
        </p:nvSpPr>
        <p:spPr bwMode="auto">
          <a:xfrm>
            <a:off x="1524000" y="0"/>
            <a:ext cx="9144001" cy="1192696"/>
          </a:xfrm>
          <a:prstGeom prst="rect">
            <a:avLst/>
          </a:prstGeom>
          <a:solidFill>
            <a:schemeClr val="accent5">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defRPr/>
            </a:pPr>
            <a:r>
              <a:rPr lang="en-GB" sz="3600" kern="0" dirty="0">
                <a:latin typeface="Arial"/>
              </a:rPr>
              <a:t>Thematic Pillar 3 – Health and Wellbeing</a:t>
            </a:r>
          </a:p>
        </p:txBody>
      </p:sp>
      <p:pic>
        <p:nvPicPr>
          <p:cNvPr id="4" name="Picture 3"/>
          <p:cNvPicPr>
            <a:picLocks noChangeAspect="1"/>
          </p:cNvPicPr>
          <p:nvPr/>
        </p:nvPicPr>
        <p:blipFill>
          <a:blip r:embed="rId3"/>
          <a:stretch>
            <a:fillRect/>
          </a:stretch>
        </p:blipFill>
        <p:spPr>
          <a:xfrm>
            <a:off x="4428604" y="2745385"/>
            <a:ext cx="3204162" cy="2104413"/>
          </a:xfrm>
          <a:prstGeom prst="rect">
            <a:avLst/>
          </a:prstGeom>
          <a:ln>
            <a:no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07166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68071-E437-4AF1-847A-330999A848ED}"/>
              </a:ext>
            </a:extLst>
          </p:cNvPr>
          <p:cNvSpPr>
            <a:spLocks noGrp="1"/>
          </p:cNvSpPr>
          <p:nvPr>
            <p:ph type="title"/>
          </p:nvPr>
        </p:nvSpPr>
        <p:spPr>
          <a:xfrm>
            <a:off x="1524000" y="0"/>
            <a:ext cx="9144000" cy="1192696"/>
          </a:xfrm>
          <a:solidFill>
            <a:schemeClr val="accent5">
              <a:lumMod val="75000"/>
            </a:schemeClr>
          </a:solidFill>
        </p:spPr>
        <p:txBody>
          <a:bodyPr/>
          <a:lstStyle/>
          <a:p>
            <a:pPr algn="ctr" eaLnBrk="1" fontAlgn="auto" hangingPunct="1">
              <a:spcBef>
                <a:spcPts val="0"/>
              </a:spcBef>
              <a:spcAft>
                <a:spcPts val="0"/>
              </a:spcAft>
              <a:defRPr/>
            </a:pPr>
            <a:r>
              <a:rPr lang="en-GB" sz="3600" kern="1200" dirty="0">
                <a:solidFill>
                  <a:schemeClr val="accent2">
                    <a:lumMod val="75000"/>
                  </a:schemeClr>
                </a:solidFill>
                <a:latin typeface="Arial"/>
                <a:ea typeface="+mn-ea"/>
                <a:cs typeface="+mn-cs"/>
              </a:rPr>
              <a:t>Key Findings</a:t>
            </a:r>
          </a:p>
        </p:txBody>
      </p:sp>
      <p:sp>
        <p:nvSpPr>
          <p:cNvPr id="7" name="Rectangle 3"/>
          <p:cNvSpPr txBox="1">
            <a:spLocks noChangeArrowheads="1"/>
          </p:cNvSpPr>
          <p:nvPr/>
        </p:nvSpPr>
        <p:spPr bwMode="auto">
          <a:xfrm>
            <a:off x="1523999" y="1192696"/>
            <a:ext cx="9143999"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eaLnBrk="1" hangingPunct="1">
              <a:spcAft>
                <a:spcPts val="1200"/>
              </a:spcAft>
              <a:buFont typeface="Arial" panose="020B0604020202020204" pitchFamily="34" charset="0"/>
              <a:buChar char="•"/>
              <a:defRPr/>
            </a:pPr>
            <a:r>
              <a:rPr lang="en-US" sz="2400" kern="0" dirty="0">
                <a:solidFill>
                  <a:srgbClr val="142062"/>
                </a:solidFill>
                <a:latin typeface="Arial"/>
              </a:rPr>
              <a:t>Loneliness is not exclusive to one group and impacts across the community.</a:t>
            </a:r>
          </a:p>
          <a:p>
            <a:pPr eaLnBrk="1" hangingPunct="1">
              <a:spcAft>
                <a:spcPts val="1200"/>
              </a:spcAft>
              <a:buFont typeface="Arial" panose="020B0604020202020204" pitchFamily="34" charset="0"/>
              <a:buChar char="•"/>
              <a:defRPr/>
            </a:pPr>
            <a:r>
              <a:rPr lang="en-US" sz="2400" kern="0" dirty="0">
                <a:solidFill>
                  <a:srgbClr val="142062"/>
                </a:solidFill>
                <a:latin typeface="Arial"/>
              </a:rPr>
              <a:t>Groups at particular risk of loneliness and exclusion include, c</a:t>
            </a:r>
            <a:r>
              <a:rPr lang="en-US" sz="2400" kern="0" dirty="0">
                <a:solidFill>
                  <a:srgbClr val="142062"/>
                </a:solidFill>
                <a:latin typeface="Arial"/>
                <a:cs typeface="+mn-cs"/>
              </a:rPr>
              <a:t>arers (of all ages), young people.</a:t>
            </a:r>
          </a:p>
          <a:p>
            <a:pPr eaLnBrk="1" hangingPunct="1">
              <a:spcAft>
                <a:spcPts val="1200"/>
              </a:spcAft>
              <a:buFont typeface="Arial" panose="020B0604020202020204" pitchFamily="34" charset="0"/>
              <a:buChar char="•"/>
              <a:defRPr/>
            </a:pPr>
            <a:r>
              <a:rPr lang="en-GB" sz="2400" kern="0" dirty="0">
                <a:solidFill>
                  <a:srgbClr val="142062"/>
                </a:solidFill>
                <a:latin typeface="Arial"/>
                <a:cs typeface="+mn-cs"/>
              </a:rPr>
              <a:t>Need to invest in support for community space / infrastructure.</a:t>
            </a:r>
          </a:p>
          <a:p>
            <a:pPr eaLnBrk="1" hangingPunct="1">
              <a:spcAft>
                <a:spcPts val="1200"/>
              </a:spcAft>
              <a:buFont typeface="Arial" panose="020B0604020202020204" pitchFamily="34" charset="0"/>
              <a:buChar char="•"/>
              <a:defRPr/>
            </a:pPr>
            <a:r>
              <a:rPr lang="en-GB" sz="2400" kern="0" dirty="0">
                <a:solidFill>
                  <a:srgbClr val="142062"/>
                </a:solidFill>
                <a:latin typeface="Arial"/>
                <a:cs typeface="+mn-cs"/>
              </a:rPr>
              <a:t>Volunteerism should be encouraged.</a:t>
            </a:r>
          </a:p>
          <a:p>
            <a:pPr eaLnBrk="1" hangingPunct="1">
              <a:spcAft>
                <a:spcPts val="1200"/>
              </a:spcAft>
              <a:buFont typeface="Arial" panose="020B0604020202020204" pitchFamily="34" charset="0"/>
              <a:buChar char="•"/>
              <a:defRPr/>
            </a:pPr>
            <a:r>
              <a:rPr lang="en-US" sz="2400" kern="0" dirty="0" err="1">
                <a:solidFill>
                  <a:srgbClr val="142062"/>
                </a:solidFill>
                <a:latin typeface="Arial"/>
                <a:cs typeface="+mn-cs"/>
              </a:rPr>
              <a:t>Utilise</a:t>
            </a:r>
            <a:r>
              <a:rPr lang="en-US" sz="2400" kern="0" dirty="0">
                <a:solidFill>
                  <a:srgbClr val="142062"/>
                </a:solidFill>
                <a:latin typeface="Arial"/>
                <a:cs typeface="+mn-cs"/>
              </a:rPr>
              <a:t> existing rural estate &amp; assets .</a:t>
            </a:r>
          </a:p>
          <a:p>
            <a:pPr eaLnBrk="1" hangingPunct="1">
              <a:lnSpc>
                <a:spcPct val="150000"/>
              </a:lnSpc>
              <a:buFont typeface="Arial" panose="020B0604020202020204" pitchFamily="34" charset="0"/>
              <a:buChar char="•"/>
              <a:defRPr/>
            </a:pPr>
            <a:endParaRPr lang="en-GB" sz="2400" kern="0" dirty="0">
              <a:solidFill>
                <a:srgbClr val="142062"/>
              </a:solidFill>
              <a:latin typeface="Arial"/>
              <a:cs typeface="+mn-cs"/>
            </a:endParaRPr>
          </a:p>
          <a:p>
            <a:pPr eaLnBrk="1" hangingPunct="1">
              <a:lnSpc>
                <a:spcPct val="150000"/>
              </a:lnSpc>
              <a:buFont typeface="Arial" panose="020B0604020202020204" pitchFamily="34" charset="0"/>
              <a:buChar char="•"/>
              <a:defRPr/>
            </a:pPr>
            <a:endParaRPr lang="en-GB" sz="2400" kern="0" dirty="0">
              <a:solidFill>
                <a:srgbClr val="142062"/>
              </a:solidFill>
              <a:latin typeface="Arial"/>
              <a:cs typeface="+mn-cs"/>
            </a:endParaRPr>
          </a:p>
        </p:txBody>
      </p:sp>
    </p:spTree>
    <p:extLst>
      <p:ext uri="{BB962C8B-B14F-4D97-AF65-F5344CB8AC3E}">
        <p14:creationId xmlns:p14="http://schemas.microsoft.com/office/powerpoint/2010/main" val="2263621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F1B47638-C590-4A23-BF68-12E1EEB02940}"/>
              </a:ext>
            </a:extLst>
          </p:cNvPr>
          <p:cNvSpPr txBox="1">
            <a:spLocks/>
          </p:cNvSpPr>
          <p:nvPr/>
        </p:nvSpPr>
        <p:spPr bwMode="auto">
          <a:xfrm>
            <a:off x="1524000" y="0"/>
            <a:ext cx="9144000" cy="1192696"/>
          </a:xfrm>
          <a:prstGeom prst="rect">
            <a:avLst/>
          </a:prstGeom>
          <a:solidFill>
            <a:schemeClr val="accent5">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defRPr/>
            </a:pPr>
            <a:r>
              <a:rPr lang="en-GB" sz="3600" kern="0" dirty="0">
                <a:latin typeface="Arial"/>
              </a:rPr>
              <a:t>Priority Interventions</a:t>
            </a:r>
          </a:p>
        </p:txBody>
      </p:sp>
      <p:graphicFrame>
        <p:nvGraphicFramePr>
          <p:cNvPr id="4" name="Diagram 3"/>
          <p:cNvGraphicFramePr/>
          <p:nvPr>
            <p:extLst>
              <p:ext uri="{D42A27DB-BD31-4B8C-83A1-F6EECF244321}">
                <p14:modId xmlns:p14="http://schemas.microsoft.com/office/powerpoint/2010/main" val="1234197695"/>
              </p:ext>
            </p:extLst>
          </p:nvPr>
        </p:nvGraphicFramePr>
        <p:xfrm>
          <a:off x="1228725" y="1338263"/>
          <a:ext cx="973455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9726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1913491" y="664518"/>
            <a:ext cx="9078032" cy="461665"/>
          </a:xfrm>
          <a:prstGeom prst="rect">
            <a:avLst/>
          </a:prstGeom>
          <a:noFill/>
        </p:spPr>
        <p:txBody>
          <a:bodyPr wrap="square" rtlCol="0">
            <a:spAutoFit/>
          </a:bodyPr>
          <a:lstStyle/>
          <a:p>
            <a:r>
              <a:rPr lang="en-GB" sz="2400" b="1" dirty="0">
                <a:solidFill>
                  <a:schemeClr val="accent1">
                    <a:lumMod val="75000"/>
                  </a:schemeClr>
                </a:solidFill>
                <a:latin typeface="Arial Black" panose="020B0A04020102020204" pitchFamily="34" charset="0"/>
              </a:rPr>
              <a:t>PEACEPLUS Context:  How did we get here?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Picture 2">
            <a:extLst>
              <a:ext uri="{FF2B5EF4-FFF2-40B4-BE49-F238E27FC236}">
                <a16:creationId xmlns:a16="http://schemas.microsoft.com/office/drawing/2014/main" id="{30A4AE9B-9859-B6B2-705B-E71EDA3F9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264" y="1567832"/>
            <a:ext cx="4226347" cy="4099809"/>
          </a:xfrm>
          <a:prstGeom prst="round2DiagRect">
            <a:avLst>
              <a:gd name="adj1" fmla="val 16667"/>
              <a:gd name="adj2" fmla="val 0"/>
            </a:avLst>
          </a:prstGeom>
          <a:ln w="88900" cap="sq">
            <a:solidFill>
              <a:srgbClr val="FFFFFF">
                <a:lumMod val="65000"/>
              </a:srgbClr>
            </a:solidFill>
            <a:miter lim="800000"/>
          </a:ln>
          <a:effectLst>
            <a:outerShdw blurRad="254000" algn="tl" rotWithShape="0">
              <a:srgbClr val="000000">
                <a:alpha val="43000"/>
              </a:srgbClr>
            </a:outerShdw>
          </a:effectLst>
        </p:spPr>
      </p:pic>
      <p:sp>
        <p:nvSpPr>
          <p:cNvPr id="4" name="Rectangle 3">
            <a:extLst>
              <a:ext uri="{FF2B5EF4-FFF2-40B4-BE49-F238E27FC236}">
                <a16:creationId xmlns:a16="http://schemas.microsoft.com/office/drawing/2014/main" id="{F529E549-3470-EEBD-CA5D-AF4F8333D49B}"/>
              </a:ext>
            </a:extLst>
          </p:cNvPr>
          <p:cNvSpPr/>
          <p:nvPr/>
        </p:nvSpPr>
        <p:spPr>
          <a:xfrm>
            <a:off x="423260" y="1957112"/>
            <a:ext cx="7017745" cy="3154710"/>
          </a:xfrm>
          <a:prstGeom prst="rect">
            <a:avLst/>
          </a:prstGeom>
          <a:solidFill>
            <a:srgbClr val="FFFFFF"/>
          </a:solidFill>
          <a:ln w="6350" cap="flat" cmpd="sng" algn="ctr">
            <a:solidFill>
              <a:srgbClr val="8E93C4"/>
            </a:solidFill>
            <a:prstDash val="solid"/>
            <a:miter lim="800000"/>
          </a:ln>
          <a:effectLst>
            <a:outerShdw blurRad="88900" sx="103000" sy="103000" algn="ctr" rotWithShape="0">
              <a:srgbClr val="8E93C4">
                <a:alpha val="33000"/>
              </a:srgbClr>
            </a:outerShdw>
          </a:effectLst>
        </p:spPr>
        <p:txBody>
          <a:bodyPr wrap="square" rIns="0" rtlCol="0" anchor="ctr">
            <a:spAutoFit/>
          </a:bodyPr>
          <a:lstStyle/>
          <a:p>
            <a:pPr marL="0" marR="0" lvl="0" indent="0" defTabSz="914400" eaLnBrk="1" fontAlgn="auto" latinLnBrk="0" hangingPunct="1">
              <a:spcBef>
                <a:spcPts val="0"/>
              </a:spcBef>
              <a:spcAft>
                <a:spcPts val="18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Support of the NI Executive, the Government of Ireland, the UK Government and the European Union.</a:t>
            </a:r>
          </a:p>
          <a:p>
            <a:pPr marL="0" marR="0" lvl="0" indent="0" defTabSz="914400" eaLnBrk="1" fontAlgn="auto" latinLnBrk="0" hangingPunct="1">
              <a:spcBef>
                <a:spcPts val="0"/>
              </a:spcBef>
              <a:spcAft>
                <a:spcPts val="18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Building upon previous PEACE &amp; INTERREG programmes. </a:t>
            </a:r>
          </a:p>
          <a:p>
            <a:pPr marL="0" marR="0" lvl="0" indent="0" defTabSz="914400" eaLnBrk="1" fontAlgn="auto" latinLnBrk="0" hangingPunct="1">
              <a:spcBef>
                <a:spcPts val="0"/>
              </a:spcBef>
              <a:spcAft>
                <a:spcPts val="18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Renewed focus on peace and reconciliation.</a:t>
            </a:r>
          </a:p>
          <a:p>
            <a:pPr marL="0" marR="0" lvl="0" indent="0" defTabSz="914400" eaLnBrk="1" fontAlgn="auto" latinLnBrk="0" hangingPunct="1">
              <a:spcBef>
                <a:spcPts val="0"/>
              </a:spcBef>
              <a:spcAft>
                <a:spcPts val="18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Ensuring all projects contribute to cross-border and economic and territorial development.</a:t>
            </a:r>
          </a:p>
        </p:txBody>
      </p:sp>
    </p:spTree>
    <p:extLst>
      <p:ext uri="{BB962C8B-B14F-4D97-AF65-F5344CB8AC3E}">
        <p14:creationId xmlns:p14="http://schemas.microsoft.com/office/powerpoint/2010/main" val="706745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F1B47638-C590-4A23-BF68-12E1EEB02940}"/>
              </a:ext>
            </a:extLst>
          </p:cNvPr>
          <p:cNvSpPr txBox="1">
            <a:spLocks/>
          </p:cNvSpPr>
          <p:nvPr/>
        </p:nvSpPr>
        <p:spPr bwMode="auto">
          <a:xfrm>
            <a:off x="1524000" y="0"/>
            <a:ext cx="9144000" cy="1192696"/>
          </a:xfrm>
          <a:prstGeom prst="rect">
            <a:avLst/>
          </a:prstGeom>
          <a:solidFill>
            <a:schemeClr val="accent5">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defRPr/>
            </a:pPr>
            <a:r>
              <a:rPr lang="en-GB" sz="3600" kern="0" dirty="0">
                <a:latin typeface="Arial"/>
              </a:rPr>
              <a:t>Priority Interventions Cont.</a:t>
            </a:r>
          </a:p>
        </p:txBody>
      </p:sp>
      <p:graphicFrame>
        <p:nvGraphicFramePr>
          <p:cNvPr id="4" name="Diagram 3"/>
          <p:cNvGraphicFramePr/>
          <p:nvPr>
            <p:extLst>
              <p:ext uri="{D42A27DB-BD31-4B8C-83A1-F6EECF244321}">
                <p14:modId xmlns:p14="http://schemas.microsoft.com/office/powerpoint/2010/main" val="250110439"/>
              </p:ext>
            </p:extLst>
          </p:nvPr>
        </p:nvGraphicFramePr>
        <p:xfrm>
          <a:off x="1228725" y="1338263"/>
          <a:ext cx="973455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4627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68071-E437-4AF1-847A-330999A848ED}"/>
              </a:ext>
            </a:extLst>
          </p:cNvPr>
          <p:cNvSpPr>
            <a:spLocks noGrp="1"/>
          </p:cNvSpPr>
          <p:nvPr>
            <p:ph type="title"/>
          </p:nvPr>
        </p:nvSpPr>
        <p:spPr>
          <a:xfrm>
            <a:off x="1524000" y="0"/>
            <a:ext cx="9144000" cy="1192696"/>
          </a:xfrm>
          <a:solidFill>
            <a:schemeClr val="accent5">
              <a:lumMod val="75000"/>
            </a:schemeClr>
          </a:solidFill>
        </p:spPr>
        <p:txBody>
          <a:bodyPr/>
          <a:lstStyle/>
          <a:p>
            <a:pPr algn="ctr"/>
            <a:r>
              <a:rPr lang="en-GB" sz="3600" dirty="0"/>
              <a:t>Programme for Government Outcomes</a:t>
            </a:r>
          </a:p>
        </p:txBody>
      </p:sp>
      <p:sp>
        <p:nvSpPr>
          <p:cNvPr id="7" name="Rectangle 3"/>
          <p:cNvSpPr txBox="1">
            <a:spLocks noChangeArrowheads="1"/>
          </p:cNvSpPr>
          <p:nvPr/>
        </p:nvSpPr>
        <p:spPr bwMode="auto">
          <a:xfrm>
            <a:off x="1524000" y="1192695"/>
            <a:ext cx="9367157" cy="44868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eaLnBrk="1" hangingPunct="1">
              <a:spcBef>
                <a:spcPts val="0"/>
              </a:spcBef>
              <a:spcAft>
                <a:spcPts val="1200"/>
              </a:spcAft>
              <a:buFont typeface="Arial" panose="020B0604020202020204" pitchFamily="34" charset="0"/>
              <a:buChar char="•"/>
              <a:defRPr/>
            </a:pPr>
            <a:r>
              <a:rPr lang="en-GB" sz="2000" b="1" kern="0" dirty="0">
                <a:solidFill>
                  <a:srgbClr val="142062"/>
                </a:solidFill>
                <a:latin typeface="Arial"/>
              </a:rPr>
              <a:t>Outcome 3</a:t>
            </a:r>
            <a:r>
              <a:rPr lang="en-GB" sz="2000" kern="0" dirty="0">
                <a:solidFill>
                  <a:srgbClr val="142062"/>
                </a:solidFill>
                <a:latin typeface="Arial"/>
              </a:rPr>
              <a:t>: We have a more equal society</a:t>
            </a:r>
          </a:p>
          <a:p>
            <a:pPr eaLnBrk="1" hangingPunct="1">
              <a:spcBef>
                <a:spcPts val="0"/>
              </a:spcBef>
              <a:spcAft>
                <a:spcPts val="1200"/>
              </a:spcAft>
              <a:buFont typeface="Arial" panose="020B0604020202020204" pitchFamily="34" charset="0"/>
              <a:buChar char="•"/>
              <a:defRPr/>
            </a:pPr>
            <a:r>
              <a:rPr lang="en-GB" sz="2000" b="1" kern="0" dirty="0">
                <a:solidFill>
                  <a:srgbClr val="142062"/>
                </a:solidFill>
                <a:latin typeface="Arial"/>
              </a:rPr>
              <a:t>Outcome 4</a:t>
            </a:r>
            <a:r>
              <a:rPr lang="en-GB" sz="2000" kern="0" dirty="0">
                <a:solidFill>
                  <a:srgbClr val="142062"/>
                </a:solidFill>
                <a:latin typeface="Arial"/>
              </a:rPr>
              <a:t>: We enjoy long, health, active lives</a:t>
            </a:r>
          </a:p>
          <a:p>
            <a:pPr eaLnBrk="1" hangingPunct="1">
              <a:spcBef>
                <a:spcPts val="0"/>
              </a:spcBef>
              <a:spcAft>
                <a:spcPts val="1200"/>
              </a:spcAft>
              <a:buFont typeface="Arial" panose="020B0604020202020204" pitchFamily="34" charset="0"/>
              <a:buChar char="•"/>
              <a:defRPr/>
            </a:pPr>
            <a:r>
              <a:rPr lang="en-GB" sz="2000" b="1" kern="0" dirty="0">
                <a:solidFill>
                  <a:srgbClr val="142062"/>
                </a:solidFill>
                <a:latin typeface="Arial"/>
              </a:rPr>
              <a:t>Outcome 5</a:t>
            </a:r>
            <a:r>
              <a:rPr lang="en-GB" sz="2000" kern="0" dirty="0">
                <a:solidFill>
                  <a:srgbClr val="142062"/>
                </a:solidFill>
                <a:latin typeface="Arial"/>
              </a:rPr>
              <a:t>: We are an innovative, creative society, where people can fulfil their potential</a:t>
            </a:r>
          </a:p>
          <a:p>
            <a:pPr eaLnBrk="1" hangingPunct="1">
              <a:spcBef>
                <a:spcPts val="0"/>
              </a:spcBef>
              <a:spcAft>
                <a:spcPts val="1200"/>
              </a:spcAft>
              <a:buFont typeface="Arial" panose="020B0604020202020204" pitchFamily="34" charset="0"/>
              <a:buChar char="•"/>
              <a:defRPr/>
            </a:pPr>
            <a:r>
              <a:rPr lang="en-GB" sz="2000" b="1" kern="0" dirty="0">
                <a:solidFill>
                  <a:srgbClr val="142062"/>
                </a:solidFill>
                <a:latin typeface="Arial"/>
              </a:rPr>
              <a:t>Outcome 8</a:t>
            </a:r>
            <a:r>
              <a:rPr lang="en-GB" sz="2000" kern="0" dirty="0">
                <a:solidFill>
                  <a:srgbClr val="142062"/>
                </a:solidFill>
                <a:latin typeface="Arial"/>
              </a:rPr>
              <a:t>: We care for others and we help those in need</a:t>
            </a:r>
          </a:p>
          <a:p>
            <a:pPr eaLnBrk="1" hangingPunct="1">
              <a:spcBef>
                <a:spcPts val="0"/>
              </a:spcBef>
              <a:spcAft>
                <a:spcPts val="1200"/>
              </a:spcAft>
              <a:buFont typeface="Arial" panose="020B0604020202020204" pitchFamily="34" charset="0"/>
              <a:buChar char="•"/>
              <a:defRPr/>
            </a:pPr>
            <a:r>
              <a:rPr lang="en-GB" sz="2000" b="1" kern="0" dirty="0">
                <a:solidFill>
                  <a:srgbClr val="142062"/>
                </a:solidFill>
                <a:latin typeface="Arial"/>
              </a:rPr>
              <a:t>Outcome 9</a:t>
            </a:r>
            <a:r>
              <a:rPr lang="en-GB" sz="2000" kern="0" dirty="0">
                <a:solidFill>
                  <a:srgbClr val="142062"/>
                </a:solidFill>
                <a:latin typeface="Arial"/>
              </a:rPr>
              <a:t>: We are a shared, welcoming and confident society that respects diversity</a:t>
            </a:r>
          </a:p>
          <a:p>
            <a:pPr eaLnBrk="1" hangingPunct="1">
              <a:spcBef>
                <a:spcPts val="0"/>
              </a:spcBef>
              <a:spcAft>
                <a:spcPts val="1200"/>
              </a:spcAft>
              <a:buFont typeface="Arial" panose="020B0604020202020204" pitchFamily="34" charset="0"/>
              <a:buChar char="•"/>
              <a:defRPr/>
            </a:pPr>
            <a:r>
              <a:rPr lang="en-GB" sz="2000" b="1" kern="0" dirty="0">
                <a:solidFill>
                  <a:srgbClr val="142062"/>
                </a:solidFill>
                <a:latin typeface="Arial"/>
              </a:rPr>
              <a:t>Outcome 11</a:t>
            </a:r>
            <a:r>
              <a:rPr lang="en-GB" sz="2000" kern="0" dirty="0">
                <a:solidFill>
                  <a:srgbClr val="142062"/>
                </a:solidFill>
                <a:latin typeface="Arial"/>
              </a:rPr>
              <a:t>: We connect people and opportunities </a:t>
            </a:r>
          </a:p>
          <a:p>
            <a:pPr eaLnBrk="1" hangingPunct="1">
              <a:spcBef>
                <a:spcPts val="0"/>
              </a:spcBef>
              <a:spcAft>
                <a:spcPts val="1200"/>
              </a:spcAft>
              <a:buFont typeface="Arial" panose="020B0604020202020204" pitchFamily="34" charset="0"/>
              <a:buChar char="•"/>
              <a:defRPr/>
            </a:pPr>
            <a:r>
              <a:rPr lang="en-GB" sz="2000" b="1" kern="0" dirty="0">
                <a:solidFill>
                  <a:srgbClr val="142062"/>
                </a:solidFill>
                <a:latin typeface="Arial"/>
              </a:rPr>
              <a:t>Outcome 12</a:t>
            </a:r>
            <a:r>
              <a:rPr lang="en-GB" sz="2000" kern="0" dirty="0">
                <a:solidFill>
                  <a:srgbClr val="142062"/>
                </a:solidFill>
                <a:latin typeface="Arial"/>
              </a:rPr>
              <a:t>: We give our children and young people the best start in life</a:t>
            </a:r>
          </a:p>
          <a:p>
            <a:pPr eaLnBrk="1" hangingPunct="1">
              <a:lnSpc>
                <a:spcPct val="150000"/>
              </a:lnSpc>
              <a:buFont typeface="Arial" panose="020B0604020202020204" pitchFamily="34" charset="0"/>
              <a:buChar char="•"/>
              <a:defRPr/>
            </a:pPr>
            <a:endParaRPr lang="en-GB" kern="0" dirty="0">
              <a:solidFill>
                <a:srgbClr val="000000"/>
              </a:solidFill>
              <a:latin typeface="Arial"/>
            </a:endParaRPr>
          </a:p>
        </p:txBody>
      </p:sp>
    </p:spTree>
    <p:extLst>
      <p:ext uri="{BB962C8B-B14F-4D97-AF65-F5344CB8AC3E}">
        <p14:creationId xmlns:p14="http://schemas.microsoft.com/office/powerpoint/2010/main" val="4006443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875333" y="1818479"/>
            <a:ext cx="7025768"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Overview of Area 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4472C4">
                  <a:lumMod val="75000"/>
                </a:srgbClr>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Lorraine McCourt</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2954691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1623180" y="462182"/>
            <a:ext cx="9607871" cy="461665"/>
          </a:xfrm>
          <a:prstGeom prst="rect">
            <a:avLst/>
          </a:prstGeom>
          <a:noFill/>
        </p:spPr>
        <p:txBody>
          <a:bodyPr wrap="square" rtlCol="0">
            <a:spAutoFit/>
          </a:bodyPr>
          <a:lstStyle/>
          <a:p>
            <a:pPr algn="ctr"/>
            <a:r>
              <a:rPr lang="en-GB" sz="2400" b="1" dirty="0">
                <a:solidFill>
                  <a:schemeClr val="accent1">
                    <a:lumMod val="75000"/>
                  </a:schemeClr>
                </a:solidFill>
                <a:latin typeface="Arial Black" panose="020B0A04020102020204" pitchFamily="34" charset="0"/>
              </a:rPr>
              <a:t>Rural Regeneration and Social Inclusion</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FACA8854-0A03-D747-283C-4BB420C3B33E}"/>
              </a:ext>
            </a:extLst>
          </p:cNvPr>
          <p:cNvSpPr txBox="1">
            <a:spLocks/>
          </p:cNvSpPr>
          <p:nvPr/>
        </p:nvSpPr>
        <p:spPr bwMode="auto">
          <a:xfrm>
            <a:off x="1436914" y="1480837"/>
            <a:ext cx="9535886" cy="4366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lang="en-US" sz="2400" b="1" dirty="0">
                <a:solidFill>
                  <a:schemeClr val="accent1">
                    <a:lumMod val="75000"/>
                  </a:schemeClr>
                </a:solidFill>
                <a:latin typeface="Arial Black" panose="020B0A04020102020204" pitchFamily="34" charset="0"/>
                <a:ea typeface="+mn-ea"/>
              </a:rPr>
              <a:t>Specific Objective</a:t>
            </a:r>
          </a:p>
          <a:p>
            <a:pPr marL="0" marR="0" lvl="0" indent="0" algn="ctr" defTabSz="457200" rtl="0" eaLnBrk="1" fontAlgn="base" latinLnBrk="0" hangingPunct="1">
              <a:spcBef>
                <a:spcPct val="20000"/>
              </a:spcBef>
              <a:spcAft>
                <a:spcPts val="1200"/>
              </a:spcAft>
              <a:buClrTx/>
              <a:buSzTx/>
              <a:buFont typeface="Arial" pitchFamily="34" charset="0"/>
              <a:buNone/>
              <a:tabLst/>
              <a:defRPr/>
            </a:pPr>
            <a:r>
              <a:rPr kumimoji="0" lang="en-GB" sz="2000" b="0" i="1"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“Create a more cohesive society through and an increased provision of shared space and services in rural areas.”</a:t>
            </a:r>
          </a:p>
          <a:p>
            <a:pPr marL="0" indent="0" algn="ctr">
              <a:lnSpc>
                <a:spcPct val="150000"/>
              </a:lnSpc>
              <a:buNone/>
            </a:pPr>
            <a:r>
              <a:rPr lang="en-GB" sz="2400" b="1" dirty="0">
                <a:solidFill>
                  <a:schemeClr val="accent1">
                    <a:lumMod val="75000"/>
                  </a:schemeClr>
                </a:solidFill>
                <a:latin typeface="Arial Black" panose="020B0A04020102020204" pitchFamily="34" charset="0"/>
                <a:ea typeface="+mn-ea"/>
              </a:rPr>
              <a:t>Resulting in:</a:t>
            </a:r>
          </a:p>
          <a:p>
            <a:pPr marL="0" marR="0" lvl="0" indent="0" algn="ctr" defTabSz="457200" rtl="0" eaLnBrk="1" fontAlgn="base" latinLnBrk="0" hangingPunct="1">
              <a:spcBef>
                <a:spcPct val="20000"/>
              </a:spcBef>
              <a:spcAft>
                <a:spcPct val="0"/>
              </a:spcAft>
              <a:buClrTx/>
              <a:buSzTx/>
              <a:buFont typeface="Arial" pitchFamily="34" charset="0"/>
              <a:buNone/>
              <a:tabLst/>
              <a:defRPr/>
            </a:pPr>
            <a:r>
              <a:rPr kumimoji="0" lang="en-GB" sz="2000" b="0" i="1"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“Strategic investment to allow rural communities to thrive and reach their full economic, social and environmental potential.”</a:t>
            </a:r>
            <a:endParaRPr kumimoji="0" lang="en-GB" sz="2000" b="0" i="1"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p:txBody>
      </p:sp>
    </p:spTree>
    <p:extLst>
      <p:ext uri="{BB962C8B-B14F-4D97-AF65-F5344CB8AC3E}">
        <p14:creationId xmlns:p14="http://schemas.microsoft.com/office/powerpoint/2010/main" val="3610985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itle 1">
            <a:extLst>
              <a:ext uri="{FF2B5EF4-FFF2-40B4-BE49-F238E27FC236}">
                <a16:creationId xmlns:a16="http://schemas.microsoft.com/office/drawing/2014/main" id="{80C17902-9E32-8ED5-63A1-CE2DCC3C8D80}"/>
              </a:ext>
            </a:extLst>
          </p:cNvPr>
          <p:cNvSpPr txBox="1">
            <a:spLocks/>
          </p:cNvSpPr>
          <p:nvPr/>
        </p:nvSpPr>
        <p:spPr bwMode="auto">
          <a:xfrm>
            <a:off x="1550622" y="628710"/>
            <a:ext cx="9014986" cy="17590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lgn="l"/>
            <a:r>
              <a:rPr lang="en-US" sz="2400" b="1" dirty="0">
                <a:solidFill>
                  <a:schemeClr val="accent1">
                    <a:lumMod val="75000"/>
                  </a:schemeClr>
                </a:solidFill>
                <a:latin typeface="Arial Black" panose="020B0A04020102020204" pitchFamily="34" charset="0"/>
                <a:ea typeface="+mn-ea"/>
                <a:cs typeface="+mn-cs"/>
              </a:rPr>
              <a:t>What does Rural Regeneration and Social Inclusion seek to achieve? </a:t>
            </a:r>
          </a:p>
        </p:txBody>
      </p:sp>
      <p:sp>
        <p:nvSpPr>
          <p:cNvPr id="4" name="Content Placeholder 2">
            <a:extLst>
              <a:ext uri="{FF2B5EF4-FFF2-40B4-BE49-F238E27FC236}">
                <a16:creationId xmlns:a16="http://schemas.microsoft.com/office/drawing/2014/main" id="{95B3CF5B-9000-638D-2C34-6EB7F27D37C4}"/>
              </a:ext>
            </a:extLst>
          </p:cNvPr>
          <p:cNvSpPr txBox="1">
            <a:spLocks/>
          </p:cNvSpPr>
          <p:nvPr/>
        </p:nvSpPr>
        <p:spPr bwMode="auto">
          <a:xfrm>
            <a:off x="1626392" y="2295962"/>
            <a:ext cx="8489158" cy="11104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rPr>
              <a:t>This investment area will support social, economic and environmental projects which contribute to the creation of healthy communities in rural areas.</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endParaRPr>
          </a:p>
        </p:txBody>
      </p:sp>
      <p:sp>
        <p:nvSpPr>
          <p:cNvPr id="5" name="Content Placeholder 2">
            <a:extLst>
              <a:ext uri="{FF2B5EF4-FFF2-40B4-BE49-F238E27FC236}">
                <a16:creationId xmlns:a16="http://schemas.microsoft.com/office/drawing/2014/main" id="{C64D42FF-35A4-2CFB-6727-54EA5CA3C56E}"/>
              </a:ext>
            </a:extLst>
          </p:cNvPr>
          <p:cNvSpPr txBox="1">
            <a:spLocks/>
          </p:cNvSpPr>
          <p:nvPr/>
        </p:nvSpPr>
        <p:spPr bwMode="auto">
          <a:xfrm>
            <a:off x="1626392" y="3545794"/>
            <a:ext cx="8423844" cy="2137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Clr>
                <a:srgbClr val="FFCC00"/>
              </a:buClr>
              <a:buFont typeface="Arial" pitchFamily="34" charset="0"/>
              <a:buNone/>
            </a:pPr>
            <a:r>
              <a:rPr lang="en-US" sz="2400" b="1" dirty="0">
                <a:solidFill>
                  <a:schemeClr val="accent1">
                    <a:lumMod val="75000"/>
                  </a:schemeClr>
                </a:solidFill>
                <a:latin typeface="Arial Black" panose="020B0A04020102020204" pitchFamily="34" charset="0"/>
                <a:ea typeface="+mn-ea"/>
              </a:rPr>
              <a:t>How?</a:t>
            </a:r>
          </a:p>
          <a:p>
            <a:pPr marL="0" indent="0">
              <a:buClr>
                <a:srgbClr val="FFCC00"/>
              </a:buClr>
              <a:buFont typeface="Arial" pitchFamily="34" charset="0"/>
              <a:buNone/>
            </a:pPr>
            <a:r>
              <a:rPr lang="en-US" sz="2000" dirty="0">
                <a:solidFill>
                  <a:prstClr val="black">
                    <a:lumMod val="75000"/>
                    <a:lumOff val="25000"/>
                  </a:prstClr>
                </a:solidFill>
                <a:latin typeface="Arial Nova" panose="020B0504020202020204" pitchFamily="34" charset="0"/>
              </a:rPr>
              <a:t>This will be achieved through health and wellbeing focused solutions, while also tackling social isolation and promoting enhanced social inclusion, creating healthy and inclusive rural communities. </a:t>
            </a:r>
            <a:endParaRPr lang="en-US" sz="2400" dirty="0">
              <a:solidFill>
                <a:prstClr val="black">
                  <a:lumMod val="75000"/>
                  <a:lumOff val="25000"/>
                </a:prstClr>
              </a:solidFill>
              <a:latin typeface="Arial Black" panose="020B0A04020102020204" pitchFamily="34" charset="0"/>
            </a:endParaRPr>
          </a:p>
        </p:txBody>
      </p:sp>
    </p:spTree>
    <p:extLst>
      <p:ext uri="{BB962C8B-B14F-4D97-AF65-F5344CB8AC3E}">
        <p14:creationId xmlns:p14="http://schemas.microsoft.com/office/powerpoint/2010/main" val="3776978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AECF8D8-9BBF-48F5-8B6E-85A6275CAF2E}"/>
              </a:ext>
            </a:extLst>
          </p:cNvPr>
          <p:cNvSpPr txBox="1"/>
          <p:nvPr/>
        </p:nvSpPr>
        <p:spPr>
          <a:xfrm>
            <a:off x="1033083" y="1479020"/>
            <a:ext cx="7004895" cy="461665"/>
          </a:xfrm>
          <a:prstGeom prst="rect">
            <a:avLst/>
          </a:prstGeom>
          <a:noFill/>
        </p:spPr>
        <p:txBody>
          <a:bodyPr wrap="square" rtlCol="0">
            <a:spAutoFit/>
          </a:bodyPr>
          <a:lstStyle/>
          <a:p>
            <a:r>
              <a:rPr lang="en-GB" sz="2400" b="1" dirty="0">
                <a:solidFill>
                  <a:schemeClr val="accent1">
                    <a:lumMod val="75000"/>
                  </a:schemeClr>
                </a:solidFill>
                <a:latin typeface="Arial Black" panose="020B0A04020102020204" pitchFamily="34" charset="0"/>
              </a:rPr>
              <a:t>What?</a:t>
            </a:r>
          </a:p>
        </p:txBody>
      </p:sp>
      <p:sp>
        <p:nvSpPr>
          <p:cNvPr id="19" name="TextBox 18">
            <a:extLst>
              <a:ext uri="{FF2B5EF4-FFF2-40B4-BE49-F238E27FC236}">
                <a16:creationId xmlns:a16="http://schemas.microsoft.com/office/drawing/2014/main" id="{3F2EF818-82D9-4128-A455-D5D9F7DD22F3}"/>
              </a:ext>
            </a:extLst>
          </p:cNvPr>
          <p:cNvSpPr txBox="1"/>
          <p:nvPr/>
        </p:nvSpPr>
        <p:spPr>
          <a:xfrm>
            <a:off x="1670670" y="508678"/>
            <a:ext cx="9297628" cy="461665"/>
          </a:xfrm>
          <a:prstGeom prst="rect">
            <a:avLst/>
          </a:prstGeom>
          <a:noFill/>
        </p:spPr>
        <p:txBody>
          <a:bodyPr wrap="square" rtlCol="0">
            <a:spAutoFit/>
          </a:bodyPr>
          <a:lstStyle/>
          <a:p>
            <a:pPr algn="ctr"/>
            <a:r>
              <a:rPr lang="en-GB" sz="2400" b="1" dirty="0">
                <a:solidFill>
                  <a:schemeClr val="accent1">
                    <a:lumMod val="75000"/>
                  </a:schemeClr>
                </a:solidFill>
                <a:latin typeface="Arial Black" panose="020B0A04020102020204" pitchFamily="34" charset="0"/>
              </a:rPr>
              <a:t>Rural Regeneration and Social Inclusion</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7165B264-CED4-F261-EA9C-55C341817341}"/>
              </a:ext>
            </a:extLst>
          </p:cNvPr>
          <p:cNvSpPr txBox="1">
            <a:spLocks/>
          </p:cNvSpPr>
          <p:nvPr/>
        </p:nvSpPr>
        <p:spPr bwMode="auto">
          <a:xfrm>
            <a:off x="1033083" y="2135069"/>
            <a:ext cx="9840252" cy="39452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24"/>
              </a:spcBef>
              <a:spcAft>
                <a:spcPts val="1200"/>
              </a:spcAft>
              <a:buClrTx/>
              <a:buSzTx/>
              <a:buFont typeface="Arial" pitchFamily="34" charset="0"/>
              <a:buNone/>
              <a:tabLst/>
              <a:defRPr/>
            </a:pPr>
            <a:r>
              <a:rPr lang="en-GB" sz="2000" b="1" dirty="0">
                <a:solidFill>
                  <a:schemeClr val="accent1">
                    <a:lumMod val="75000"/>
                  </a:schemeClr>
                </a:solidFill>
                <a:latin typeface="Arial Nova" panose="020B0504020202020204" pitchFamily="34" charset="0"/>
                <a:ea typeface="+mn-ea"/>
              </a:rPr>
              <a:t>The programme will..</a:t>
            </a:r>
          </a:p>
          <a:p>
            <a:pPr marL="0" marR="0" lvl="0" indent="0" algn="l" defTabSz="457200" rtl="0" eaLnBrk="1" fontAlgn="base" latinLnBrk="0" hangingPunct="1">
              <a:lnSpc>
                <a:spcPct val="100000"/>
              </a:lnSpc>
              <a:spcBef>
                <a:spcPts val="24"/>
              </a:spcBef>
              <a:spcAft>
                <a:spcPts val="1200"/>
              </a:spcAft>
              <a:buClrTx/>
              <a:buSzTx/>
              <a:buFont typeface="Arial" pitchFamily="34" charset="0"/>
              <a:buNone/>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Support rural community development, sustainable regeneration and social inclusion through:-</a:t>
            </a:r>
          </a:p>
          <a:p>
            <a:pPr marL="342900" marR="0" lvl="0" indent="-342900" algn="l" defTabSz="457200" rtl="0" eaLnBrk="1" fontAlgn="base" latinLnBrk="0" hangingPunct="1">
              <a:lnSpc>
                <a:spcPct val="100000"/>
              </a:lnSpc>
              <a:spcBef>
                <a:spcPts val="24"/>
              </a:spcBef>
              <a:spcAft>
                <a:spcPts val="1200"/>
              </a:spcAft>
              <a:buClr>
                <a:srgbClr val="FFC000"/>
              </a:buClr>
              <a:buSzPct val="150000"/>
              <a:buFont typeface="Arial" pitchFamily="34" charset="0"/>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Improved access to key services </a:t>
            </a:r>
          </a:p>
          <a:p>
            <a:pPr marL="342900" marR="0" lvl="0" indent="-342900" algn="l" defTabSz="457200" rtl="0" eaLnBrk="1" fontAlgn="base" latinLnBrk="0" hangingPunct="1">
              <a:lnSpc>
                <a:spcPct val="100000"/>
              </a:lnSpc>
              <a:spcBef>
                <a:spcPts val="24"/>
              </a:spcBef>
              <a:spcAft>
                <a:spcPts val="1200"/>
              </a:spcAft>
              <a:buClr>
                <a:srgbClr val="FFC000"/>
              </a:buClr>
              <a:buSzPct val="150000"/>
              <a:buFont typeface="Arial" pitchFamily="34" charset="0"/>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Social enterprise development</a:t>
            </a:r>
          </a:p>
          <a:p>
            <a:pPr marL="342900" marR="0" lvl="0" indent="-342900" algn="l" defTabSz="457200" rtl="0" eaLnBrk="1" fontAlgn="base" latinLnBrk="0" hangingPunct="1">
              <a:lnSpc>
                <a:spcPct val="100000"/>
              </a:lnSpc>
              <a:spcBef>
                <a:spcPts val="24"/>
              </a:spcBef>
              <a:spcAft>
                <a:spcPts val="1200"/>
              </a:spcAft>
              <a:buClr>
                <a:srgbClr val="FFC000"/>
              </a:buClr>
              <a:buSzPct val="150000"/>
              <a:buFont typeface="Arial" pitchFamily="34" charset="0"/>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Development of green infrastructure to improve health and wellbeing</a:t>
            </a:r>
          </a:p>
          <a:p>
            <a:pPr marL="342900" marR="0" lvl="0" indent="-342900" algn="l" defTabSz="457200" rtl="0" eaLnBrk="1" fontAlgn="base" latinLnBrk="0" hangingPunct="1">
              <a:lnSpc>
                <a:spcPct val="100000"/>
              </a:lnSpc>
              <a:spcBef>
                <a:spcPts val="24"/>
              </a:spcBef>
              <a:spcAft>
                <a:spcPts val="1200"/>
              </a:spcAft>
              <a:buClr>
                <a:srgbClr val="FFC000"/>
              </a:buClr>
              <a:buSzPct val="150000"/>
              <a:buFont typeface="Arial" pitchFamily="34" charset="0"/>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rPr>
              <a:t>Rural and tourism enterprise.</a:t>
            </a:r>
          </a:p>
          <a:p>
            <a:pPr marL="0" marR="0" lvl="0" indent="0" algn="l" defTabSz="457200" rtl="0" eaLnBrk="1" fontAlgn="base" latinLnBrk="0" hangingPunct="1">
              <a:lnSpc>
                <a:spcPct val="100000"/>
              </a:lnSpc>
              <a:spcBef>
                <a:spcPts val="24"/>
              </a:spcBef>
              <a:spcAft>
                <a:spcPts val="1200"/>
              </a:spcAft>
              <a:buClr>
                <a:srgbClr val="FFC000"/>
              </a:buClr>
              <a:buSzPct val="150000"/>
              <a:buFont typeface="Arial" pitchFamily="34" charset="0"/>
              <a:buNone/>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180080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445079" y="278753"/>
            <a:ext cx="9665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Budget and Grant Rate</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3154D43E-EC1F-7A32-3C51-F00261E3BBF5}"/>
              </a:ext>
            </a:extLst>
          </p:cNvPr>
          <p:cNvSpPr>
            <a:spLocks noGrp="1"/>
          </p:cNvSpPr>
          <p:nvPr/>
        </p:nvSpPr>
        <p:spPr>
          <a:xfrm>
            <a:off x="1670670" y="1480837"/>
            <a:ext cx="9439430" cy="4175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2000" dirty="0">
              <a:solidFill>
                <a:schemeClr val="tx1">
                  <a:lumMod val="75000"/>
                  <a:lumOff val="25000"/>
                </a:schemeClr>
              </a:solidFill>
              <a:effectLst/>
              <a:latin typeface="Arial Nova" panose="020B0504020202020204" pitchFamily="34" charset="0"/>
              <a:ea typeface="Times New Roman" panose="02020603050405020304" pitchFamily="18" charset="0"/>
            </a:endParaRPr>
          </a:p>
          <a:p>
            <a:pPr marL="0" indent="0">
              <a:spcAft>
                <a:spcPts val="600"/>
              </a:spcAft>
              <a:buNone/>
            </a:pPr>
            <a:r>
              <a:rPr lang="en-US" sz="2000" b="1" dirty="0">
                <a:solidFill>
                  <a:schemeClr val="tx1">
                    <a:lumMod val="75000"/>
                    <a:lumOff val="25000"/>
                  </a:schemeClr>
                </a:solidFill>
                <a:latin typeface="Arial Nova" panose="020B0504020202020204" pitchFamily="34" charset="0"/>
                <a:ea typeface="Times New Roman" panose="02020603050405020304" pitchFamily="18" charset="0"/>
              </a:rPr>
              <a:t>T</a:t>
            </a:r>
            <a:r>
              <a:rPr lang="en-US" sz="2000" b="1" dirty="0">
                <a:solidFill>
                  <a:schemeClr val="tx1">
                    <a:lumMod val="75000"/>
                    <a:lumOff val="25000"/>
                  </a:schemeClr>
                </a:solidFill>
                <a:effectLst/>
                <a:latin typeface="Arial Nova" panose="020B0504020202020204" pitchFamily="34" charset="0"/>
                <a:ea typeface="Times New Roman" panose="02020603050405020304" pitchFamily="18" charset="0"/>
              </a:rPr>
              <a:t>otal Budget available for </a:t>
            </a:r>
            <a:r>
              <a:rPr lang="en-US" sz="2000" b="1" dirty="0">
                <a:solidFill>
                  <a:schemeClr val="tx1">
                    <a:lumMod val="75000"/>
                    <a:lumOff val="25000"/>
                  </a:schemeClr>
                </a:solidFill>
                <a:latin typeface="Arial Nova" panose="020B0504020202020204" pitchFamily="34" charset="0"/>
                <a:ea typeface="Times New Roman" panose="02020603050405020304" pitchFamily="18" charset="0"/>
              </a:rPr>
              <a:t>Investment Area</a:t>
            </a:r>
            <a:r>
              <a:rPr lang="en-US" sz="2000" b="1" dirty="0">
                <a:solidFill>
                  <a:schemeClr val="tx1">
                    <a:lumMod val="75000"/>
                    <a:lumOff val="25000"/>
                  </a:schemeClr>
                </a:solidFill>
                <a:effectLst/>
                <a:latin typeface="Arial Nova" panose="020B0504020202020204" pitchFamily="34" charset="0"/>
                <a:ea typeface="Times New Roman" panose="02020603050405020304" pitchFamily="18" charset="0"/>
              </a:rPr>
              <a:t> 4.2 is €50 million</a:t>
            </a:r>
          </a:p>
          <a:p>
            <a:pPr marL="0" indent="0">
              <a:spcAft>
                <a:spcPts val="600"/>
              </a:spcAft>
              <a:buNone/>
            </a:pPr>
            <a:r>
              <a:rPr lang="en-US" sz="2000" dirty="0">
                <a:solidFill>
                  <a:schemeClr val="tx1">
                    <a:lumMod val="75000"/>
                    <a:lumOff val="25000"/>
                  </a:schemeClr>
                </a:solidFill>
                <a:latin typeface="Arial Nova" panose="020B0504020202020204" pitchFamily="34" charset="0"/>
                <a:ea typeface="Times New Roman" panose="02020603050405020304" pitchFamily="18" charset="0"/>
              </a:rPr>
              <a:t>(</a:t>
            </a:r>
            <a:r>
              <a:rPr lang="en-US" sz="2000" dirty="0">
                <a:solidFill>
                  <a:schemeClr val="tx1">
                    <a:lumMod val="75000"/>
                    <a:lumOff val="25000"/>
                  </a:schemeClr>
                </a:solidFill>
                <a:effectLst/>
                <a:latin typeface="Arial Nova" panose="020B0504020202020204" pitchFamily="34" charset="0"/>
                <a:ea typeface="Times New Roman" panose="02020603050405020304" pitchFamily="18" charset="0"/>
              </a:rPr>
              <a:t>Inclusive of €40 million ERDF and €10 million governmental match funding).</a:t>
            </a:r>
            <a:endParaRPr lang="en-US" sz="2000" dirty="0">
              <a:solidFill>
                <a:schemeClr val="tx1">
                  <a:lumMod val="75000"/>
                  <a:lumOff val="25000"/>
                </a:schemeClr>
              </a:solidFill>
              <a:latin typeface="Arial Nova" panose="020B0504020202020204" pitchFamily="34" charset="0"/>
              <a:ea typeface="Times New Roman" panose="02020603050405020304" pitchFamily="18" charset="0"/>
            </a:endParaRPr>
          </a:p>
          <a:p>
            <a:pPr marL="0" indent="0">
              <a:spcAft>
                <a:spcPts val="600"/>
              </a:spcAft>
              <a:buNone/>
            </a:pPr>
            <a:endParaRPr lang="en-US" sz="2000" dirty="0">
              <a:solidFill>
                <a:schemeClr val="tx1">
                  <a:lumMod val="75000"/>
                  <a:lumOff val="25000"/>
                </a:schemeClr>
              </a:solidFill>
              <a:latin typeface="Arial Nova" panose="020B0504020202020204" pitchFamily="34" charset="0"/>
              <a:ea typeface="Times New Roman" panose="02020603050405020304" pitchFamily="18" charset="0"/>
            </a:endParaRPr>
          </a:p>
          <a:p>
            <a:pPr marL="0" indent="0">
              <a:spcAft>
                <a:spcPts val="600"/>
              </a:spcAft>
              <a:buNone/>
            </a:pPr>
            <a:r>
              <a:rPr lang="en-US" sz="2000" dirty="0">
                <a:solidFill>
                  <a:schemeClr val="tx1">
                    <a:lumMod val="75000"/>
                    <a:lumOff val="25000"/>
                  </a:schemeClr>
                </a:solidFill>
                <a:latin typeface="Arial Nova" panose="020B0504020202020204" pitchFamily="34" charset="0"/>
                <a:ea typeface="Times New Roman" panose="02020603050405020304" pitchFamily="18" charset="0"/>
              </a:rPr>
              <a:t>100% of eligible project costs can be sought. </a:t>
            </a:r>
            <a:endParaRPr lang="en-US" sz="2000" dirty="0">
              <a:solidFill>
                <a:schemeClr val="tx1">
                  <a:lumMod val="75000"/>
                  <a:lumOff val="25000"/>
                </a:schemeClr>
              </a:solidFill>
              <a:effectLst/>
              <a:latin typeface="Arial Nova" panose="020B0504020202020204" pitchFamily="34" charset="0"/>
              <a:ea typeface="Times New Roman" panose="02020603050405020304" pitchFamily="18" charset="0"/>
            </a:endParaRPr>
          </a:p>
        </p:txBody>
      </p:sp>
      <p:pic>
        <p:nvPicPr>
          <p:cNvPr id="1026" name="Picture 2" descr="Image result for funding">
            <a:extLst>
              <a:ext uri="{FF2B5EF4-FFF2-40B4-BE49-F238E27FC236}">
                <a16:creationId xmlns:a16="http://schemas.microsoft.com/office/drawing/2014/main" id="{46F5B605-30E8-7800-261A-F1BBBC744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210" y="3541122"/>
            <a:ext cx="366712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67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2008415" y="310031"/>
            <a:ext cx="10333438" cy="830997"/>
          </a:xfrm>
          <a:prstGeom prst="rect">
            <a:avLst/>
          </a:prstGeom>
          <a:noFill/>
        </p:spPr>
        <p:txBody>
          <a:bodyPr wrap="square" rtlCol="0">
            <a:spAutoFit/>
          </a:bodyPr>
          <a:lstStyle/>
          <a:p>
            <a:r>
              <a:rPr lang="en-GB" sz="2400" b="1" dirty="0">
                <a:solidFill>
                  <a:schemeClr val="accent1">
                    <a:lumMod val="75000"/>
                  </a:schemeClr>
                </a:solidFill>
                <a:latin typeface="Arial Black" panose="020B0A04020102020204" pitchFamily="34" charset="0"/>
              </a:rPr>
              <a:t>Rural Regeneration and Social Inclusion</a:t>
            </a:r>
          </a:p>
          <a:p>
            <a:r>
              <a:rPr lang="en-GB" sz="2400" b="1" dirty="0">
                <a:solidFill>
                  <a:schemeClr val="accent1">
                    <a:lumMod val="75000"/>
                  </a:schemeClr>
                </a:solidFill>
                <a:latin typeface="Arial Black" panose="020B0A04020102020204" pitchFamily="34" charset="0"/>
              </a:rPr>
              <a:t>Scope and Range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3E9707BA-BB8D-DCB1-9F08-3061E59E8A8B}"/>
              </a:ext>
            </a:extLst>
          </p:cNvPr>
          <p:cNvSpPr txBox="1">
            <a:spLocks/>
          </p:cNvSpPr>
          <p:nvPr/>
        </p:nvSpPr>
        <p:spPr bwMode="auto">
          <a:xfrm>
            <a:off x="1469572" y="1420685"/>
            <a:ext cx="9403763" cy="41163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r>
              <a:rPr lang="en-US" sz="2000" b="1" dirty="0">
                <a:solidFill>
                  <a:schemeClr val="accent1">
                    <a:lumMod val="75000"/>
                  </a:schemeClr>
                </a:solidFill>
                <a:latin typeface="Arial Nova" panose="020B0504020202020204" pitchFamily="34" charset="0"/>
                <a:ea typeface="+mn-ea"/>
              </a:rPr>
              <a:t>Indicative actions may include:</a:t>
            </a:r>
          </a:p>
          <a:p>
            <a:pPr marL="457200" marR="0" lvl="0" indent="-457200" algn="l" defTabSz="457200" rtl="0" eaLnBrk="1" fontAlgn="base" latinLnBrk="0" hangingPunct="1">
              <a:lnSpc>
                <a:spcPct val="100000"/>
              </a:lnSpc>
              <a:spcBef>
                <a:spcPct val="20000"/>
              </a:spcBef>
              <a:spcAft>
                <a:spcPts val="1200"/>
              </a:spcAft>
              <a:buClrTx/>
              <a:buSzTx/>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Community Development Resources: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collaborative (cross community and cross border) approaches; key strategic projects and delivery of core community services across rural area boundaries.</a:t>
            </a:r>
          </a:p>
          <a:p>
            <a:pPr marL="457200" marR="0" lvl="0" indent="-457200" algn="l" defTabSz="457200" rtl="0" eaLnBrk="1" fontAlgn="base" latinLnBrk="0" hangingPunct="1">
              <a:lnSpc>
                <a:spcPct val="100000"/>
              </a:lnSpc>
              <a:spcBef>
                <a:spcPct val="20000"/>
              </a:spcBef>
              <a:spcAft>
                <a:spcPts val="1200"/>
              </a:spcAft>
              <a:buClrTx/>
              <a:buSzTx/>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Family support Hubs:</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centralised</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 facilities to support provision of key family support services, ranging from early years to older people in a setting which facilitates increased levels of cross–community contact.</a:t>
            </a:r>
          </a:p>
          <a:p>
            <a:pPr marL="457200" marR="0" lvl="0" indent="-457200" algn="l" defTabSz="457200" rtl="0" eaLnBrk="1" fontAlgn="base" latinLnBrk="0" hangingPunct="1">
              <a:lnSpc>
                <a:spcPct val="100000"/>
              </a:lnSpc>
              <a:spcBef>
                <a:spcPct val="20000"/>
              </a:spcBef>
              <a:spcAft>
                <a:spcPts val="1200"/>
              </a:spcAft>
              <a:buClrTx/>
              <a:buSzTx/>
              <a:buFont typeface="+mj-lt"/>
              <a:buAutoNum type="arabicPeriod"/>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Social Enterprise: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Development and delivery of rural specific social enterprise support </a:t>
            </a:r>
            <a:r>
              <a:rPr kumimoji="0" lang="en-US" sz="2000" b="0" i="0" u="none" strike="noStrike" kern="1200" cap="none" spc="0" normalizeH="0" baseline="0" noProof="0" dirty="0" err="1">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programmes</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Times New Roman" panose="02020603050405020304" pitchFamily="18" charset="0"/>
                <a:cs typeface="+mn-cs"/>
              </a:rPr>
              <a:t>.   </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1" i="0" u="none" strike="noStrike" kern="1200" cap="none" spc="0" normalizeH="0" baseline="0" noProof="0" dirty="0">
              <a:ln>
                <a:noFill/>
              </a:ln>
              <a:solidFill>
                <a:srgbClr val="555CA4"/>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55853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8650" y="389357"/>
            <a:ext cx="9665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Scope and Range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5A8A0228-2A0C-3B3B-6F33-834AB9DFE34B}"/>
              </a:ext>
            </a:extLst>
          </p:cNvPr>
          <p:cNvSpPr txBox="1">
            <a:spLocks/>
          </p:cNvSpPr>
          <p:nvPr/>
        </p:nvSpPr>
        <p:spPr bwMode="auto">
          <a:xfrm>
            <a:off x="1443899" y="1591173"/>
            <a:ext cx="9137016" cy="3951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r>
              <a:rPr lang="en-US" sz="2000" b="1" dirty="0">
                <a:solidFill>
                  <a:srgbClr val="4472C4">
                    <a:lumMod val="75000"/>
                  </a:srgbClr>
                </a:solidFill>
                <a:latin typeface="Arial Nova" panose="020B0504020202020204" pitchFamily="34" charset="0"/>
                <a:ea typeface="+mn-ea"/>
              </a:rPr>
              <a:t>Indicative actions may include:</a:t>
            </a:r>
          </a:p>
          <a:p>
            <a:pPr marL="457200" marR="0" lvl="0" indent="-457200" algn="l" defTabSz="457200" rtl="0" eaLnBrk="1" fontAlgn="base" latinLnBrk="0" hangingPunct="1">
              <a:lnSpc>
                <a:spcPct val="100000"/>
              </a:lnSpc>
              <a:spcBef>
                <a:spcPct val="20000"/>
              </a:spcBef>
              <a:spcAft>
                <a:spcPts val="1200"/>
              </a:spcAft>
              <a:buClrTx/>
              <a:buSzTx/>
              <a:buFont typeface="+mj-lt"/>
              <a:buAutoNum type="arabicPeriod" startAt="4"/>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Green Infrastructure: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Development of green infrastructure to promote active lifestyles and support rural enterprise and tourism within rural areas (including those on a cross border basis) and the interconnection of rural and urban areas.</a:t>
            </a:r>
          </a:p>
          <a:p>
            <a:pPr marL="457200" marR="0" lvl="0" indent="-457200" algn="l" defTabSz="457200" rtl="0" eaLnBrk="1" fontAlgn="base" latinLnBrk="0" hangingPunct="1">
              <a:lnSpc>
                <a:spcPct val="100000"/>
              </a:lnSpc>
              <a:spcBef>
                <a:spcPct val="20000"/>
              </a:spcBef>
              <a:spcAft>
                <a:spcPts val="1200"/>
              </a:spcAft>
              <a:buClrTx/>
              <a:buSzTx/>
              <a:buFont typeface="+mj-lt"/>
              <a:buAutoNum type="arabicPeriod" startAt="4"/>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Social Farming: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Deployment of resources to support diversification in the agricultural sector and the development of social farms (including collaborative approaches) for social and economic benefit.</a:t>
            </a:r>
          </a:p>
        </p:txBody>
      </p:sp>
    </p:spTree>
    <p:extLst>
      <p:ext uri="{BB962C8B-B14F-4D97-AF65-F5344CB8AC3E}">
        <p14:creationId xmlns:p14="http://schemas.microsoft.com/office/powerpoint/2010/main" val="1158611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AECF8D8-9BBF-48F5-8B6E-85A6275CAF2E}"/>
              </a:ext>
            </a:extLst>
          </p:cNvPr>
          <p:cNvSpPr txBox="1"/>
          <p:nvPr/>
        </p:nvSpPr>
        <p:spPr>
          <a:xfrm>
            <a:off x="2011209" y="880010"/>
            <a:ext cx="7004895" cy="461665"/>
          </a:xfrm>
          <a:prstGeom prst="rect">
            <a:avLst/>
          </a:prstGeom>
          <a:noFill/>
        </p:spPr>
        <p:txBody>
          <a:bodyPr wrap="square" rtlCol="0">
            <a:spAutoFit/>
          </a:bodyPr>
          <a:lstStyle/>
          <a:p>
            <a:r>
              <a:rPr lang="en-GB" sz="2400" b="1" dirty="0">
                <a:solidFill>
                  <a:srgbClr val="4472C4">
                    <a:lumMod val="75000"/>
                  </a:srgbClr>
                </a:solidFill>
                <a:latin typeface="Arial Black" panose="020B0A04020102020204" pitchFamily="34" charset="0"/>
              </a:rPr>
              <a:t>Who can apply?</a:t>
            </a:r>
            <a:endParaRPr lang="en-GB" sz="2400" dirty="0">
              <a:solidFill>
                <a:schemeClr val="bg2">
                  <a:lumMod val="25000"/>
                </a:schemeClr>
              </a:solidFill>
              <a:latin typeface="Arial Nova" panose="020B0504020202020204" pitchFamily="34" charset="0"/>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384920" y="381097"/>
            <a:ext cx="9488415" cy="461665"/>
          </a:xfrm>
          <a:prstGeom prst="rect">
            <a:avLst/>
          </a:prstGeom>
          <a:noFill/>
        </p:spPr>
        <p:txBody>
          <a:bodyPr wrap="square" rtlCol="0">
            <a:spAutoFit/>
          </a:bodyPr>
          <a:lstStyle/>
          <a:p>
            <a:pPr algn="ctr"/>
            <a:r>
              <a:rPr lang="en-GB" sz="2400" b="1" dirty="0">
                <a:solidFill>
                  <a:schemeClr val="accent1">
                    <a:lumMod val="75000"/>
                  </a:schemeClr>
                </a:solidFill>
                <a:latin typeface="Arial Black" panose="020B0A04020102020204" pitchFamily="34" charset="0"/>
              </a:rPr>
              <a:t>Rural Regeneration and Social Inclusion</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C61724C8-0B23-661A-72E3-5CF5D7BE303E}"/>
              </a:ext>
            </a:extLst>
          </p:cNvPr>
          <p:cNvSpPr>
            <a:spLocks noGrp="1"/>
          </p:cNvSpPr>
          <p:nvPr>
            <p:ph idx="1"/>
          </p:nvPr>
        </p:nvSpPr>
        <p:spPr>
          <a:xfrm>
            <a:off x="1876354" y="1378923"/>
            <a:ext cx="8996981" cy="4344656"/>
          </a:xfrm>
        </p:spPr>
        <p:txBody>
          <a:bodyPr/>
          <a:lstStyle/>
          <a:p>
            <a:pPr marL="0" indent="0">
              <a:spcBef>
                <a:spcPts val="24"/>
              </a:spcBef>
              <a:buNone/>
            </a:pPr>
            <a:endParaRPr lang="en-GB" sz="800" b="1" i="1" dirty="0">
              <a:solidFill>
                <a:schemeClr val="tx2"/>
              </a:solidFill>
              <a:latin typeface="Arial" panose="020B0604020202020204" pitchFamily="34" charset="0"/>
              <a:cs typeface="Arial" panose="020B0604020202020204" pitchFamily="34" charset="0"/>
            </a:endParaRPr>
          </a:p>
          <a:p>
            <a:pPr>
              <a:spcAft>
                <a:spcPts val="1800"/>
              </a:spcAft>
              <a:buClr>
                <a:srgbClr val="FFCC00"/>
              </a:buClr>
              <a:buFont typeface="MS PGothic" panose="020B0600070205080204" pitchFamily="34" charset="-128"/>
              <a:buChar char="●"/>
            </a:pPr>
            <a:r>
              <a:rPr lang="en-GB" sz="2000" dirty="0">
                <a:solidFill>
                  <a:schemeClr val="tx1">
                    <a:lumMod val="75000"/>
                    <a:lumOff val="25000"/>
                  </a:schemeClr>
                </a:solidFill>
                <a:latin typeface="Arial Nova" panose="020B0604020202020204" pitchFamily="34" charset="0"/>
              </a:rPr>
              <a:t>Applicants with the capacity to deliver on the outputs, results and actions detailed.</a:t>
            </a:r>
          </a:p>
          <a:p>
            <a:pPr>
              <a:spcAft>
                <a:spcPts val="1800"/>
              </a:spcAft>
              <a:buClr>
                <a:srgbClr val="FFCC00"/>
              </a:buClr>
              <a:buFont typeface="MS PGothic" panose="020B0600070205080204" pitchFamily="34" charset="-128"/>
              <a:buChar char="●"/>
            </a:pPr>
            <a:r>
              <a:rPr lang="en-GB" sz="2000" dirty="0">
                <a:solidFill>
                  <a:schemeClr val="tx1">
                    <a:lumMod val="75000"/>
                    <a:lumOff val="25000"/>
                  </a:schemeClr>
                </a:solidFill>
                <a:latin typeface="Arial Nova" panose="020B0604020202020204" pitchFamily="34" charset="0"/>
              </a:rPr>
              <a:t>Applicants able to deliver project activities within the eligible area – Northern Ireland and border counties of Ireland</a:t>
            </a:r>
          </a:p>
          <a:p>
            <a:pPr>
              <a:spcAft>
                <a:spcPts val="1800"/>
              </a:spcAft>
              <a:buClr>
                <a:srgbClr val="FFCC00"/>
              </a:buClr>
              <a:buFont typeface="MS PGothic" panose="020B0600070205080204" pitchFamily="34" charset="-128"/>
              <a:buChar char="●"/>
            </a:pPr>
            <a:r>
              <a:rPr lang="en-GB" sz="2000" dirty="0">
                <a:solidFill>
                  <a:schemeClr val="tx1">
                    <a:lumMod val="75000"/>
                    <a:lumOff val="25000"/>
                  </a:schemeClr>
                </a:solidFill>
                <a:latin typeface="Arial Nova" panose="020B0604020202020204" pitchFamily="34" charset="0"/>
              </a:rPr>
              <a:t>Applicants able to demonstrate ability to deliver cross-border peace and prosperity benefits for rural communities.</a:t>
            </a:r>
          </a:p>
          <a:p>
            <a:pPr>
              <a:spcAft>
                <a:spcPts val="1800"/>
              </a:spcAft>
              <a:buClr>
                <a:srgbClr val="FFCC00"/>
              </a:buClr>
              <a:buFont typeface="MS PGothic" panose="020B0600070205080204" pitchFamily="34" charset="-128"/>
              <a:buChar char="●"/>
            </a:pPr>
            <a:r>
              <a:rPr lang="en-GB" sz="2000" dirty="0">
                <a:solidFill>
                  <a:schemeClr val="tx1">
                    <a:lumMod val="75000"/>
                    <a:lumOff val="25000"/>
                  </a:schemeClr>
                </a:solidFill>
                <a:latin typeface="Arial Nova" panose="020B0604020202020204" pitchFamily="34" charset="0"/>
              </a:rPr>
              <a:t>Applicants able to develop and</a:t>
            </a:r>
            <a:r>
              <a:rPr lang="en-US" sz="2000" dirty="0">
                <a:solidFill>
                  <a:schemeClr val="tx1">
                    <a:lumMod val="75000"/>
                    <a:lumOff val="25000"/>
                  </a:schemeClr>
                </a:solidFill>
                <a:latin typeface="Arial Nova" panose="020B0604020202020204" pitchFamily="34" charset="0"/>
              </a:rPr>
              <a:t> implement the project within the project’s lifetime (up to 4 years).</a:t>
            </a:r>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8445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1318665" y="463593"/>
            <a:ext cx="9840420" cy="461665"/>
          </a:xfrm>
          <a:prstGeom prst="rect">
            <a:avLst/>
          </a:prstGeom>
          <a:noFill/>
        </p:spPr>
        <p:txBody>
          <a:bodyPr wrap="square" rtlCol="0">
            <a:spAutoFit/>
          </a:bodyPr>
          <a:lstStyle/>
          <a:p>
            <a:pPr algn="ctr"/>
            <a:r>
              <a:rPr lang="en-GB" sz="2400" b="1" dirty="0">
                <a:solidFill>
                  <a:schemeClr val="accent1">
                    <a:lumMod val="75000"/>
                  </a:schemeClr>
                </a:solidFill>
                <a:latin typeface="Arial Black" panose="020B0A04020102020204" pitchFamily="34" charset="0"/>
              </a:rPr>
              <a:t>How was PEACEPLUS Developed?</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4">
            <a:extLst>
              <a:ext uri="{FF2B5EF4-FFF2-40B4-BE49-F238E27FC236}">
                <a16:creationId xmlns:a16="http://schemas.microsoft.com/office/drawing/2014/main" id="{09EBFDD3-CE08-9EB5-684D-1600D88C720C}"/>
              </a:ext>
            </a:extLst>
          </p:cNvPr>
          <p:cNvSpPr txBox="1">
            <a:spLocks/>
          </p:cNvSpPr>
          <p:nvPr/>
        </p:nvSpPr>
        <p:spPr>
          <a:xfrm>
            <a:off x="2367643" y="1336631"/>
            <a:ext cx="8095647" cy="48832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E7E6E6">
                    <a:lumMod val="10000"/>
                  </a:srgbClr>
                </a:solidFill>
                <a:effectLst/>
                <a:uLnTx/>
                <a:uFillTx/>
                <a:latin typeface="Arial Nova" panose="020B0504020202020204" pitchFamily="34" charset="0"/>
                <a:ea typeface="+mn-ea"/>
                <a:cs typeface="+mn-cs"/>
              </a:rPr>
              <a:t>Intensive review, research and public engagement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E7E6E6">
                  <a:lumMod val="10000"/>
                </a:srgbClr>
              </a:solidFill>
              <a:effectLst/>
              <a:uLnTx/>
              <a:uFillTx/>
              <a:latin typeface="Arial Nova" panose="020B0504020202020204" pitchFamily="34" charset="0"/>
              <a:ea typeface="+mn-ea"/>
              <a:cs typeface="+mn-cs"/>
            </a:endParaRPr>
          </a:p>
          <a:p>
            <a:pPr marL="0" indent="0">
              <a:lnSpc>
                <a:spcPct val="160000"/>
              </a:lnSpc>
              <a:spcBef>
                <a:spcPts val="0"/>
              </a:spcBef>
              <a:spcAft>
                <a:spcPts val="1800"/>
              </a:spcAft>
              <a:buClr>
                <a:srgbClr val="FFCC00"/>
              </a:buClr>
              <a:buFont typeface="MS PGothic" panose="020B0600070205080204" pitchFamily="34" charset="-128"/>
              <a:buChar char="●"/>
              <a:defRPr/>
            </a:pPr>
            <a:r>
              <a:rPr lang="en-GB" sz="2000" kern="0" dirty="0">
                <a:solidFill>
                  <a:srgbClr val="E7E6E6">
                    <a:lumMod val="10000"/>
                  </a:srgbClr>
                </a:solidFill>
                <a:latin typeface="Arial Nova" panose="020B0604020202020204" pitchFamily="34" charset="0"/>
              </a:rPr>
              <a:t> Stakeholder engagement</a:t>
            </a:r>
          </a:p>
          <a:p>
            <a:pPr marL="0" indent="0">
              <a:lnSpc>
                <a:spcPct val="160000"/>
              </a:lnSpc>
              <a:spcBef>
                <a:spcPts val="0"/>
              </a:spcBef>
              <a:spcAft>
                <a:spcPts val="1800"/>
              </a:spcAft>
              <a:buClr>
                <a:srgbClr val="FFCC00"/>
              </a:buClr>
              <a:buFont typeface="MS PGothic" panose="020B0600070205080204" pitchFamily="34" charset="-128"/>
              <a:buChar char="●"/>
              <a:defRPr/>
            </a:pPr>
            <a:r>
              <a:rPr lang="en-GB" sz="2000" kern="0" dirty="0">
                <a:solidFill>
                  <a:srgbClr val="E7E6E6">
                    <a:lumMod val="10000"/>
                  </a:srgbClr>
                </a:solidFill>
                <a:latin typeface="Arial Nova" panose="020B0604020202020204" pitchFamily="34" charset="0"/>
              </a:rPr>
              <a:t> Public events – including specific events with young people</a:t>
            </a:r>
          </a:p>
          <a:p>
            <a:pPr marL="0" indent="0">
              <a:lnSpc>
                <a:spcPct val="160000"/>
              </a:lnSpc>
              <a:spcBef>
                <a:spcPts val="0"/>
              </a:spcBef>
              <a:spcAft>
                <a:spcPts val="1800"/>
              </a:spcAft>
              <a:buClr>
                <a:srgbClr val="FFCC00"/>
              </a:buClr>
              <a:buFont typeface="MS PGothic" panose="020B0600070205080204" pitchFamily="34" charset="-128"/>
              <a:buChar char="●"/>
              <a:defRPr/>
            </a:pPr>
            <a:r>
              <a:rPr lang="en-GB" sz="2000" kern="0" dirty="0">
                <a:solidFill>
                  <a:srgbClr val="E7E6E6">
                    <a:lumMod val="10000"/>
                  </a:srgbClr>
                </a:solidFill>
                <a:latin typeface="Arial Nova" panose="020B0604020202020204" pitchFamily="34" charset="0"/>
              </a:rPr>
              <a:t> Survey submissions</a:t>
            </a:r>
          </a:p>
          <a:p>
            <a:pPr marL="0" indent="0">
              <a:lnSpc>
                <a:spcPct val="160000"/>
              </a:lnSpc>
              <a:spcBef>
                <a:spcPts val="0"/>
              </a:spcBef>
              <a:spcAft>
                <a:spcPts val="1800"/>
              </a:spcAft>
              <a:buClr>
                <a:srgbClr val="FFCC00"/>
              </a:buClr>
              <a:buFont typeface="MS PGothic" panose="020B0600070205080204" pitchFamily="34" charset="-128"/>
              <a:buChar char="●"/>
              <a:defRPr/>
            </a:pPr>
            <a:r>
              <a:rPr lang="en-GB" sz="2000" kern="0" dirty="0">
                <a:solidFill>
                  <a:srgbClr val="E7E6E6">
                    <a:lumMod val="10000"/>
                  </a:srgbClr>
                </a:solidFill>
                <a:latin typeface="Arial Nova" panose="020B0604020202020204" pitchFamily="34" charset="0"/>
              </a:rPr>
              <a:t> Public consultation (2021)</a:t>
            </a:r>
          </a:p>
          <a:p>
            <a:pPr marL="0" indent="0">
              <a:lnSpc>
                <a:spcPct val="160000"/>
              </a:lnSpc>
              <a:spcBef>
                <a:spcPts val="0"/>
              </a:spcBef>
              <a:spcAft>
                <a:spcPts val="1800"/>
              </a:spcAft>
              <a:buClr>
                <a:srgbClr val="FFCC00"/>
              </a:buClr>
              <a:buFont typeface="MS PGothic" panose="020B0600070205080204" pitchFamily="34" charset="-128"/>
              <a:buChar char="●"/>
              <a:defRPr/>
            </a:pPr>
            <a:r>
              <a:rPr lang="en-GB" sz="2000" kern="0" dirty="0">
                <a:solidFill>
                  <a:srgbClr val="E7E6E6">
                    <a:lumMod val="10000"/>
                  </a:srgbClr>
                </a:solidFill>
                <a:latin typeface="Arial Nova" panose="020B0604020202020204" pitchFamily="34" charset="0"/>
              </a:rPr>
              <a:t> Bi-laterals with government north-south (ongoing)</a:t>
            </a:r>
          </a:p>
        </p:txBody>
      </p:sp>
    </p:spTree>
    <p:extLst>
      <p:ext uri="{BB962C8B-B14F-4D97-AF65-F5344CB8AC3E}">
        <p14:creationId xmlns:p14="http://schemas.microsoft.com/office/powerpoint/2010/main" val="4038673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2425059" y="354789"/>
            <a:ext cx="9766941" cy="1692771"/>
          </a:xfrm>
          <a:prstGeom prst="rect">
            <a:avLst/>
          </a:prstGeom>
          <a:noFill/>
        </p:spPr>
        <p:txBody>
          <a:bodyPr wrap="square" rtlCol="0">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lang="en-US" sz="2400" b="1" dirty="0">
                <a:solidFill>
                  <a:schemeClr val="accent1">
                    <a:lumMod val="75000"/>
                  </a:schemeClr>
                </a:solidFill>
                <a:latin typeface="Arial Black" panose="020B0A04020102020204" pitchFamily="34" charset="0"/>
              </a:rPr>
              <a:t>Rural Regeneration and Social Inclusion</a:t>
            </a:r>
            <a:br>
              <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n-cs"/>
              </a:rPr>
            </a:br>
            <a:endPar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n-cs"/>
            </a:endParaRPr>
          </a:p>
          <a:p>
            <a:pPr marL="0" marR="0" lvl="0" indent="0" defTabSz="457200" rtl="0" eaLnBrk="1" fontAlgn="base" latinLnBrk="0" hangingPunct="1">
              <a:lnSpc>
                <a:spcPct val="100000"/>
              </a:lnSpc>
              <a:spcBef>
                <a:spcPct val="0"/>
              </a:spcBef>
              <a:spcAft>
                <a:spcPct val="0"/>
              </a:spcAft>
              <a:buClrTx/>
              <a:buSzTx/>
              <a:buFontTx/>
              <a:buNone/>
              <a:tabLst/>
              <a:defRPr/>
            </a:pPr>
            <a:r>
              <a:rPr lang="en-US" sz="2400" b="1" dirty="0">
                <a:solidFill>
                  <a:schemeClr val="accent1">
                    <a:lumMod val="75000"/>
                  </a:schemeClr>
                </a:solidFill>
                <a:latin typeface="Arial Black" panose="020B0A04020102020204" pitchFamily="34" charset="0"/>
              </a:rPr>
              <a:t>Measuring Change</a:t>
            </a:r>
          </a:p>
          <a:p>
            <a:endParaRPr lang="en-GB" sz="3200" b="1" dirty="0">
              <a:solidFill>
                <a:schemeClr val="accent1">
                  <a:lumMod val="75000"/>
                </a:schemeClr>
              </a:solidFill>
              <a:latin typeface="Arial Black" panose="020B0A04020102020204" pitchFamily="34" charset="0"/>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D4DD4BAC-8646-B40D-291B-8A40166201DB}"/>
              </a:ext>
            </a:extLst>
          </p:cNvPr>
          <p:cNvSpPr txBox="1">
            <a:spLocks/>
          </p:cNvSpPr>
          <p:nvPr/>
        </p:nvSpPr>
        <p:spPr>
          <a:xfrm>
            <a:off x="1431264" y="2001762"/>
            <a:ext cx="9442072" cy="1910947"/>
          </a:xfrm>
          <a:prstGeom prst="rect">
            <a:avLst/>
          </a:prstGeom>
        </p:spPr>
        <p:txBody>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Clr>
                <a:srgbClr val="FFCC00"/>
              </a:buClr>
              <a:buFont typeface="Arial" pitchFamily="34" charset="0"/>
              <a:buNone/>
            </a:pPr>
            <a:r>
              <a:rPr lang="en-GB" sz="2000" dirty="0">
                <a:solidFill>
                  <a:prstClr val="black"/>
                </a:solidFill>
                <a:latin typeface="Arial Nova" panose="020B0504020202020204" pitchFamily="34" charset="0"/>
                <a:cs typeface="Arial" panose="020B0604020202020204" pitchFamily="34" charset="0"/>
              </a:rPr>
              <a:t>Your project must result in </a:t>
            </a:r>
            <a:r>
              <a:rPr lang="en-GB" sz="2000" b="1" dirty="0">
                <a:solidFill>
                  <a:prstClr val="black"/>
                </a:solidFill>
                <a:latin typeface="Arial Nova" panose="020B0504020202020204" pitchFamily="34" charset="0"/>
                <a:cs typeface="Arial" panose="020B0604020202020204" pitchFamily="34" charset="0"/>
              </a:rPr>
              <a:t>significant and sustained contact </a:t>
            </a:r>
            <a:r>
              <a:rPr lang="en-GB" sz="2000" dirty="0">
                <a:solidFill>
                  <a:prstClr val="black"/>
                </a:solidFill>
                <a:latin typeface="Arial Nova" panose="020B0504020202020204" pitchFamily="34" charset="0"/>
                <a:cs typeface="Arial" panose="020B0604020202020204" pitchFamily="34" charset="0"/>
              </a:rPr>
              <a:t>between diverse rural communities and as such make a substantial </a:t>
            </a:r>
            <a:r>
              <a:rPr lang="en-GB" sz="2000" b="1" dirty="0">
                <a:solidFill>
                  <a:prstClr val="black"/>
                </a:solidFill>
                <a:latin typeface="Arial Nova" panose="020B0504020202020204" pitchFamily="34" charset="0"/>
                <a:cs typeface="Arial" panose="020B0604020202020204" pitchFamily="34" charset="0"/>
              </a:rPr>
              <a:t>contribution to more peaceful and prosperous </a:t>
            </a:r>
            <a:r>
              <a:rPr lang="en-GB" sz="2000" dirty="0">
                <a:solidFill>
                  <a:prstClr val="black"/>
                </a:solidFill>
                <a:latin typeface="Arial Nova" panose="020B0504020202020204" pitchFamily="34" charset="0"/>
                <a:cs typeface="Arial" panose="020B0604020202020204" pitchFamily="34" charset="0"/>
              </a:rPr>
              <a:t>rural areas. </a:t>
            </a:r>
            <a:endParaRPr lang="en-GB" sz="1800" dirty="0">
              <a:solidFill>
                <a:prstClr val="black"/>
              </a:solidFill>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2682717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45974" y="116205"/>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Rural Regeneration and Social Inclusion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Indicators</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9" name="Content Placeholder 2">
            <a:extLst>
              <a:ext uri="{FF2B5EF4-FFF2-40B4-BE49-F238E27FC236}">
                <a16:creationId xmlns:a16="http://schemas.microsoft.com/office/drawing/2014/main" id="{F87939C1-7A3A-F3ED-EC07-1938FD1E0BDA}"/>
              </a:ext>
            </a:extLst>
          </p:cNvPr>
          <p:cNvSpPr txBox="1">
            <a:spLocks/>
          </p:cNvSpPr>
          <p:nvPr/>
        </p:nvSpPr>
        <p:spPr bwMode="auto">
          <a:xfrm>
            <a:off x="1789982" y="5475805"/>
            <a:ext cx="9468853" cy="486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S PGothic" pitchFamily="34" charset="-128"/>
                <a:cs typeface="+mn-cs"/>
              </a:rPr>
              <a:t>Jointly developed – involvement of </a:t>
            </a:r>
            <a:r>
              <a:rPr kumimoji="0" lang="en-US" sz="1800" b="0" i="0" u="none" strike="noStrike" kern="1200" cap="none" spc="0" normalizeH="0" baseline="0" noProof="0" dirty="0" err="1">
                <a:ln>
                  <a:noFill/>
                </a:ln>
                <a:solidFill>
                  <a:sysClr val="windowText" lastClr="000000">
                    <a:lumMod val="75000"/>
                    <a:lumOff val="25000"/>
                  </a:sysClr>
                </a:solidFill>
                <a:effectLst/>
                <a:uLnTx/>
                <a:uFillTx/>
                <a:latin typeface="Calibri"/>
                <a:ea typeface="MS PGothic" pitchFamily="34" charset="-128"/>
                <a:cs typeface="+mn-cs"/>
              </a:rPr>
              <a:t>organisations</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S PGothic" pitchFamily="34" charset="-128"/>
                <a:cs typeface="+mn-cs"/>
              </a:rPr>
              <a:t> from at least 2 participating jurisdictions</a:t>
            </a:r>
          </a:p>
        </p:txBody>
      </p:sp>
      <p:grpSp>
        <p:nvGrpSpPr>
          <p:cNvPr id="11" name="Group 10">
            <a:extLst>
              <a:ext uri="{FF2B5EF4-FFF2-40B4-BE49-F238E27FC236}">
                <a16:creationId xmlns:a16="http://schemas.microsoft.com/office/drawing/2014/main" id="{F0B19F1E-5DC7-C8CB-69F0-7A9C65FC3EE2}"/>
              </a:ext>
            </a:extLst>
          </p:cNvPr>
          <p:cNvGrpSpPr/>
          <p:nvPr/>
        </p:nvGrpSpPr>
        <p:grpSpPr>
          <a:xfrm>
            <a:off x="1589965" y="1171619"/>
            <a:ext cx="8936300" cy="4163896"/>
            <a:chOff x="1833528" y="1439035"/>
            <a:chExt cx="8936300" cy="4163896"/>
          </a:xfrm>
        </p:grpSpPr>
        <p:sp>
          <p:nvSpPr>
            <p:cNvPr id="13" name="Rectangle: Rounded Corners 12">
              <a:extLst>
                <a:ext uri="{FF2B5EF4-FFF2-40B4-BE49-F238E27FC236}">
                  <a16:creationId xmlns:a16="http://schemas.microsoft.com/office/drawing/2014/main" id="{04A84D0A-02E5-DCEF-7780-D3DFEDFCDF04}"/>
                </a:ext>
              </a:extLst>
            </p:cNvPr>
            <p:cNvSpPr/>
            <p:nvPr/>
          </p:nvSpPr>
          <p:spPr>
            <a:xfrm>
              <a:off x="1833528" y="3146588"/>
              <a:ext cx="4262472" cy="2456343"/>
            </a:xfrm>
            <a:prstGeom prst="roundRect">
              <a:avLst/>
            </a:prstGeom>
            <a:solidFill>
              <a:sysClr val="window" lastClr="FFFFFF"/>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457200" marR="0" lvl="0" indent="-457200" defTabSz="457200" eaLnBrk="1" fontAlgn="base" latinLnBrk="0" hangingPunct="1">
                <a:lnSpc>
                  <a:spcPct val="100000"/>
                </a:lnSpc>
                <a:spcBef>
                  <a:spcPts val="2400"/>
                </a:spcBef>
                <a:spcAft>
                  <a:spcPts val="1200"/>
                </a:spcAft>
                <a:buClrTx/>
                <a:buSzTx/>
                <a:buFont typeface="+mj-lt"/>
                <a:buAutoNum type="arabicPeriod"/>
                <a:tabLst/>
                <a:defRPr/>
              </a:pPr>
              <a:r>
                <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20 Jointly developed solutions</a:t>
              </a:r>
            </a:p>
            <a:p>
              <a:pPr marL="457200" marR="0" lvl="0" indent="-457200" defTabSz="457200" eaLnBrk="1" fontAlgn="base" latinLnBrk="0" hangingPunct="1">
                <a:lnSpc>
                  <a:spcPct val="100000"/>
                </a:lnSpc>
                <a:spcBef>
                  <a:spcPct val="0"/>
                </a:spcBef>
                <a:spcAft>
                  <a:spcPts val="1200"/>
                </a:spcAft>
                <a:buClrTx/>
                <a:buSzTx/>
                <a:buFont typeface="+mj-lt"/>
                <a:buAutoNum type="arabicPeriod"/>
                <a:tabLst/>
                <a:defRPr/>
              </a:pPr>
              <a:r>
                <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65 Enterprises supported</a:t>
              </a:r>
            </a:p>
            <a:p>
              <a:pPr marL="457200" marR="0" lvl="0" indent="-457200" defTabSz="457200" eaLnBrk="1" fontAlgn="base" latinLnBrk="0" hangingPunct="1">
                <a:lnSpc>
                  <a:spcPct val="100000"/>
                </a:lnSpc>
                <a:spcBef>
                  <a:spcPct val="0"/>
                </a:spcBef>
                <a:spcAft>
                  <a:spcPts val="1200"/>
                </a:spcAft>
                <a:buClrTx/>
                <a:buSzTx/>
                <a:buFont typeface="+mj-lt"/>
                <a:buAutoNum type="arabicPeriod"/>
                <a:tabLst/>
                <a:defRPr/>
              </a:pPr>
              <a:r>
                <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65 Enterprises receiving non-financial support</a:t>
              </a:r>
              <a:endParaRPr kumimoji="0" lang="en-GB"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p:txBody>
        </p:sp>
        <p:sp>
          <p:nvSpPr>
            <p:cNvPr id="15" name="Rectangle: Rounded Corners 14">
              <a:extLst>
                <a:ext uri="{FF2B5EF4-FFF2-40B4-BE49-F238E27FC236}">
                  <a16:creationId xmlns:a16="http://schemas.microsoft.com/office/drawing/2014/main" id="{ED465CE4-3FE2-649D-E29C-3F477A98AD4C}"/>
                </a:ext>
              </a:extLst>
            </p:cNvPr>
            <p:cNvSpPr/>
            <p:nvPr/>
          </p:nvSpPr>
          <p:spPr>
            <a:xfrm>
              <a:off x="6507357" y="3133972"/>
              <a:ext cx="4262471" cy="2456343"/>
            </a:xfrm>
            <a:prstGeom prst="roundRect">
              <a:avLst/>
            </a:prstGeom>
            <a:solidFill>
              <a:sysClr val="window" lastClr="FFFFFF"/>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25,000 Participants accessing new rural facilities, enterprises and community services</a:t>
              </a:r>
            </a:p>
          </p:txBody>
        </p:sp>
        <p:sp>
          <p:nvSpPr>
            <p:cNvPr id="17" name="Oval 16">
              <a:extLst>
                <a:ext uri="{FF2B5EF4-FFF2-40B4-BE49-F238E27FC236}">
                  <a16:creationId xmlns:a16="http://schemas.microsoft.com/office/drawing/2014/main" id="{DAF0717F-9428-D913-F900-8F2B4C8E7C92}"/>
                </a:ext>
              </a:extLst>
            </p:cNvPr>
            <p:cNvSpPr/>
            <p:nvPr/>
          </p:nvSpPr>
          <p:spPr>
            <a:xfrm>
              <a:off x="7748873" y="1439035"/>
              <a:ext cx="1779440" cy="1769927"/>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Result indicator</a:t>
              </a:r>
            </a:p>
          </p:txBody>
        </p:sp>
        <p:sp>
          <p:nvSpPr>
            <p:cNvPr id="23" name="Oval 22">
              <a:extLst>
                <a:ext uri="{FF2B5EF4-FFF2-40B4-BE49-F238E27FC236}">
                  <a16:creationId xmlns:a16="http://schemas.microsoft.com/office/drawing/2014/main" id="{16BA877A-1945-3F6D-A0C4-3CDB6822F287}"/>
                </a:ext>
              </a:extLst>
            </p:cNvPr>
            <p:cNvSpPr/>
            <p:nvPr/>
          </p:nvSpPr>
          <p:spPr>
            <a:xfrm>
              <a:off x="3075043" y="1541579"/>
              <a:ext cx="1779441" cy="1769928"/>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3 Output indicators</a:t>
              </a:r>
            </a:p>
          </p:txBody>
        </p:sp>
        <p:cxnSp>
          <p:nvCxnSpPr>
            <p:cNvPr id="24" name="Straight Connector 23">
              <a:extLst>
                <a:ext uri="{FF2B5EF4-FFF2-40B4-BE49-F238E27FC236}">
                  <a16:creationId xmlns:a16="http://schemas.microsoft.com/office/drawing/2014/main" id="{32642467-4E7A-7A21-253D-8FC492DFAEB1}"/>
                </a:ext>
              </a:extLst>
            </p:cNvPr>
            <p:cNvCxnSpPr>
              <a:cxnSpLocks/>
              <a:endCxn id="17" idx="2"/>
            </p:cNvCxnSpPr>
            <p:nvPr/>
          </p:nvCxnSpPr>
          <p:spPr>
            <a:xfrm>
              <a:off x="4854485" y="2323999"/>
              <a:ext cx="2894388" cy="0"/>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3567708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itle 1">
            <a:extLst>
              <a:ext uri="{FF2B5EF4-FFF2-40B4-BE49-F238E27FC236}">
                <a16:creationId xmlns:a16="http://schemas.microsoft.com/office/drawing/2014/main" id="{265749D2-8FA9-6A9C-EADA-B5A9A89AF2EB}"/>
              </a:ext>
            </a:extLst>
          </p:cNvPr>
          <p:cNvSpPr txBox="1">
            <a:spLocks/>
          </p:cNvSpPr>
          <p:nvPr/>
        </p:nvSpPr>
        <p:spPr bwMode="auto">
          <a:xfrm>
            <a:off x="1945172" y="1418173"/>
            <a:ext cx="10842172" cy="22660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GB" sz="3200" b="0" i="0" u="none" strike="noStrike" kern="1200" cap="none" spc="0" normalizeH="0" baseline="0" noProof="0" dirty="0">
                <a:ln>
                  <a:noFill/>
                </a:ln>
                <a:solidFill>
                  <a:sysClr val="windowText" lastClr="000000"/>
                </a:solidFill>
                <a:effectLst/>
                <a:uLnTx/>
                <a:uFillTx/>
                <a:latin typeface="Calibri"/>
                <a:ea typeface="MS PGothic" pitchFamily="34" charset="-128"/>
                <a:cs typeface="+mj-cs"/>
              </a:rPr>
            </a:br>
            <a:r>
              <a:rPr lang="en-GB" sz="2400" b="1" dirty="0">
                <a:solidFill>
                  <a:srgbClr val="4472C4">
                    <a:lumMod val="75000"/>
                  </a:srgbClr>
                </a:solidFill>
                <a:latin typeface="Arial Black" panose="020B0A04020102020204" pitchFamily="34" charset="0"/>
                <a:ea typeface="+mn-ea"/>
                <a:cs typeface="+mn-cs"/>
              </a:rPr>
              <a:t>PRE-APPLICATION SUPPORT &amp; CONCEPT NOTE</a:t>
            </a:r>
            <a:br>
              <a:rPr kumimoji="0" lang="en-GB" sz="3200" b="0" i="0" u="none" strike="noStrike" kern="1200" cap="none" spc="0" normalizeH="0" baseline="0" noProof="0" dirty="0">
                <a:ln>
                  <a:noFill/>
                </a:ln>
                <a:solidFill>
                  <a:sysClr val="windowText" lastClr="000000"/>
                </a:solidFill>
                <a:effectLst/>
                <a:uLnTx/>
                <a:uFillTx/>
                <a:latin typeface="Calibri"/>
                <a:ea typeface="MS PGothic" pitchFamily="34" charset="-128"/>
                <a:cs typeface="+mj-cs"/>
              </a:rPr>
            </a:br>
            <a:endParaRPr kumimoji="0" lang="en-US" sz="4400" b="0" i="0" u="none" strike="noStrike" kern="1200" cap="none" spc="0" normalizeH="0" baseline="0" noProof="0" dirty="0">
              <a:ln>
                <a:noFill/>
              </a:ln>
              <a:solidFill>
                <a:sysClr val="windowText" lastClr="000000"/>
              </a:solidFill>
              <a:effectLst/>
              <a:uLnTx/>
              <a:uFillTx/>
              <a:latin typeface="Calibri"/>
              <a:ea typeface="MS PGothic" pitchFamily="34" charset="-128"/>
              <a:cs typeface="+mj-cs"/>
            </a:endParaRPr>
          </a:p>
        </p:txBody>
      </p:sp>
    </p:spTree>
    <p:extLst>
      <p:ext uri="{BB962C8B-B14F-4D97-AF65-F5344CB8AC3E}">
        <p14:creationId xmlns:p14="http://schemas.microsoft.com/office/powerpoint/2010/main" val="291265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517862" y="203991"/>
            <a:ext cx="9665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Prepare and Plan in Advance</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grpSp>
        <p:nvGrpSpPr>
          <p:cNvPr id="3" name="Group 2">
            <a:extLst>
              <a:ext uri="{FF2B5EF4-FFF2-40B4-BE49-F238E27FC236}">
                <a16:creationId xmlns:a16="http://schemas.microsoft.com/office/drawing/2014/main" id="{122EAB44-ACA1-43F8-9162-8B2A7611433A}"/>
              </a:ext>
            </a:extLst>
          </p:cNvPr>
          <p:cNvGrpSpPr/>
          <p:nvPr/>
        </p:nvGrpSpPr>
        <p:grpSpPr>
          <a:xfrm>
            <a:off x="1338392" y="825332"/>
            <a:ext cx="9609441" cy="5157771"/>
            <a:chOff x="1362931" y="1465143"/>
            <a:chExt cx="9609441" cy="5157771"/>
          </a:xfrm>
        </p:grpSpPr>
        <p:sp>
          <p:nvSpPr>
            <p:cNvPr id="4" name="Oval 3">
              <a:extLst>
                <a:ext uri="{FF2B5EF4-FFF2-40B4-BE49-F238E27FC236}">
                  <a16:creationId xmlns:a16="http://schemas.microsoft.com/office/drawing/2014/main" id="{8FA67FC4-5AC1-03D9-EDD0-6692747FCC50}"/>
                </a:ext>
              </a:extLst>
            </p:cNvPr>
            <p:cNvSpPr/>
            <p:nvPr/>
          </p:nvSpPr>
          <p:spPr>
            <a:xfrm>
              <a:off x="1362931" y="1498401"/>
              <a:ext cx="2566066" cy="252662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Learn early if IA 4.2 is the right area for you / be signposted elsewhere</a:t>
              </a:r>
            </a:p>
          </p:txBody>
        </p:sp>
        <p:sp>
          <p:nvSpPr>
            <p:cNvPr id="5" name="Oval 4">
              <a:extLst>
                <a:ext uri="{FF2B5EF4-FFF2-40B4-BE49-F238E27FC236}">
                  <a16:creationId xmlns:a16="http://schemas.microsoft.com/office/drawing/2014/main" id="{E098DC9B-D16C-29F9-976F-C31384DADAC1}"/>
                </a:ext>
              </a:extLst>
            </p:cNvPr>
            <p:cNvSpPr/>
            <p:nvPr/>
          </p:nvSpPr>
          <p:spPr>
            <a:xfrm>
              <a:off x="8447080" y="1465143"/>
              <a:ext cx="2525292" cy="252662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Explore and share ideas with potential partners</a:t>
              </a:r>
            </a:p>
          </p:txBody>
        </p:sp>
        <p:sp>
          <p:nvSpPr>
            <p:cNvPr id="6" name="Oval 5">
              <a:extLst>
                <a:ext uri="{FF2B5EF4-FFF2-40B4-BE49-F238E27FC236}">
                  <a16:creationId xmlns:a16="http://schemas.microsoft.com/office/drawing/2014/main" id="{2538A853-0C53-937B-E8D6-8E5B9F22598C}"/>
                </a:ext>
              </a:extLst>
            </p:cNvPr>
            <p:cNvSpPr/>
            <p:nvPr/>
          </p:nvSpPr>
          <p:spPr>
            <a:xfrm>
              <a:off x="3141784" y="4096284"/>
              <a:ext cx="2566067" cy="2526630"/>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Tell us about your idea and receive feedback on potential fit with funding criteria</a:t>
              </a:r>
            </a:p>
          </p:txBody>
        </p:sp>
        <p:sp>
          <p:nvSpPr>
            <p:cNvPr id="7" name="Oval 6">
              <a:extLst>
                <a:ext uri="{FF2B5EF4-FFF2-40B4-BE49-F238E27FC236}">
                  <a16:creationId xmlns:a16="http://schemas.microsoft.com/office/drawing/2014/main" id="{B13344EA-A092-1CF0-4FAC-B45686EECF9D}"/>
                </a:ext>
              </a:extLst>
            </p:cNvPr>
            <p:cNvSpPr/>
            <p:nvPr/>
          </p:nvSpPr>
          <p:spPr>
            <a:xfrm>
              <a:off x="6484150" y="4096285"/>
              <a:ext cx="2566066" cy="252662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Receive  independent advice on how your idea might be strengthened</a:t>
              </a:r>
            </a:p>
          </p:txBody>
        </p:sp>
        <p:sp>
          <p:nvSpPr>
            <p:cNvPr id="8" name="Oval 7">
              <a:extLst>
                <a:ext uri="{FF2B5EF4-FFF2-40B4-BE49-F238E27FC236}">
                  <a16:creationId xmlns:a16="http://schemas.microsoft.com/office/drawing/2014/main" id="{C4F625BE-E008-82A0-BA6F-47AF297BCAF9}"/>
                </a:ext>
              </a:extLst>
            </p:cNvPr>
            <p:cNvSpPr/>
            <p:nvPr/>
          </p:nvSpPr>
          <p:spPr>
            <a:xfrm>
              <a:off x="4920642" y="1485542"/>
              <a:ext cx="2566067" cy="2552349"/>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Opportunity to getting support in advance of the call</a:t>
              </a:r>
            </a:p>
          </p:txBody>
        </p:sp>
        <p:cxnSp>
          <p:nvCxnSpPr>
            <p:cNvPr id="9" name="Straight Connector 8">
              <a:extLst>
                <a:ext uri="{FF2B5EF4-FFF2-40B4-BE49-F238E27FC236}">
                  <a16:creationId xmlns:a16="http://schemas.microsoft.com/office/drawing/2014/main" id="{CC624FD4-68C6-7631-10D4-C04F2D4D0353}"/>
                </a:ext>
              </a:extLst>
            </p:cNvPr>
            <p:cNvCxnSpPr>
              <a:cxnSpLocks/>
              <a:stCxn id="5" idx="2"/>
              <a:endCxn id="8" idx="6"/>
            </p:cNvCxnSpPr>
            <p:nvPr/>
          </p:nvCxnSpPr>
          <p:spPr>
            <a:xfrm flipH="1">
              <a:off x="7486709" y="2728458"/>
              <a:ext cx="960371" cy="33259"/>
            </a:xfrm>
            <a:prstGeom prst="line">
              <a:avLst/>
            </a:prstGeom>
            <a:noFill/>
            <a:ln w="25400" cap="flat" cmpd="sng" algn="ctr">
              <a:solidFill>
                <a:srgbClr val="8064A2"/>
              </a:solidFill>
              <a:prstDash val="solid"/>
              <a:headEnd type="arrow" w="med" len="med"/>
              <a:tailEnd type="arrow" w="med" len="me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46EE2B55-3A4E-8FCA-AAB8-B63100D11259}"/>
                </a:ext>
              </a:extLst>
            </p:cNvPr>
            <p:cNvCxnSpPr>
              <a:cxnSpLocks/>
              <a:stCxn id="8" idx="3"/>
            </p:cNvCxnSpPr>
            <p:nvPr/>
          </p:nvCxnSpPr>
          <p:spPr>
            <a:xfrm flipH="1">
              <a:off x="4889368" y="3664108"/>
              <a:ext cx="407066" cy="463365"/>
            </a:xfrm>
            <a:prstGeom prst="line">
              <a:avLst/>
            </a:prstGeom>
            <a:noFill/>
            <a:ln w="25400" cap="flat" cmpd="sng" algn="ctr">
              <a:solidFill>
                <a:srgbClr val="8064A2"/>
              </a:solidFill>
              <a:prstDash val="solid"/>
              <a:headEnd type="arrow" w="med" len="med"/>
              <a:tailEnd type="arrow" w="med" len="med"/>
            </a:ln>
            <a:effectLst>
              <a:outerShdw blurRad="40000" dist="20000" dir="5400000" rotWithShape="0">
                <a:srgbClr val="000000">
                  <a:alpha val="38000"/>
                </a:srgbClr>
              </a:outerShdw>
            </a:effectLst>
          </p:spPr>
        </p:cxnSp>
        <p:cxnSp>
          <p:nvCxnSpPr>
            <p:cNvPr id="13" name="Straight Connector 12">
              <a:extLst>
                <a:ext uri="{FF2B5EF4-FFF2-40B4-BE49-F238E27FC236}">
                  <a16:creationId xmlns:a16="http://schemas.microsoft.com/office/drawing/2014/main" id="{A7AAB5C8-C19B-6466-69DC-327866A229BA}"/>
                </a:ext>
              </a:extLst>
            </p:cNvPr>
            <p:cNvCxnSpPr>
              <a:cxnSpLocks/>
            </p:cNvCxnSpPr>
            <p:nvPr/>
          </p:nvCxnSpPr>
          <p:spPr>
            <a:xfrm flipH="1" flipV="1">
              <a:off x="7154200" y="3664108"/>
              <a:ext cx="332509" cy="463365"/>
            </a:xfrm>
            <a:prstGeom prst="line">
              <a:avLst/>
            </a:prstGeom>
            <a:noFill/>
            <a:ln w="25400" cap="flat" cmpd="sng" algn="ctr">
              <a:solidFill>
                <a:srgbClr val="8064A2"/>
              </a:solidFill>
              <a:prstDash val="solid"/>
              <a:headEnd type="arrow" w="med" len="med"/>
              <a:tailEnd type="arrow" w="med" len="med"/>
            </a:ln>
            <a:effectLst>
              <a:outerShdw blurRad="40000" dist="20000" dir="5400000" rotWithShape="0">
                <a:srgbClr val="000000">
                  <a:alpha val="38000"/>
                </a:srgbClr>
              </a:outerShdw>
            </a:effectLst>
          </p:spPr>
        </p:cxnSp>
        <p:cxnSp>
          <p:nvCxnSpPr>
            <p:cNvPr id="15" name="Straight Connector 14">
              <a:extLst>
                <a:ext uri="{FF2B5EF4-FFF2-40B4-BE49-F238E27FC236}">
                  <a16:creationId xmlns:a16="http://schemas.microsoft.com/office/drawing/2014/main" id="{FFEA0C57-A5D2-A1FA-966A-A99133414153}"/>
                </a:ext>
              </a:extLst>
            </p:cNvPr>
            <p:cNvCxnSpPr>
              <a:cxnSpLocks/>
              <a:stCxn id="8" idx="2"/>
              <a:endCxn id="4" idx="6"/>
            </p:cNvCxnSpPr>
            <p:nvPr/>
          </p:nvCxnSpPr>
          <p:spPr>
            <a:xfrm flipH="1" flipV="1">
              <a:off x="3928997" y="2761716"/>
              <a:ext cx="991645" cy="1"/>
            </a:xfrm>
            <a:prstGeom prst="line">
              <a:avLst/>
            </a:prstGeom>
            <a:noFill/>
            <a:ln w="25400" cap="flat" cmpd="sng" algn="ctr">
              <a:solidFill>
                <a:srgbClr val="8064A2"/>
              </a:solidFill>
              <a:prstDash val="solid"/>
              <a:headEnd type="arrow" w="med" len="med"/>
              <a:tailEnd type="arrow" w="med" len="med"/>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2526904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228988"/>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4472C4">
                  <a:lumMod val="75000"/>
                </a:srgbClr>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a:t>
            </a:r>
            <a:r>
              <a:rPr lang="en-GB" sz="2400" b="1" dirty="0">
                <a:solidFill>
                  <a:srgbClr val="4472C4">
                    <a:lumMod val="75000"/>
                  </a:srgbClr>
                </a:solidFill>
                <a:latin typeface="Arial Black" panose="020B0A04020102020204" pitchFamily="34" charset="0"/>
              </a:rPr>
              <a:t>e (CN)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extBox 2">
            <a:extLst>
              <a:ext uri="{FF2B5EF4-FFF2-40B4-BE49-F238E27FC236}">
                <a16:creationId xmlns:a16="http://schemas.microsoft.com/office/drawing/2014/main" id="{591D29C0-0238-3C49-FA66-2F7527CCB4AF}"/>
              </a:ext>
            </a:extLst>
          </p:cNvPr>
          <p:cNvSpPr txBox="1"/>
          <p:nvPr/>
        </p:nvSpPr>
        <p:spPr>
          <a:xfrm>
            <a:off x="2459265" y="1567832"/>
            <a:ext cx="8414070" cy="1015663"/>
          </a:xfrm>
          <a:prstGeom prst="rect">
            <a:avLst/>
          </a:prstGeom>
          <a:noFill/>
        </p:spPr>
        <p:txBody>
          <a:bodyPr wrap="square">
            <a:spAutoFit/>
          </a:bodyPr>
          <a:lstStyle/>
          <a:p>
            <a:pPr algn="just">
              <a:spcBef>
                <a:spcPts val="0"/>
              </a:spcBef>
            </a:pPr>
            <a:r>
              <a:rPr lang="en-US" sz="2000" dirty="0">
                <a:solidFill>
                  <a:schemeClr val="tx1">
                    <a:lumMod val="75000"/>
                    <a:lumOff val="25000"/>
                  </a:schemeClr>
                </a:solidFill>
                <a:latin typeface="Arial Nova" panose="020B0604020202020204" pitchFamily="34" charset="0"/>
                <a:cs typeface="Arial"/>
              </a:rPr>
              <a:t>From today, 15</a:t>
            </a:r>
            <a:r>
              <a:rPr lang="en-US" sz="2000" baseline="30000" dirty="0">
                <a:solidFill>
                  <a:schemeClr val="tx1">
                    <a:lumMod val="75000"/>
                    <a:lumOff val="25000"/>
                  </a:schemeClr>
                </a:solidFill>
                <a:latin typeface="Arial Nova" panose="020B0604020202020204" pitchFamily="34" charset="0"/>
                <a:cs typeface="Arial"/>
              </a:rPr>
              <a:t>th</a:t>
            </a:r>
            <a:r>
              <a:rPr lang="en-US" sz="2000" dirty="0">
                <a:solidFill>
                  <a:schemeClr val="tx1">
                    <a:lumMod val="75000"/>
                    <a:lumOff val="25000"/>
                  </a:schemeClr>
                </a:solidFill>
                <a:latin typeface="Arial Nova" panose="020B0604020202020204" pitchFamily="34" charset="0"/>
                <a:cs typeface="Arial"/>
              </a:rPr>
              <a:t> March 2023, any </a:t>
            </a:r>
            <a:r>
              <a:rPr lang="en-US" sz="2000" dirty="0" err="1">
                <a:solidFill>
                  <a:schemeClr val="tx1">
                    <a:lumMod val="75000"/>
                    <a:lumOff val="25000"/>
                  </a:schemeClr>
                </a:solidFill>
                <a:latin typeface="Arial Nova" panose="020B0604020202020204" pitchFamily="34" charset="0"/>
                <a:cs typeface="Arial"/>
              </a:rPr>
              <a:t>organisation</a:t>
            </a:r>
            <a:r>
              <a:rPr lang="en-US" sz="2000" dirty="0">
                <a:solidFill>
                  <a:schemeClr val="tx1">
                    <a:lumMod val="75000"/>
                    <a:lumOff val="25000"/>
                  </a:schemeClr>
                </a:solidFill>
                <a:latin typeface="Arial Nova" panose="020B0604020202020204" pitchFamily="34" charset="0"/>
                <a:cs typeface="Arial"/>
              </a:rPr>
              <a:t> interested in becoming a Lead Partner under Area 4.2 may complete and submit a Concept Note for comment, advice, and support. </a:t>
            </a:r>
          </a:p>
        </p:txBody>
      </p:sp>
      <p:sp>
        <p:nvSpPr>
          <p:cNvPr id="4" name="Content Placeholder 2">
            <a:extLst>
              <a:ext uri="{FF2B5EF4-FFF2-40B4-BE49-F238E27FC236}">
                <a16:creationId xmlns:a16="http://schemas.microsoft.com/office/drawing/2014/main" id="{F329F817-AB8A-53AB-1D0C-161D822C91D5}"/>
              </a:ext>
            </a:extLst>
          </p:cNvPr>
          <p:cNvSpPr txBox="1">
            <a:spLocks/>
          </p:cNvSpPr>
          <p:nvPr/>
        </p:nvSpPr>
        <p:spPr bwMode="auto">
          <a:xfrm>
            <a:off x="598417" y="2776965"/>
            <a:ext cx="10670987" cy="2573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lang="en-US" sz="2000" b="1" dirty="0">
                <a:solidFill>
                  <a:srgbClr val="4472C4">
                    <a:lumMod val="75000"/>
                  </a:srgbClr>
                </a:solidFill>
                <a:latin typeface="Arial Black" panose="020B0A04020102020204" pitchFamily="34" charset="0"/>
                <a:ea typeface="+mn-ea"/>
              </a:rPr>
              <a:t>The Concept Note:</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covers some (but not all) of the questions that will be in the application-proper;</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will help you put in place the foundations of your project so you are better prepared when the call opens;</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is not a formal application;</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is not scored</a:t>
            </a: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037258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263489" y="1490008"/>
            <a:ext cx="9665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4472C4">
                  <a:lumMod val="75000"/>
                </a:srgbClr>
              </a:solidFill>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4472C4">
                  <a:lumMod val="75000"/>
                </a:srgbClr>
              </a:solidFill>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HOW TO BUILD A STRONG PROPOSAL</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4735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8650" y="276960"/>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4472C4">
                  <a:lumMod val="75000"/>
                </a:srgbClr>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Concept Note</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C2AAA34D-E242-5A29-C499-CB10A2FA3B47}"/>
              </a:ext>
            </a:extLst>
          </p:cNvPr>
          <p:cNvSpPr txBox="1">
            <a:spLocks/>
          </p:cNvSpPr>
          <p:nvPr/>
        </p:nvSpPr>
        <p:spPr bwMode="auto">
          <a:xfrm>
            <a:off x="1829813" y="1993197"/>
            <a:ext cx="9600187" cy="29732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Short form - 3 pages, with 2 pages of guidance.</a:t>
            </a:r>
          </a:p>
          <a:p>
            <a:pPr marL="342900" marR="0" lvl="0" indent="-342900" algn="l" defTabSz="457200" rtl="0" eaLnBrk="1" fontAlgn="base" latinLnBrk="0" hangingPunct="1">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Provide high level project details and answer 6 questions, each between 300-500 words.</a:t>
            </a:r>
          </a:p>
          <a:p>
            <a:pPr marL="342900" marR="0" lvl="0" indent="-342900" algn="l" defTabSz="457200" rtl="0" eaLnBrk="1" fontAlgn="base" latinLnBrk="0" hangingPunct="1">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Advice is available pre- and post-completion.</a:t>
            </a:r>
          </a:p>
          <a:p>
            <a:pPr marL="342900" marR="0" lvl="0" indent="-342900" algn="l" defTabSz="457200" rtl="0" eaLnBrk="1" fontAlgn="base" latinLnBrk="0" hangingPunct="1">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Please complete and return it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no later than 26</a:t>
            </a:r>
            <a:r>
              <a:rPr kumimoji="0" lang="en-GB" sz="2400" b="1" i="0" u="none" strike="noStrike" kern="1200" cap="none" spc="0" normalizeH="0" baseline="3000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th</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 April 2023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to: </a:t>
            </a:r>
            <a:r>
              <a:rPr kumimoji="0" lang="en-GB" sz="2400" b="0" i="0" u="none" strike="noStrike" kern="1200" cap="none" spc="0" normalizeH="0" baseline="0" noProof="0" dirty="0">
                <a:ln>
                  <a:noFill/>
                </a:ln>
                <a:solidFill>
                  <a:srgbClr val="1F497D"/>
                </a:solidFill>
                <a:effectLst/>
                <a:uLnTx/>
                <a:uFillTx/>
                <a:latin typeface="Arial Nova" panose="020B0504020202020204" pitchFamily="34" charset="0"/>
                <a:cs typeface="Arial" panose="020B0604020202020204" pitchFamily="34" charset="0"/>
              </a:rPr>
              <a:t>lorraine@lorrainemccourt.com</a:t>
            </a:r>
          </a:p>
        </p:txBody>
      </p:sp>
    </p:spTree>
    <p:extLst>
      <p:ext uri="{BB962C8B-B14F-4D97-AF65-F5344CB8AC3E}">
        <p14:creationId xmlns:p14="http://schemas.microsoft.com/office/powerpoint/2010/main" val="2432152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367503"/>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Concept Note: Question 3 (</a:t>
            </a:r>
            <a:r>
              <a:rPr lang="en-GB" sz="2400" b="1" dirty="0" err="1">
                <a:solidFill>
                  <a:srgbClr val="4472C4">
                    <a:lumMod val="75000"/>
                  </a:srgbClr>
                </a:solidFill>
                <a:latin typeface="Arial Black" panose="020B0A04020102020204" pitchFamily="34" charset="0"/>
              </a:rPr>
              <a:t>i</a:t>
            </a:r>
            <a:r>
              <a:rPr lang="en-GB" sz="2400" b="1" dirty="0">
                <a:solidFill>
                  <a:srgbClr val="4472C4">
                    <a:lumMod val="75000"/>
                  </a:srgbClr>
                </a:solidFill>
                <a:latin typeface="Arial Black" panose="020B0A04020102020204" pitchFamily="34" charset="0"/>
              </a:rPr>
              <a:t>)</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237EAEC2-EB16-9100-A0C6-8C30E61FE95D}"/>
              </a:ext>
            </a:extLst>
          </p:cNvPr>
          <p:cNvSpPr txBox="1">
            <a:spLocks/>
          </p:cNvSpPr>
          <p:nvPr/>
        </p:nvSpPr>
        <p:spPr bwMode="auto">
          <a:xfrm>
            <a:off x="1257428" y="1263512"/>
            <a:ext cx="9878658" cy="48843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lang="en-US" sz="2000" b="1" dirty="0">
                <a:solidFill>
                  <a:srgbClr val="4472C4">
                    <a:lumMod val="75000"/>
                  </a:srgbClr>
                </a:solidFill>
                <a:latin typeface="Arial Black" panose="020B0A04020102020204" pitchFamily="34" charset="0"/>
                <a:ea typeface="+mn-ea"/>
              </a:rPr>
              <a:t>About Your Project </a:t>
            </a:r>
          </a:p>
          <a:p>
            <a:pPr marL="400050" marR="0" lvl="0" indent="-400050" algn="l" defTabSz="457200" rtl="0" eaLnBrk="1" fontAlgn="base" latinLnBrk="0" hangingPunct="1">
              <a:lnSpc>
                <a:spcPts val="2200"/>
              </a:lnSpc>
              <a:spcBef>
                <a:spcPts val="1200"/>
              </a:spcBef>
              <a:spcAft>
                <a:spcPct val="0"/>
              </a:spcAft>
              <a:buClrTx/>
              <a:buSzTx/>
              <a:buFont typeface="+mj-lt"/>
              <a:buAutoNum type="arabicPeriod"/>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How has </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need been identified </a:t>
            </a: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for your project?</a:t>
            </a:r>
          </a:p>
          <a:p>
            <a:pPr marL="400050" marR="0" lvl="0" indent="-400050" algn="l" defTabSz="457200" rtl="0" eaLnBrk="1" fontAlgn="base" latinLnBrk="0" hangingPunct="1">
              <a:lnSpc>
                <a:spcPts val="2200"/>
              </a:lnSpc>
              <a:spcBef>
                <a:spcPts val="1200"/>
              </a:spcBef>
              <a:spcAft>
                <a:spcPct val="0"/>
              </a:spcAft>
              <a:buClrTx/>
              <a:buSzTx/>
              <a:buFont typeface="+mj-lt"/>
              <a:buAutoNum type="arabicPeriod"/>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How does </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your project align </a:t>
            </a: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with what PEACEPLUS, and in particular Area 4.2, is trying to achieve? </a:t>
            </a:r>
          </a:p>
          <a:p>
            <a:pPr marL="0" marR="0" lvl="0" indent="0" algn="just" defTabSz="457200" rtl="0" eaLnBrk="1" fontAlgn="base" latinLnBrk="0" hangingPunct="1">
              <a:lnSpc>
                <a:spcPts val="2200"/>
              </a:lnSpc>
              <a:spcBef>
                <a:spcPts val="1200"/>
              </a:spcBef>
              <a:spcAft>
                <a:spcPct val="0"/>
              </a:spcAft>
              <a:buClrTx/>
              <a:buSzTx/>
              <a:buFont typeface="Arial" pitchFamily="34" charset="0"/>
              <a:buNone/>
              <a:tabLst/>
              <a:defRPr/>
            </a:pPr>
            <a:endPar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a:p>
            <a:pPr marL="0" marR="0" lvl="0" indent="0" algn="just" defTabSz="457200" rtl="0" eaLnBrk="1" fontAlgn="base" latinLnBrk="0" hangingPunct="1">
              <a:lnSpc>
                <a:spcPts val="2200"/>
              </a:lnSpc>
              <a:spcBef>
                <a:spcPts val="1200"/>
              </a:spcBef>
              <a:spcAft>
                <a:spcPct val="0"/>
              </a:spcAft>
              <a:buClrTx/>
              <a:buSzTx/>
              <a:buFont typeface="Arial" pitchFamily="34" charset="0"/>
              <a:buNone/>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rPr>
              <a:t>To note, supported projects should: </a:t>
            </a:r>
          </a:p>
          <a:p>
            <a:pPr marL="342900" marR="0" lvl="0" indent="-342900" algn="just" defTabSz="457200" rtl="0" eaLnBrk="1" fontAlgn="base" latinLnBrk="0" hangingPunct="1">
              <a:lnSpc>
                <a:spcPts val="2200"/>
              </a:lnSpc>
              <a:spcBef>
                <a:spcPts val="6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rPr>
              <a:t>Deliver significant and sustained contact between diverse rural communities</a:t>
            </a:r>
          </a:p>
          <a:p>
            <a:pPr marL="342900" marR="0" lvl="0" indent="-342900" algn="just" defTabSz="457200" rtl="0" eaLnBrk="1" fontAlgn="base" latinLnBrk="0" hangingPunct="1">
              <a:lnSpc>
                <a:spcPts val="2200"/>
              </a:lnSpc>
              <a:spcBef>
                <a:spcPts val="6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rPr>
              <a:t>Create a more cohesive society</a:t>
            </a:r>
          </a:p>
          <a:p>
            <a:pPr marL="342900" marR="0" lvl="0" indent="-342900" algn="just" defTabSz="457200" rtl="0" eaLnBrk="1" fontAlgn="base" latinLnBrk="0" hangingPunct="1">
              <a:lnSpc>
                <a:spcPts val="2200"/>
              </a:lnSpc>
              <a:spcBef>
                <a:spcPts val="6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rPr>
              <a:t>Enable rural communities to thrive and reach their full economic, social and environmental potential.</a:t>
            </a:r>
          </a:p>
        </p:txBody>
      </p:sp>
    </p:spTree>
    <p:extLst>
      <p:ext uri="{BB962C8B-B14F-4D97-AF65-F5344CB8AC3E}">
        <p14:creationId xmlns:p14="http://schemas.microsoft.com/office/powerpoint/2010/main" val="3124518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18791" y="307140"/>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3 (</a:t>
            </a:r>
            <a:r>
              <a:rPr kumimoji="0" lang="en-GB" sz="2400" b="1" i="0" u="none" strike="noStrike" kern="1200" cap="none" spc="0" normalizeH="0" baseline="0" noProof="0" dirty="0" err="1">
                <a:ln>
                  <a:noFill/>
                </a:ln>
                <a:solidFill>
                  <a:srgbClr val="4472C4">
                    <a:lumMod val="75000"/>
                  </a:srgbClr>
                </a:solidFill>
                <a:effectLst/>
                <a:uLnTx/>
                <a:uFillTx/>
                <a:latin typeface="Arial Black" panose="020B0A04020102020204" pitchFamily="34" charset="0"/>
                <a:ea typeface="+mn-ea"/>
                <a:cs typeface="+mn-cs"/>
              </a:rPr>
              <a:t>i</a:t>
            </a: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 contd.</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237EAEC2-EB16-9100-A0C6-8C30E61FE95D}"/>
              </a:ext>
            </a:extLst>
          </p:cNvPr>
          <p:cNvSpPr txBox="1">
            <a:spLocks/>
          </p:cNvSpPr>
          <p:nvPr/>
        </p:nvSpPr>
        <p:spPr bwMode="auto">
          <a:xfrm>
            <a:off x="1059378" y="1119281"/>
            <a:ext cx="10207336" cy="48843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About Your Project </a:t>
            </a:r>
            <a:endPar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a:p>
            <a:pPr marL="0" marR="0" lvl="0" indent="0" algn="just" defTabSz="457200" rtl="0" eaLnBrk="1" fontAlgn="base" latinLnBrk="0" hangingPunct="1">
              <a:lnSpc>
                <a:spcPts val="2200"/>
              </a:lnSpc>
              <a:spcBef>
                <a:spcPts val="600"/>
              </a:spcBef>
              <a:spcAft>
                <a:spcPct val="0"/>
              </a:spcAft>
              <a:buClr>
                <a:srgbClr val="FFCC00"/>
              </a:buClr>
              <a:buSzTx/>
              <a:buNone/>
              <a:tabLst/>
              <a:defRPr/>
            </a:pPr>
            <a:endParaRPr lang="en-GB" sz="1800" dirty="0">
              <a:solidFill>
                <a:sysClr val="windowText" lastClr="000000">
                  <a:lumMod val="75000"/>
                  <a:lumOff val="25000"/>
                </a:sysClr>
              </a:solidFill>
              <a:latin typeface="Arial Nova" panose="020B0504020202020204" pitchFamily="34" charset="0"/>
            </a:endParaRPr>
          </a:p>
          <a:p>
            <a:pPr marL="400050" marR="0" lvl="0" indent="-400050" algn="just" defTabSz="457200" rtl="0" eaLnBrk="1" fontAlgn="base" latinLnBrk="0" hangingPunct="1">
              <a:lnSpc>
                <a:spcPts val="2200"/>
              </a:lnSpc>
              <a:spcBef>
                <a:spcPts val="1200"/>
              </a:spcBef>
              <a:spcAft>
                <a:spcPct val="0"/>
              </a:spcAft>
              <a:buClrTx/>
              <a:buSzTx/>
              <a:buFont typeface="+mj-lt"/>
              <a:buAutoNum type="arabicPeriod" startAt="3"/>
              <a:tabLst/>
              <a:defRPr/>
            </a:pPr>
            <a:r>
              <a:rPr kumimoji="0" lang="en-GB" sz="2000" b="0" i="0" u="none" strike="noStrike" kern="1200" cap="none" spc="0" normalizeH="0" baseline="0" noProof="0" dirty="0">
                <a:ln>
                  <a:noFill/>
                </a:ln>
                <a:solidFill>
                  <a:prstClr val="black">
                    <a:lumMod val="75000"/>
                    <a:lumOff val="25000"/>
                  </a:prstClr>
                </a:solidFill>
                <a:effectLst/>
                <a:highlight>
                  <a:srgbClr val="FFFFFF"/>
                </a:highlight>
                <a:uLnTx/>
                <a:uFillTx/>
                <a:latin typeface="Arial Nova" panose="020B0504020202020204" pitchFamily="34" charset="0"/>
                <a:ea typeface="Times New Roman" panose="02020603050405020304" pitchFamily="18" charset="0"/>
              </a:rPr>
              <a:t>The extent to which your project has been informed by and / or aligns with best practice e.g.</a:t>
            </a:r>
          </a:p>
          <a:p>
            <a:pPr marL="742950" marR="0" lvl="1" indent="-28575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lumMod val="75000"/>
                    <a:lumOff val="25000"/>
                  </a:prstClr>
                </a:solidFill>
                <a:effectLst/>
                <a:highlight>
                  <a:srgbClr val="FFFFFF"/>
                </a:highlight>
                <a:uLnTx/>
                <a:uFillTx/>
                <a:latin typeface="Arial Nova" panose="020B0504020202020204" pitchFamily="34" charset="0"/>
                <a:cs typeface="Arial"/>
              </a:rPr>
              <a:t>How does your project use available knowledge / build on best practice within the sector?</a:t>
            </a:r>
          </a:p>
          <a:p>
            <a:pPr marL="742950" marR="0" lvl="1" indent="-28575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lumMod val="75000"/>
                    <a:lumOff val="25000"/>
                  </a:prstClr>
                </a:solidFill>
                <a:effectLst/>
                <a:highlight>
                  <a:srgbClr val="FFFFFF"/>
                </a:highlight>
                <a:uLnTx/>
                <a:uFillTx/>
                <a:latin typeface="Arial Nova" panose="020B0504020202020204" pitchFamily="34" charset="0"/>
                <a:cs typeface="Arial"/>
              </a:rPr>
              <a:t>What’s new or innovative about your project?</a:t>
            </a:r>
          </a:p>
          <a:p>
            <a:pPr marL="742950" marR="0" lvl="1" indent="-28575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lumMod val="75000"/>
                    <a:lumOff val="25000"/>
                  </a:prstClr>
                </a:solidFill>
                <a:effectLst/>
                <a:highlight>
                  <a:srgbClr val="FFFFFF"/>
                </a:highlight>
                <a:uLnTx/>
                <a:uFillTx/>
                <a:latin typeface="Arial Nova" panose="020B0504020202020204" pitchFamily="34" charset="0"/>
                <a:cs typeface="Arial"/>
              </a:rPr>
              <a:t>How does your project contribute to EU / National / Regional strategy objectives?</a:t>
            </a:r>
          </a:p>
          <a:p>
            <a:pPr marL="342900" marR="0" lvl="0" indent="-342900" algn="just" defTabSz="457200" rtl="0" eaLnBrk="1" fontAlgn="base" latinLnBrk="0" hangingPunct="1">
              <a:lnSpc>
                <a:spcPts val="2200"/>
              </a:lnSpc>
              <a:spcBef>
                <a:spcPts val="600"/>
              </a:spcBef>
              <a:spcAft>
                <a:spcPct val="0"/>
              </a:spcAft>
              <a:buClr>
                <a:srgbClr val="FFCC00"/>
              </a:buClr>
              <a:buSzTx/>
              <a:buFont typeface="MS PGothic" panose="020B0600070205080204" pitchFamily="34" charset="-128"/>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endParaRPr>
          </a:p>
        </p:txBody>
      </p:sp>
    </p:spTree>
    <p:extLst>
      <p:ext uri="{BB962C8B-B14F-4D97-AF65-F5344CB8AC3E}">
        <p14:creationId xmlns:p14="http://schemas.microsoft.com/office/powerpoint/2010/main" val="3045845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30065" y="125184"/>
            <a:ext cx="9665021"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3 (ii) </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4E817A5C-B18D-914A-6F67-AADAF6F4B337}"/>
              </a:ext>
            </a:extLst>
          </p:cNvPr>
          <p:cNvSpPr txBox="1">
            <a:spLocks/>
          </p:cNvSpPr>
          <p:nvPr/>
        </p:nvSpPr>
        <p:spPr bwMode="auto">
          <a:xfrm>
            <a:off x="888608" y="1190263"/>
            <a:ext cx="10681152" cy="4533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1200"/>
              </a:spcAft>
              <a:buClrTx/>
              <a:buSzTx/>
              <a:buFont typeface="Arial" pitchFamily="34" charset="0"/>
              <a:buNone/>
              <a:tabLst/>
              <a:defRPr/>
            </a:pPr>
            <a:r>
              <a:rPr lang="en-US" sz="2000" b="1" dirty="0">
                <a:solidFill>
                  <a:srgbClr val="4472C4">
                    <a:lumMod val="75000"/>
                  </a:srgbClr>
                </a:solidFill>
                <a:latin typeface="Arial Black" panose="020B0A04020102020204" pitchFamily="34" charset="0"/>
                <a:ea typeface="+mn-ea"/>
              </a:rPr>
              <a:t>Outputs and Results </a:t>
            </a:r>
          </a:p>
          <a:p>
            <a:pPr marL="342900" marR="0" lvl="0" indent="-342900" algn="just" defTabSz="457200" rtl="0" eaLnBrk="1" fontAlgn="base" latinLnBrk="0" hangingPunct="1">
              <a:lnSpc>
                <a:spcPct val="100000"/>
              </a:lnSpc>
              <a:spcBef>
                <a:spcPts val="450"/>
              </a:spcBef>
              <a:spcAft>
                <a:spcPts val="0"/>
              </a:spcAft>
              <a:buClrTx/>
              <a:buSzTx/>
              <a:buFont typeface="+mj-lt"/>
              <a:buAutoNum type="arabicPeriod"/>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Trebuchet MS" panose="020B0603020202020204" pitchFamily="34" charset="0"/>
                <a:cs typeface="Trebuchet MS" panose="020B0603020202020204" pitchFamily="34" charset="0"/>
              </a:rPr>
              <a:t>How many participants will be engaged in your project?</a:t>
            </a:r>
            <a:endParaRPr kumimoji="0" lang="en-GB"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742950" marR="0" lvl="1" indent="-285750" algn="just" defTabSz="457200" rtl="0" eaLnBrk="1" fontAlgn="base" latinLnBrk="0" hangingPunct="1">
              <a:lnSpc>
                <a:spcPts val="2200"/>
              </a:lnSpc>
              <a:spcBef>
                <a:spcPts val="60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IA 4.2 result indicator is for </a:t>
            </a: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25,000 participants </a:t>
            </a:r>
            <a:r>
              <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accessing new rural facilities, enterprises and community services. </a:t>
            </a:r>
          </a:p>
          <a:p>
            <a:pPr marL="342900" marR="0" lvl="0" indent="-342900" algn="just" defTabSz="457200" rtl="0" eaLnBrk="1" fontAlgn="base" latinLnBrk="0" hangingPunct="1">
              <a:lnSpc>
                <a:spcPct val="100000"/>
              </a:lnSpc>
              <a:spcBef>
                <a:spcPts val="450"/>
              </a:spcBef>
              <a:spcAft>
                <a:spcPts val="0"/>
              </a:spcAft>
              <a:buClrTx/>
              <a:buSzTx/>
              <a:buFont typeface="+mj-lt"/>
              <a:buAutoNum type="arabicPeriod" startAt="2"/>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Trebuchet MS" panose="020B0603020202020204" pitchFamily="34" charset="0"/>
                <a:cs typeface="Trebuchet MS" panose="020B0603020202020204" pitchFamily="34" charset="0"/>
              </a:rPr>
              <a:t>How many enterprises will be supported?</a:t>
            </a:r>
          </a:p>
          <a:p>
            <a:pPr marL="742950" marR="0" lvl="1" indent="-285750" algn="just" defTabSz="457200" rtl="0" eaLnBrk="1" fontAlgn="base" latinLnBrk="0" hangingPunct="1">
              <a:lnSpc>
                <a:spcPts val="2200"/>
              </a:lnSpc>
              <a:spcBef>
                <a:spcPts val="60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IA 4.2 output indicator is for </a:t>
            </a: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65 enterprises </a:t>
            </a:r>
            <a:r>
              <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to be supported</a:t>
            </a: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 </a:t>
            </a:r>
            <a:endPar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0" lvl="0" indent="-342900" algn="just" defTabSz="457200" rtl="0" eaLnBrk="1" fontAlgn="base" latinLnBrk="0" hangingPunct="1">
              <a:lnSpc>
                <a:spcPct val="100000"/>
              </a:lnSpc>
              <a:spcBef>
                <a:spcPts val="450"/>
              </a:spcBef>
              <a:spcAft>
                <a:spcPts val="0"/>
              </a:spcAft>
              <a:buClrTx/>
              <a:buSzTx/>
              <a:buFont typeface="+mj-lt"/>
              <a:buAutoNum type="arabicPeriod" startAt="2"/>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Trebuchet MS" panose="020B0603020202020204" pitchFamily="34" charset="0"/>
                <a:cs typeface="Trebuchet MS" panose="020B0603020202020204" pitchFamily="34" charset="0"/>
              </a:rPr>
              <a:t>How many enterprises will receive non-financial support?</a:t>
            </a:r>
          </a:p>
          <a:p>
            <a:pPr marL="742950" marR="0" lvl="1" indent="-285750" algn="just" defTabSz="457200" rtl="0" eaLnBrk="1" fontAlgn="base" latinLnBrk="0" hangingPunct="1">
              <a:lnSpc>
                <a:spcPts val="2200"/>
              </a:lnSpc>
              <a:spcBef>
                <a:spcPts val="60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IA 4.2 output indicator is for </a:t>
            </a: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65 enterprises </a:t>
            </a:r>
            <a:r>
              <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to be supported.</a:t>
            </a:r>
            <a:endPar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0" lvl="0" indent="-342900" algn="just" defTabSz="457200" rtl="0" eaLnBrk="1" fontAlgn="base" latinLnBrk="0" hangingPunct="1">
              <a:lnSpc>
                <a:spcPct val="100000"/>
              </a:lnSpc>
              <a:spcBef>
                <a:spcPts val="450"/>
              </a:spcBef>
              <a:spcAft>
                <a:spcPts val="0"/>
              </a:spcAft>
              <a:buClrTx/>
              <a:buSzTx/>
              <a:buFont typeface="+mj-lt"/>
              <a:buAutoNum type="arabicPeriod" startAt="2"/>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Trebuchet MS" panose="020B0603020202020204" pitchFamily="34" charset="0"/>
                <a:cs typeface="Trebuchet MS" panose="020B0603020202020204" pitchFamily="34" charset="0"/>
              </a:rPr>
              <a:t>How will your project result in a jointly developed solution? </a:t>
            </a:r>
            <a:endParaRPr kumimoji="0" lang="en-GB"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742950" marR="0" lvl="1" indent="-285750" algn="just" defTabSz="457200" rtl="0" eaLnBrk="1" fontAlgn="base" latinLnBrk="0" hangingPunct="1">
              <a:lnSpc>
                <a:spcPts val="2200"/>
              </a:lnSpc>
              <a:spcBef>
                <a:spcPts val="600"/>
              </a:spcBef>
              <a:spcAft>
                <a:spcPct val="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IA 4.2 output indicator is for </a:t>
            </a: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20 jointly developed solutions. </a:t>
            </a:r>
          </a:p>
          <a:p>
            <a:pPr marL="0" marR="0" lvl="1" indent="0" algn="just" defTabSz="457200" rtl="0" eaLnBrk="1" fontAlgn="base" latinLnBrk="0" hangingPunct="1">
              <a:lnSpc>
                <a:spcPts val="2200"/>
              </a:lnSpc>
              <a:spcBef>
                <a:spcPts val="1200"/>
              </a:spcBef>
              <a:spcAft>
                <a:spcPct val="0"/>
              </a:spcAft>
              <a:buClr>
                <a:srgbClr val="FFCC00"/>
              </a:buClr>
              <a:buSzTx/>
              <a:buFont typeface="Arial"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endParaRPr>
          </a:p>
          <a:p>
            <a:pPr marL="0" marR="0" lvl="1" indent="0" algn="just" defTabSz="457200" rtl="0" eaLnBrk="1" fontAlgn="base" latinLnBrk="0" hangingPunct="1">
              <a:lnSpc>
                <a:spcPts val="2200"/>
              </a:lnSpc>
              <a:spcBef>
                <a:spcPts val="1200"/>
              </a:spcBef>
              <a:spcAft>
                <a:spcPct val="0"/>
              </a:spcAft>
              <a:buClr>
                <a:srgbClr val="FFCC00"/>
              </a:buClr>
              <a:buSzTx/>
              <a:buFont typeface="Arial" pitchFamily="34" charset="0"/>
              <a:buNone/>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Your project’s targets will contribute to these result and output indicators. </a:t>
            </a:r>
          </a:p>
          <a:p>
            <a:pPr marL="457200" marR="0" lvl="0" indent="-457200" algn="just" defTabSz="457200" rtl="0" eaLnBrk="1" fontAlgn="base" latinLnBrk="0" hangingPunct="1">
              <a:lnSpc>
                <a:spcPts val="2200"/>
              </a:lnSpc>
              <a:spcBef>
                <a:spcPts val="1200"/>
              </a:spcBef>
              <a:spcAft>
                <a:spcPct val="0"/>
              </a:spcAft>
              <a:buClrTx/>
              <a:buSzTx/>
              <a:buFont typeface="+mj-lt"/>
              <a:buAutoNum type="arabicPeriod" startAt="3"/>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0" lvl="0" indent="-34290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114882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2081053" y="463593"/>
            <a:ext cx="9078032" cy="461665"/>
          </a:xfrm>
          <a:prstGeom prst="rect">
            <a:avLst/>
          </a:prstGeom>
          <a:noFill/>
        </p:spPr>
        <p:txBody>
          <a:bodyPr wrap="square" rtlCol="0">
            <a:spAutoFit/>
          </a:bodyPr>
          <a:lstStyle/>
          <a:p>
            <a:r>
              <a:rPr lang="en-GB" sz="2400" b="1" dirty="0">
                <a:solidFill>
                  <a:schemeClr val="accent1">
                    <a:lumMod val="75000"/>
                  </a:schemeClr>
                </a:solidFill>
                <a:latin typeface="Arial Black" panose="020B0A04020102020204" pitchFamily="34" charset="0"/>
              </a:rPr>
              <a:t>PEACEPLUS (2021-2027)</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2F90785D-4979-472F-A699-B8DDB35B5898" descr="9A143713-1B50-491A-A357-284336DBB1C9">
            <a:extLst>
              <a:ext uri="{FF2B5EF4-FFF2-40B4-BE49-F238E27FC236}">
                <a16:creationId xmlns:a16="http://schemas.microsoft.com/office/drawing/2014/main" id="{60825CB9-8281-7635-B563-60FC76E0EF58}"/>
              </a:ext>
            </a:extLst>
          </p:cNvPr>
          <p:cNvPicPr>
            <a:picLocks noChangeAspect="1" noChangeArrowheads="1"/>
          </p:cNvPicPr>
          <p:nvPr/>
        </p:nvPicPr>
        <p:blipFill>
          <a:blip r:embed="rId4" cstate="print"/>
          <a:srcRect l="6165" t="6169" r="7547" b="4761"/>
          <a:stretch>
            <a:fillRect/>
          </a:stretch>
        </p:blipFill>
        <p:spPr bwMode="auto">
          <a:xfrm>
            <a:off x="757980" y="1567832"/>
            <a:ext cx="4577383" cy="3806665"/>
          </a:xfrm>
          <a:prstGeom prst="roundRect">
            <a:avLst/>
          </a:prstGeom>
          <a:ln w="57150">
            <a:solidFill>
              <a:srgbClr val="FFCC00"/>
            </a:solidFill>
          </a:ln>
        </p:spPr>
      </p:pic>
      <p:sp>
        <p:nvSpPr>
          <p:cNvPr id="4" name="Content Placeholder 2">
            <a:extLst>
              <a:ext uri="{FF2B5EF4-FFF2-40B4-BE49-F238E27FC236}">
                <a16:creationId xmlns:a16="http://schemas.microsoft.com/office/drawing/2014/main" id="{90377123-D767-1262-5BFF-1115694FBED8}"/>
              </a:ext>
            </a:extLst>
          </p:cNvPr>
          <p:cNvSpPr txBox="1">
            <a:spLocks/>
          </p:cNvSpPr>
          <p:nvPr/>
        </p:nvSpPr>
        <p:spPr>
          <a:xfrm>
            <a:off x="5653412" y="1704642"/>
            <a:ext cx="5755793" cy="4105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Programme area: Northern Ireland &amp; the border counties of Ireland</a:t>
            </a: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Programme value: </a:t>
            </a:r>
            <a:r>
              <a:rPr kumimoji="0" lang="en-GB" sz="20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€1.144 billion</a:t>
            </a:r>
            <a:endPar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Six themes, 22 investment areas</a:t>
            </a: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Participation from partners outside the area</a:t>
            </a:r>
          </a:p>
        </p:txBody>
      </p:sp>
    </p:spTree>
    <p:extLst>
      <p:ext uri="{BB962C8B-B14F-4D97-AF65-F5344CB8AC3E}">
        <p14:creationId xmlns:p14="http://schemas.microsoft.com/office/powerpoint/2010/main" val="3308736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40253"/>
            <a:ext cx="966502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3 (iii) </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6EEDC4FB-0427-9938-C46A-C51B03646AA1}"/>
              </a:ext>
            </a:extLst>
          </p:cNvPr>
          <p:cNvSpPr txBox="1">
            <a:spLocks/>
          </p:cNvSpPr>
          <p:nvPr/>
        </p:nvSpPr>
        <p:spPr bwMode="auto">
          <a:xfrm>
            <a:off x="1402223" y="1265391"/>
            <a:ext cx="10321691"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lang="en-US" sz="2000" b="1" dirty="0">
                <a:solidFill>
                  <a:srgbClr val="4472C4">
                    <a:lumMod val="75000"/>
                  </a:srgbClr>
                </a:solidFill>
                <a:latin typeface="Arial Black" panose="020B0A04020102020204" pitchFamily="34" charset="0"/>
                <a:ea typeface="+mn-ea"/>
              </a:rPr>
              <a:t>Cross Community and Cross Border</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kumimoji="0" lang="en-US" sz="18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How will your proposed project:</a:t>
            </a:r>
          </a:p>
          <a:p>
            <a:pPr marL="742950" marR="0" lvl="1" indent="-28575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US" sz="18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Make a direct contribution to peace and prosperity?</a:t>
            </a:r>
          </a:p>
          <a:p>
            <a:pPr marL="742950" marR="0" lvl="1" indent="-28575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US" sz="18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Lead to increased and sustained cross community interaction?</a:t>
            </a:r>
            <a:endParaRPr kumimoji="0" lang="en-US" sz="18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endParaRPr>
          </a:p>
          <a:p>
            <a:pPr marL="457200" marR="0" lvl="1"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8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 </a:t>
            </a: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kumimoji="0" lang="en-US" sz="18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What geographical area/s will your project cover?</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18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startAt="2"/>
              <a:tabLst/>
              <a:defRPr/>
            </a:pPr>
            <a:r>
              <a:rPr kumimoji="0" lang="en-US" sz="1800" b="1"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rPr>
              <a:t>How your project is cross-border on the basis of:</a:t>
            </a:r>
          </a:p>
          <a:p>
            <a:pPr marL="742950" marR="0" lvl="1" indent="-28575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18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Arial"/>
              </a:rPr>
              <a:t>Using cross border partnerships</a:t>
            </a:r>
          </a:p>
          <a:p>
            <a:pPr marL="742950" marR="0" lvl="1" indent="-28575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18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Arial"/>
              </a:rPr>
              <a:t>Developing / delivering cross border facilities, services, enterprises and / or activities?</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Ø"/>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042331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202429"/>
            <a:ext cx="966502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3 (iv) </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B602CD15-CEE6-9D05-00D4-45F0B3F24F88}"/>
              </a:ext>
            </a:extLst>
          </p:cNvPr>
          <p:cNvSpPr txBox="1">
            <a:spLocks/>
          </p:cNvSpPr>
          <p:nvPr/>
        </p:nvSpPr>
        <p:spPr bwMode="auto">
          <a:xfrm>
            <a:off x="1784486" y="1488624"/>
            <a:ext cx="9155657" cy="4391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Clr>
                <a:srgbClr val="FFCC00"/>
              </a:buClr>
              <a:buFont typeface="Arial" pitchFamily="34" charset="0"/>
              <a:buNone/>
            </a:pPr>
            <a:r>
              <a:rPr lang="en-GB" sz="2000" b="1" dirty="0">
                <a:solidFill>
                  <a:srgbClr val="4472C4">
                    <a:lumMod val="75000"/>
                  </a:srgbClr>
                </a:solidFill>
                <a:latin typeface="Arial Black" panose="020B0A04020102020204" pitchFamily="34" charset="0"/>
                <a:ea typeface="+mn-ea"/>
              </a:rPr>
              <a:t>Proposed Team, Partnership, and Implementing Arrangements</a:t>
            </a:r>
            <a:endParaRPr lang="en-GB" sz="2000" b="1" dirty="0">
              <a:solidFill>
                <a:srgbClr val="555CA4"/>
              </a:solidFill>
              <a:latin typeface="Arial" panose="020B0604020202020204" pitchFamily="34" charset="0"/>
              <a:cs typeface="Arial" panose="020B0604020202020204" pitchFamily="34" charset="0"/>
            </a:endParaRP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Staffing – who is doing what?</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Suitable capacity, experience and qualifications?</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Practical arrangements for implementation?</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Rationale for partnership composition – tried and tested?</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Structure of partnership</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Risk considered and minimised for project implementation?</a:t>
            </a:r>
          </a:p>
          <a:p>
            <a:pPr marL="0" indent="0">
              <a:lnSpc>
                <a:spcPct val="150000"/>
              </a:lnSpc>
              <a:buClr>
                <a:srgbClr val="FFCC00"/>
              </a:buClr>
              <a:buFont typeface="Arial" pitchFamily="34" charset="0"/>
              <a:buNone/>
            </a:pPr>
            <a:endParaRPr lang="en-GB" sz="2000" b="1" dirty="0">
              <a:solidFill>
                <a:srgbClr val="555CA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806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68979"/>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Rural Regeneration and Social Inclusion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Concept Note: Question 3 (v)</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A7C4C729-841B-3A9F-D16E-AD9188FFF539}"/>
              </a:ext>
            </a:extLst>
          </p:cNvPr>
          <p:cNvSpPr txBox="1">
            <a:spLocks/>
          </p:cNvSpPr>
          <p:nvPr/>
        </p:nvSpPr>
        <p:spPr bwMode="auto">
          <a:xfrm>
            <a:off x="1670670" y="1480835"/>
            <a:ext cx="9665021"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ts val="600"/>
              </a:spcAft>
              <a:buClr>
                <a:srgbClr val="FFCC00"/>
              </a:buClr>
              <a:buSzTx/>
              <a:buFont typeface="Arial" pitchFamily="34" charset="0"/>
              <a:buNone/>
              <a:tabLst/>
              <a:defRPr/>
            </a:pPr>
            <a:r>
              <a:rPr lang="en-US" sz="2000" b="1" dirty="0">
                <a:solidFill>
                  <a:srgbClr val="4472C4">
                    <a:lumMod val="75000"/>
                  </a:srgbClr>
                </a:solidFill>
                <a:latin typeface="Arial Black" panose="020B0A04020102020204" pitchFamily="34" charset="0"/>
                <a:ea typeface="+mn-ea"/>
              </a:rPr>
              <a:t>Value for Money</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604020202020204" pitchFamily="34" charset="0"/>
                <a:ea typeface="MS PGothic" pitchFamily="34" charset="-128"/>
                <a:cs typeface="Arial"/>
              </a:rPr>
              <a:t>Is it appropriately costed?</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604020202020204" pitchFamily="34" charset="0"/>
                <a:ea typeface="MS PGothic" pitchFamily="34" charset="-128"/>
                <a:cs typeface="Arial"/>
              </a:rPr>
              <a:t>Does the estimated budget / resource list cover all required cost areas?</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604020202020204" pitchFamily="34" charset="0"/>
                <a:ea typeface="MS PGothic" pitchFamily="34" charset="-128"/>
                <a:cs typeface="Arial"/>
              </a:rPr>
              <a:t>Competitive tender where appropriate?</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604020202020204" pitchFamily="34" charset="0"/>
                <a:ea typeface="MS PGothic" pitchFamily="34" charset="-128"/>
                <a:cs typeface="Arial"/>
              </a:rPr>
              <a:t>Will inputs achieve the required outputs and results and meet overall objective?</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solidFill>
                <a:effectLst/>
                <a:uLnTx/>
                <a:uFillTx/>
                <a:latin typeface="Arial Nova" panose="020B0604020202020204" pitchFamily="34" charset="0"/>
                <a:ea typeface="MS PGothic" pitchFamily="34" charset="-128"/>
                <a:cs typeface="Arial"/>
              </a:rPr>
              <a:t>Exit strategy and durability of results - how is the long-term impact of the project to be secured / sustained?</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035279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68942" y="88968"/>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Rural Regeneration and Social Inclusion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Lead Partner Role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F6C1A7DE-FAEC-A3D7-F50D-E31E106A4C49}"/>
              </a:ext>
            </a:extLst>
          </p:cNvPr>
          <p:cNvSpPr txBox="1">
            <a:spLocks/>
          </p:cNvSpPr>
          <p:nvPr/>
        </p:nvSpPr>
        <p:spPr bwMode="auto">
          <a:xfrm>
            <a:off x="2301649" y="1655636"/>
            <a:ext cx="8704094" cy="1619958"/>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Coordination</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Financial management</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Reporting</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Communication </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Training</a:t>
            </a:r>
          </a:p>
          <a:p>
            <a:pPr>
              <a:lnSpc>
                <a:spcPct val="150000"/>
              </a:lnSpc>
              <a:buClr>
                <a:srgbClr val="FFCC00"/>
              </a:buClr>
              <a:buFont typeface="MS PGothic" panose="020B0600070205080204" pitchFamily="34" charset="-128"/>
              <a:buChar char="●"/>
            </a:pPr>
            <a:r>
              <a:rPr lang="en-GB" sz="2000" dirty="0">
                <a:latin typeface="Arial Nova" panose="020B0604020202020204" pitchFamily="34" charset="0"/>
                <a:cs typeface="Arial"/>
              </a:rPr>
              <a:t>Policies &amp; Procedures </a:t>
            </a:r>
            <a:endParaRPr lang="en-GB" sz="2000" dirty="0">
              <a:latin typeface="Arial Nova" panose="020B0604020202020204" pitchFamily="34" charset="0"/>
            </a:endParaRPr>
          </a:p>
        </p:txBody>
      </p:sp>
      <p:sp>
        <p:nvSpPr>
          <p:cNvPr id="4" name="TextBox 3">
            <a:extLst>
              <a:ext uri="{FF2B5EF4-FFF2-40B4-BE49-F238E27FC236}">
                <a16:creationId xmlns:a16="http://schemas.microsoft.com/office/drawing/2014/main" id="{6A83B920-D90F-CAEA-04D5-AEE432492DFF}"/>
              </a:ext>
            </a:extLst>
          </p:cNvPr>
          <p:cNvSpPr txBox="1"/>
          <p:nvPr/>
        </p:nvSpPr>
        <p:spPr>
          <a:xfrm>
            <a:off x="1486576" y="3617222"/>
            <a:ext cx="9615782" cy="400110"/>
          </a:xfrm>
          <a:prstGeom prst="rect">
            <a:avLst/>
          </a:prstGeom>
          <a:noFill/>
        </p:spPr>
        <p:txBody>
          <a:bodyPr wrap="square">
            <a:spAutoFit/>
          </a:bodyPr>
          <a:lstStyle/>
          <a:p>
            <a:pPr defTabSz="457200" fontAlgn="base">
              <a:spcBef>
                <a:spcPct val="0"/>
              </a:spcBef>
              <a:spcAft>
                <a:spcPct val="0"/>
              </a:spcAft>
            </a:pPr>
            <a:r>
              <a:rPr lang="en-GB" sz="2000" dirty="0">
                <a:solidFill>
                  <a:prstClr val="black"/>
                </a:solidFill>
                <a:latin typeface="Arial Nova" panose="020B0604020202020204" pitchFamily="34" charset="0"/>
                <a:ea typeface="MS PGothic" pitchFamily="34" charset="-128"/>
              </a:rPr>
              <a:t>In short, accepts overall responsibility for ensuring implementation of entire project</a:t>
            </a:r>
          </a:p>
        </p:txBody>
      </p:sp>
    </p:spTree>
    <p:extLst>
      <p:ext uri="{BB962C8B-B14F-4D97-AF65-F5344CB8AC3E}">
        <p14:creationId xmlns:p14="http://schemas.microsoft.com/office/powerpoint/2010/main" val="1961753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3122323" y="149844"/>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Other things to bear in mind</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E7C0F5E6-3FC5-8397-F0E8-CC978BBAB5E9}"/>
              </a:ext>
            </a:extLst>
          </p:cNvPr>
          <p:cNvSpPr txBox="1">
            <a:spLocks/>
          </p:cNvSpPr>
          <p:nvPr/>
        </p:nvSpPr>
        <p:spPr bwMode="auto">
          <a:xfrm>
            <a:off x="1885090" y="998876"/>
            <a:ext cx="9422446" cy="4163771"/>
          </a:xfrm>
          <a:prstGeom prst="snip1Rect">
            <a:avLst>
              <a:gd name="adj" fmla="val 0"/>
            </a:avLst>
          </a:prstGeom>
          <a:noFill/>
          <a:ln w="9525">
            <a:noFill/>
            <a:miter lim="800000"/>
            <a:headEnd/>
            <a:tailEnd/>
          </a:ln>
        </p:spPr>
        <p:txBody>
          <a:bodyPr vert="horz" wrap="square" lIns="91440" tIns="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rPr>
              <a:t>Take this time to build your partnership and delivery plan: </a:t>
            </a:r>
          </a:p>
          <a:p>
            <a:pPr marL="742950" marR="0" lvl="1" indent="-285750" algn="l" defTabSz="457200" rtl="0" eaLnBrk="1" fontAlgn="base" latinLnBrk="0" hangingPunct="1">
              <a:lnSpc>
                <a:spcPct val="100000"/>
              </a:lnSpc>
              <a:spcBef>
                <a:spcPts val="0"/>
              </a:spcBef>
              <a:spcAft>
                <a:spcPts val="1200"/>
              </a:spcAft>
              <a:buClr>
                <a:srgbClr val="FFCC00"/>
              </a:buClr>
              <a:buSzTx/>
              <a:buFont typeface="Courier New" panose="02070309020205020404" pitchFamily="49" charset="0"/>
              <a:buChar char="o"/>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rPr>
              <a:t>be clear on who is doing what</a:t>
            </a:r>
          </a:p>
          <a:p>
            <a:pPr marL="742950" marR="0" lvl="1" indent="-285750" algn="l" defTabSz="457200" rtl="0" eaLnBrk="1" fontAlgn="base" latinLnBrk="0" hangingPunct="1">
              <a:lnSpc>
                <a:spcPct val="100000"/>
              </a:lnSpc>
              <a:spcBef>
                <a:spcPts val="0"/>
              </a:spcBef>
              <a:spcAft>
                <a:spcPts val="2400"/>
              </a:spcAft>
              <a:buClr>
                <a:srgbClr val="FFCC00"/>
              </a:buClr>
              <a:buSzTx/>
              <a:buFont typeface="Courier New" panose="02070309020205020404" pitchFamily="49" charset="0"/>
              <a:buChar char="o"/>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rPr>
              <a:t>build a framework for project management, communications and monitoring &amp; evaluation.</a:t>
            </a:r>
          </a:p>
          <a:p>
            <a:pPr marL="342900" marR="0" lvl="0" indent="-342900" algn="l" defTabSz="457200" rtl="0" eaLnBrk="1" fontAlgn="base" latinLnBrk="0" hangingPunct="1">
              <a:lnSpc>
                <a:spcPct val="100000"/>
              </a:lnSpc>
              <a:spcBef>
                <a:spcPts val="0"/>
              </a:spcBef>
              <a:spcAft>
                <a:spcPts val="24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rPr>
              <a:t>Don’t bite off more than you can chew: can you really deliver on this scale?</a:t>
            </a:r>
          </a:p>
          <a:p>
            <a:pPr marL="342900" marR="0" lvl="0" indent="-342900" algn="l" defTabSz="457200" rtl="0" eaLnBrk="1" fontAlgn="base" latinLnBrk="0" hangingPunct="1">
              <a:lnSpc>
                <a:spcPct val="100000"/>
              </a:lnSpc>
              <a:spcBef>
                <a:spcPts val="0"/>
              </a:spcBef>
              <a:spcAft>
                <a:spcPts val="24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rPr>
              <a:t>Think about finance: can you manage the cash flows?</a:t>
            </a:r>
          </a:p>
          <a:p>
            <a:pPr marL="342900" marR="0" lvl="0" indent="-342900" algn="l" defTabSz="457200" rtl="0" eaLnBrk="1" fontAlgn="base" latinLnBrk="0" hangingPunct="1">
              <a:lnSpc>
                <a:spcPct val="100000"/>
              </a:lnSpc>
              <a:spcBef>
                <a:spcPts val="0"/>
              </a:spcBef>
              <a:spcAft>
                <a:spcPts val="24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rPr>
              <a:t>Have clarity of purpose: your project must always consider its focus on building peace and prosperity for the region.</a:t>
            </a:r>
          </a:p>
          <a:p>
            <a:pPr marL="0" marR="0" lvl="0" indent="0" algn="l" defTabSz="457200" rtl="0" eaLnBrk="1" fontAlgn="base" latinLnBrk="0" hangingPunct="1">
              <a:lnSpc>
                <a:spcPct val="150000"/>
              </a:lnSpc>
              <a:spcBef>
                <a:spcPts val="600"/>
              </a:spcBef>
              <a:spcAft>
                <a:spcPct val="0"/>
              </a:spcAft>
              <a:buClr>
                <a:srgbClr val="FFCC00"/>
              </a:buClr>
              <a:buSzTx/>
              <a:buFont typeface="Arial" pitchFamily="34" charset="0"/>
              <a:buNone/>
              <a:tabLst/>
              <a:defRPr/>
            </a:pPr>
            <a:br>
              <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rPr>
            </a:br>
            <a:endPar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ts val="6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4062442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4638346" y="919151"/>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TIMESCALES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7" name="Picture 6" descr="Silver stopwatch">
            <a:extLst>
              <a:ext uri="{FF2B5EF4-FFF2-40B4-BE49-F238E27FC236}">
                <a16:creationId xmlns:a16="http://schemas.microsoft.com/office/drawing/2014/main" id="{462179EB-C535-0ACD-3CCF-D34E2D6EE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036" y="1480837"/>
            <a:ext cx="5329928" cy="4000500"/>
          </a:xfrm>
          <a:prstGeom prst="rect">
            <a:avLst/>
          </a:prstGeom>
        </p:spPr>
      </p:pic>
    </p:spTree>
    <p:extLst>
      <p:ext uri="{BB962C8B-B14F-4D97-AF65-F5344CB8AC3E}">
        <p14:creationId xmlns:p14="http://schemas.microsoft.com/office/powerpoint/2010/main" val="2815379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26495" y="5930471"/>
            <a:ext cx="6953798" cy="607920"/>
          </a:xfrm>
        </p:spPr>
        <p:txBody>
          <a:bodyPr/>
          <a:lstStyle/>
          <a:p>
            <a:pPr>
              <a:buClr>
                <a:srgbClr val="FFCC00"/>
              </a:buClr>
              <a:buFont typeface="MS PGothic" panose="020B0600070205080204" pitchFamily="34" charset="-128"/>
              <a:buChar char="●"/>
            </a:pPr>
            <a:r>
              <a:rPr lang="en-GB" sz="2000" b="1" dirty="0">
                <a:solidFill>
                  <a:srgbClr val="555CA4"/>
                </a:solidFill>
                <a:latin typeface="Arial" panose="020B0604020202020204" pitchFamily="34" charset="0"/>
                <a:cs typeface="Arial" panose="020B0604020202020204" pitchFamily="34" charset="0"/>
              </a:rPr>
              <a:t>Any Questions</a:t>
            </a:r>
            <a:r>
              <a:rPr lang="en-GB" sz="2000" dirty="0">
                <a:solidFill>
                  <a:prstClr val="black">
                    <a:lumMod val="75000"/>
                    <a:lumOff val="25000"/>
                  </a:prstClr>
                </a:solidFill>
                <a:latin typeface="Arial" panose="020B0604020202020204" pitchFamily="34" charset="0"/>
                <a:cs typeface="Arial" panose="020B0604020202020204" pitchFamily="34" charset="0"/>
              </a:rPr>
              <a:t>: </a:t>
            </a:r>
          </a:p>
          <a:p>
            <a:pPr marL="0" indent="0">
              <a:buClr>
                <a:srgbClr val="FFCC00"/>
              </a:buClr>
              <a:buNone/>
            </a:pPr>
            <a:r>
              <a:rPr lang="en-GB" sz="2000" dirty="0">
                <a:solidFill>
                  <a:schemeClr val="tx2"/>
                </a:solidFill>
                <a:latin typeface="Arial" panose="020B0604020202020204" pitchFamily="34" charset="0"/>
                <a:cs typeface="Arial" panose="020B0604020202020204" pitchFamily="34" charset="0"/>
              </a:rPr>
              <a:t>lorraine@lorrainemccourt.com</a:t>
            </a:r>
          </a:p>
          <a:p>
            <a:pPr marL="0" indent="0">
              <a:buNone/>
            </a:pPr>
            <a:endParaRPr lang="en-US" sz="1800" b="1" dirty="0">
              <a:solidFill>
                <a:schemeClr val="tx2"/>
              </a:solidFill>
            </a:endParaRPr>
          </a:p>
          <a:p>
            <a:pPr marL="0" indent="0">
              <a:buNone/>
            </a:pPr>
            <a:endParaRPr lang="en-US" sz="1800" b="1" dirty="0">
              <a:solidFill>
                <a:schemeClr val="tx2"/>
              </a:solidFill>
            </a:endParaRPr>
          </a:p>
        </p:txBody>
      </p:sp>
      <p:sp>
        <p:nvSpPr>
          <p:cNvPr id="4" name="Title 1">
            <a:extLst>
              <a:ext uri="{FF2B5EF4-FFF2-40B4-BE49-F238E27FC236}">
                <a16:creationId xmlns:a16="http://schemas.microsoft.com/office/drawing/2014/main" id="{78FF191B-9808-4CA5-91D0-E518CD3AE6D4}"/>
              </a:ext>
            </a:extLst>
          </p:cNvPr>
          <p:cNvSpPr txBox="1">
            <a:spLocks/>
          </p:cNvSpPr>
          <p:nvPr/>
        </p:nvSpPr>
        <p:spPr bwMode="auto">
          <a:xfrm>
            <a:off x="506501" y="137467"/>
            <a:ext cx="601675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Arial"/>
              </a:rPr>
              <a:t>What next?</a:t>
            </a:r>
          </a:p>
        </p:txBody>
      </p:sp>
      <p:sp>
        <p:nvSpPr>
          <p:cNvPr id="15" name="Wave 7">
            <a:extLst>
              <a:ext uri="{FF2B5EF4-FFF2-40B4-BE49-F238E27FC236}">
                <a16:creationId xmlns:a16="http://schemas.microsoft.com/office/drawing/2014/main" id="{D4E581C2-6FF6-4EC9-8EA7-83F37624C57F}"/>
              </a:ext>
            </a:extLst>
          </p:cNvPr>
          <p:cNvSpPr/>
          <p:nvPr/>
        </p:nvSpPr>
        <p:spPr>
          <a:xfrm rot="20913999">
            <a:off x="161644" y="603332"/>
            <a:ext cx="12131153" cy="1357809"/>
          </a:xfrm>
          <a:custGeom>
            <a:avLst/>
            <a:gdLst>
              <a:gd name="connsiteX0" fmla="*/ 0 w 10252776"/>
              <a:gd name="connsiteY0" fmla="*/ 349526 h 2796209"/>
              <a:gd name="connsiteX1" fmla="*/ 10252776 w 10252776"/>
              <a:gd name="connsiteY1" fmla="*/ 349526 h 2796209"/>
              <a:gd name="connsiteX2" fmla="*/ 10252776 w 10252776"/>
              <a:gd name="connsiteY2" fmla="*/ 2446683 h 2796209"/>
              <a:gd name="connsiteX3" fmla="*/ 0 w 10252776"/>
              <a:gd name="connsiteY3" fmla="*/ 2446683 h 2796209"/>
              <a:gd name="connsiteX4" fmla="*/ 0 w 10252776"/>
              <a:gd name="connsiteY4" fmla="*/ 349526 h 2796209"/>
              <a:gd name="connsiteX0" fmla="*/ 0 w 10365648"/>
              <a:gd name="connsiteY0" fmla="*/ 336332 h 2963395"/>
              <a:gd name="connsiteX1" fmla="*/ 10252776 w 10365648"/>
              <a:gd name="connsiteY1" fmla="*/ 336332 h 2963395"/>
              <a:gd name="connsiteX2" fmla="*/ 10365648 w 10365648"/>
              <a:gd name="connsiteY2" fmla="*/ 2650217 h 2963395"/>
              <a:gd name="connsiteX3" fmla="*/ 0 w 10365648"/>
              <a:gd name="connsiteY3" fmla="*/ 2433489 h 2963395"/>
              <a:gd name="connsiteX4" fmla="*/ 0 w 10365648"/>
              <a:gd name="connsiteY4" fmla="*/ 336332 h 296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5648" h="2963395">
                <a:moveTo>
                  <a:pt x="0" y="336332"/>
                </a:moveTo>
                <a:cubicBezTo>
                  <a:pt x="3417592" y="-828755"/>
                  <a:pt x="6835184" y="1501419"/>
                  <a:pt x="10252776" y="336332"/>
                </a:cubicBezTo>
                <a:cubicBezTo>
                  <a:pt x="10252776" y="1035384"/>
                  <a:pt x="10365648" y="1951165"/>
                  <a:pt x="10365648" y="2650217"/>
                </a:cubicBezTo>
                <a:cubicBezTo>
                  <a:pt x="6948056" y="3815304"/>
                  <a:pt x="3417592" y="1268402"/>
                  <a:pt x="0" y="2433489"/>
                </a:cubicBezTo>
                <a:lnTo>
                  <a:pt x="0" y="336332"/>
                </a:lnTo>
                <a:close/>
              </a:path>
            </a:pathLst>
          </a:custGeom>
          <a:solidFill>
            <a:srgbClr val="F4D667"/>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Wave 8">
            <a:extLst>
              <a:ext uri="{FF2B5EF4-FFF2-40B4-BE49-F238E27FC236}">
                <a16:creationId xmlns:a16="http://schemas.microsoft.com/office/drawing/2014/main" id="{ED44C1F8-541C-4208-9BF5-98AF6B8061D1}"/>
              </a:ext>
            </a:extLst>
          </p:cNvPr>
          <p:cNvSpPr/>
          <p:nvPr/>
        </p:nvSpPr>
        <p:spPr>
          <a:xfrm rot="20814612">
            <a:off x="156544" y="636742"/>
            <a:ext cx="11971534" cy="1214237"/>
          </a:xfrm>
          <a:custGeom>
            <a:avLst/>
            <a:gdLst>
              <a:gd name="connsiteX0" fmla="*/ 0 w 10252776"/>
              <a:gd name="connsiteY0" fmla="*/ 349526 h 2796209"/>
              <a:gd name="connsiteX1" fmla="*/ 10174240 w 10252776"/>
              <a:gd name="connsiteY1" fmla="*/ 349526 h 2796209"/>
              <a:gd name="connsiteX2" fmla="*/ 10252776 w 10252776"/>
              <a:gd name="connsiteY2" fmla="*/ 2446683 h 2796209"/>
              <a:gd name="connsiteX3" fmla="*/ 78536 w 10252776"/>
              <a:gd name="connsiteY3" fmla="*/ 2446683 h 2796209"/>
              <a:gd name="connsiteX4" fmla="*/ 0 w 10252776"/>
              <a:gd name="connsiteY4" fmla="*/ 349526 h 2796209"/>
              <a:gd name="connsiteX0" fmla="*/ 0 w 10229259"/>
              <a:gd name="connsiteY0" fmla="*/ 336332 h 2433489"/>
              <a:gd name="connsiteX1" fmla="*/ 10174240 w 10229259"/>
              <a:gd name="connsiteY1" fmla="*/ 336332 h 2433489"/>
              <a:gd name="connsiteX2" fmla="*/ 10229259 w 10229259"/>
              <a:gd name="connsiteY2" fmla="*/ 1872364 h 2433489"/>
              <a:gd name="connsiteX3" fmla="*/ 78536 w 10229259"/>
              <a:gd name="connsiteY3" fmla="*/ 2433489 h 2433489"/>
              <a:gd name="connsiteX4" fmla="*/ 0 w 10229259"/>
              <a:gd name="connsiteY4" fmla="*/ 336332 h 243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9259" h="2433489">
                <a:moveTo>
                  <a:pt x="0" y="336332"/>
                </a:moveTo>
                <a:cubicBezTo>
                  <a:pt x="3391413" y="-828755"/>
                  <a:pt x="6782826" y="1501419"/>
                  <a:pt x="10174240" y="336332"/>
                </a:cubicBezTo>
                <a:cubicBezTo>
                  <a:pt x="10200419" y="1035384"/>
                  <a:pt x="10203080" y="1173312"/>
                  <a:pt x="10229259" y="1872364"/>
                </a:cubicBezTo>
                <a:cubicBezTo>
                  <a:pt x="6837846" y="3037451"/>
                  <a:pt x="3469950" y="1268402"/>
                  <a:pt x="78536" y="2433489"/>
                </a:cubicBezTo>
                <a:lnTo>
                  <a:pt x="0" y="336332"/>
                </a:lnTo>
                <a:close/>
              </a:path>
            </a:pathLst>
          </a:custGeom>
          <a:solidFill>
            <a:srgbClr val="555CA4"/>
          </a:solidFill>
          <a:ln>
            <a:solidFill>
              <a:srgbClr val="555CA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F831167-D32D-4C6A-AFD6-4EA8783F4B04}"/>
              </a:ext>
            </a:extLst>
          </p:cNvPr>
          <p:cNvSpPr txBox="1"/>
          <p:nvPr/>
        </p:nvSpPr>
        <p:spPr>
          <a:xfrm>
            <a:off x="477586" y="5183900"/>
            <a:ext cx="2474645" cy="132343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Now available for Area 4.2 of the PEACEPLUS Programme.</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0" name="TextBox 19">
            <a:extLst>
              <a:ext uri="{FF2B5EF4-FFF2-40B4-BE49-F238E27FC236}">
                <a16:creationId xmlns:a16="http://schemas.microsoft.com/office/drawing/2014/main" id="{99F6682F-F59F-4B8C-8740-D4F50809F32C}"/>
              </a:ext>
            </a:extLst>
          </p:cNvPr>
          <p:cNvSpPr txBox="1"/>
          <p:nvPr/>
        </p:nvSpPr>
        <p:spPr>
          <a:xfrm>
            <a:off x="3667115" y="4597003"/>
            <a:ext cx="2585290" cy="163121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Downloadable from website – complete and return as soon as you can (26</a:t>
            </a:r>
            <a:r>
              <a:rPr kumimoji="0" lang="en-GB" sz="2000" b="0" i="0" u="none" strike="noStrike" kern="1200" cap="none" spc="0" normalizeH="0" baseline="3000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th</a:t>
            </a: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 April 2023).</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1" name="TextBox 20">
            <a:extLst>
              <a:ext uri="{FF2B5EF4-FFF2-40B4-BE49-F238E27FC236}">
                <a16:creationId xmlns:a16="http://schemas.microsoft.com/office/drawing/2014/main" id="{A7AE60B4-C387-4139-9780-BE82D8980B86}"/>
              </a:ext>
            </a:extLst>
          </p:cNvPr>
          <p:cNvSpPr txBox="1"/>
          <p:nvPr/>
        </p:nvSpPr>
        <p:spPr>
          <a:xfrm>
            <a:off x="7099950" y="4177419"/>
            <a:ext cx="1852905" cy="132343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Aim to provide feedback within 15 working days.</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4" name="TextBox 23">
            <a:extLst>
              <a:ext uri="{FF2B5EF4-FFF2-40B4-BE49-F238E27FC236}">
                <a16:creationId xmlns:a16="http://schemas.microsoft.com/office/drawing/2014/main" id="{DA209F94-4F91-42F2-B9CC-6BDA1FE0D4EC}"/>
              </a:ext>
            </a:extLst>
          </p:cNvPr>
          <p:cNvSpPr txBox="1"/>
          <p:nvPr/>
        </p:nvSpPr>
        <p:spPr>
          <a:xfrm>
            <a:off x="9738265" y="3627507"/>
            <a:ext cx="2186994" cy="193899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Further support will depend upon both the fit and quality of what is outlined in the concept note.</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cxnSp>
        <p:nvCxnSpPr>
          <p:cNvPr id="29" name="Straight Connector 28">
            <a:extLst>
              <a:ext uri="{FF2B5EF4-FFF2-40B4-BE49-F238E27FC236}">
                <a16:creationId xmlns:a16="http://schemas.microsoft.com/office/drawing/2014/main" id="{F8514DF1-3FE6-4E62-B49E-ACD0C3EEC21E}"/>
              </a:ext>
            </a:extLst>
          </p:cNvPr>
          <p:cNvCxnSpPr>
            <a:cxnSpLocks/>
          </p:cNvCxnSpPr>
          <p:nvPr/>
        </p:nvCxnSpPr>
        <p:spPr>
          <a:xfrm flipV="1">
            <a:off x="1653116" y="2218610"/>
            <a:ext cx="0" cy="1597947"/>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8ECC7A0-7FB2-4A4E-9DFF-C0264236317F}"/>
              </a:ext>
            </a:extLst>
          </p:cNvPr>
          <p:cNvCxnSpPr>
            <a:cxnSpLocks/>
            <a:stCxn id="26" idx="4"/>
            <a:endCxn id="12" idx="0"/>
          </p:cNvCxnSpPr>
          <p:nvPr/>
        </p:nvCxnSpPr>
        <p:spPr>
          <a:xfrm flipH="1">
            <a:off x="4839760" y="1775894"/>
            <a:ext cx="1" cy="901086"/>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19B2590-FC6D-430C-B5DA-A7E08A808367}"/>
              </a:ext>
            </a:extLst>
          </p:cNvPr>
          <p:cNvCxnSpPr>
            <a:cxnSpLocks/>
            <a:stCxn id="36" idx="4"/>
            <a:endCxn id="13" idx="0"/>
          </p:cNvCxnSpPr>
          <p:nvPr/>
        </p:nvCxnSpPr>
        <p:spPr>
          <a:xfrm flipH="1">
            <a:off x="7991405" y="1239866"/>
            <a:ext cx="2" cy="986571"/>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175806D-B2A6-46AA-ABA2-9F9033FA1AD8}"/>
              </a:ext>
            </a:extLst>
          </p:cNvPr>
          <p:cNvCxnSpPr>
            <a:cxnSpLocks/>
            <a:stCxn id="39" idx="4"/>
            <a:endCxn id="14" idx="0"/>
          </p:cNvCxnSpPr>
          <p:nvPr/>
        </p:nvCxnSpPr>
        <p:spPr>
          <a:xfrm>
            <a:off x="10831763" y="508991"/>
            <a:ext cx="0" cy="1208929"/>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DFE59A9F-7A4E-4558-9278-7311D20F99AE}"/>
              </a:ext>
            </a:extLst>
          </p:cNvPr>
          <p:cNvSpPr/>
          <p:nvPr/>
        </p:nvSpPr>
        <p:spPr>
          <a:xfrm>
            <a:off x="1399400" y="1939781"/>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569F908F-78C6-4ADD-A9D3-BEEB60413420}"/>
              </a:ext>
            </a:extLst>
          </p:cNvPr>
          <p:cNvSpPr/>
          <p:nvPr/>
        </p:nvSpPr>
        <p:spPr>
          <a:xfrm>
            <a:off x="10591675" y="28816"/>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2F49DD46-B807-4F5B-B0E4-C207BB153523}"/>
              </a:ext>
            </a:extLst>
          </p:cNvPr>
          <p:cNvSpPr/>
          <p:nvPr/>
        </p:nvSpPr>
        <p:spPr>
          <a:xfrm>
            <a:off x="7751319" y="759691"/>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A657568D-3FE2-405C-B6E8-5B119CFD02A3}"/>
              </a:ext>
            </a:extLst>
          </p:cNvPr>
          <p:cNvSpPr/>
          <p:nvPr/>
        </p:nvSpPr>
        <p:spPr>
          <a:xfrm>
            <a:off x="4599673" y="1295719"/>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DB4371B-5997-4898-B9B2-3710650A3880}"/>
              </a:ext>
            </a:extLst>
          </p:cNvPr>
          <p:cNvSpPr/>
          <p:nvPr/>
        </p:nvSpPr>
        <p:spPr>
          <a:xfrm>
            <a:off x="656138" y="3190848"/>
            <a:ext cx="2063954" cy="1940154"/>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Pre-Development Support</a:t>
            </a:r>
            <a:endParaRPr kumimoji="0" lang="en-GB"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0854C608-0FFA-4C4D-B444-D42487FF84EE}"/>
              </a:ext>
            </a:extLst>
          </p:cNvPr>
          <p:cNvSpPr/>
          <p:nvPr/>
        </p:nvSpPr>
        <p:spPr>
          <a:xfrm>
            <a:off x="6959428" y="2226437"/>
            <a:ext cx="2063954" cy="1909068"/>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Feedback</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3559CACE-C8CC-4B10-A4F0-57C1B121C536}"/>
              </a:ext>
            </a:extLst>
          </p:cNvPr>
          <p:cNvSpPr/>
          <p:nvPr/>
        </p:nvSpPr>
        <p:spPr>
          <a:xfrm>
            <a:off x="9799786" y="1717920"/>
            <a:ext cx="2063954" cy="1909068"/>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Further support</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BED2067B-12A0-497A-A332-50C58E376AA5}"/>
              </a:ext>
            </a:extLst>
          </p:cNvPr>
          <p:cNvSpPr/>
          <p:nvPr/>
        </p:nvSpPr>
        <p:spPr>
          <a:xfrm>
            <a:off x="3807783" y="2676980"/>
            <a:ext cx="2063954" cy="1909068"/>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Concept Note</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8215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203991"/>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Rural Regeneration and Social Inclusion</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C9A853D3-5036-979D-C0B7-84D67FF1E49D}"/>
              </a:ext>
            </a:extLst>
          </p:cNvPr>
          <p:cNvSpPr txBox="1">
            <a:spLocks/>
          </p:cNvSpPr>
          <p:nvPr/>
        </p:nvSpPr>
        <p:spPr bwMode="auto">
          <a:xfrm>
            <a:off x="1738257" y="740418"/>
            <a:ext cx="9355513"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ts val="1200"/>
              </a:spcAft>
              <a:buClr>
                <a:srgbClr val="FFCC00"/>
              </a:buClr>
              <a:buSzTx/>
              <a:buFont typeface="Arial" pitchFamily="34" charset="0"/>
              <a:buNone/>
              <a:tabLst/>
              <a:defRPr/>
            </a:pPr>
            <a:r>
              <a:rPr lang="en-US" sz="2000" b="1" dirty="0">
                <a:solidFill>
                  <a:srgbClr val="4472C4">
                    <a:lumMod val="75000"/>
                  </a:srgbClr>
                </a:solidFill>
                <a:latin typeface="Arial Black" panose="020B0A04020102020204" pitchFamily="34" charset="0"/>
                <a:ea typeface="+mn-ea"/>
              </a:rPr>
              <a:t>Feedback will aim to identify:</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Mincho" panose="02020609040205080304" pitchFamily="49" charset="-128"/>
                <a:cs typeface="Times New Roman" panose="02020603050405020304" pitchFamily="18" charset="0"/>
              </a:rPr>
              <a:t>Areas of mis-alignment to funding criteria for IA 4.2 </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Mincho" panose="02020609040205080304" pitchFamily="49" charset="-128"/>
                <a:cs typeface="Times New Roman" panose="02020603050405020304" pitchFamily="18" charset="0"/>
              </a:rPr>
              <a:t>Any lack of clarity in the proposal </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Mincho" panose="02020609040205080304" pitchFamily="49" charset="-128"/>
                <a:cs typeface="Times New Roman" panose="02020603050405020304" pitchFamily="18" charset="0"/>
              </a:rPr>
              <a:t>Elements which may present a challenge to positive grant assessment; </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Mincho" panose="02020609040205080304" pitchFamily="49" charset="-128"/>
                <a:cs typeface="Times New Roman" panose="02020603050405020304" pitchFamily="18" charset="0"/>
              </a:rPr>
              <a:t>Recommendations for areas where the quality of project proposals could be strengthened; </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Mincho" panose="02020609040205080304" pitchFamily="49" charset="-128"/>
                <a:cs typeface="Times New Roman" panose="02020603050405020304" pitchFamily="18" charset="0"/>
              </a:rPr>
              <a:t>Any other issues the applicant should consider in relation to the development and delivery of the project.</a:t>
            </a: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rgbClr val="555CA4"/>
                </a:solidFill>
                <a:effectLst/>
                <a:uLnTx/>
                <a:uFillTx/>
                <a:latin typeface="Arial Nova" panose="020B0504020202020204" pitchFamily="34" charset="0"/>
                <a:ea typeface="MS PGothic" pitchFamily="34" charset="-128"/>
                <a:cs typeface="+mn-cs"/>
              </a:rPr>
              <a:t>Please note: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rPr>
              <a:t>Comments offered are independent and do not represent a guarantee of positive grant outcome. You can choose to accept advice or reject it – project proposals are yours to define.  </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084539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997039" y="278753"/>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In Due Course…..</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B90B7C39-3899-0EE3-4500-EE7E56C85993}"/>
              </a:ext>
            </a:extLst>
          </p:cNvPr>
          <p:cNvSpPr txBox="1">
            <a:spLocks/>
          </p:cNvSpPr>
          <p:nvPr/>
        </p:nvSpPr>
        <p:spPr bwMode="auto">
          <a:xfrm>
            <a:off x="2108063" y="740418"/>
            <a:ext cx="7640093" cy="46780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In due course, the following documents will be made available and should be consulted before completing the formal application form:</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PEACEPLUS Cooperation Programme </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The Programme Manual</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Guide for Applicants</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Call for Applications to Area 4.2</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endPar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kumimoji="0" lang="en-GB" sz="2000" b="1" i="0" u="none" strike="noStrike" kern="1200" cap="none" spc="0" normalizeH="0" baseline="0" noProof="0" dirty="0">
                <a:ln>
                  <a:noFill/>
                </a:ln>
                <a:solidFill>
                  <a:srgbClr val="555CA4"/>
                </a:solidFill>
                <a:effectLst/>
                <a:uLnTx/>
                <a:uFillTx/>
                <a:latin typeface="Arial Nova" panose="020B0604020202020204" pitchFamily="34" charset="0"/>
                <a:ea typeface="MS PGothic" pitchFamily="34" charset="-128"/>
                <a:cs typeface="Arial"/>
              </a:rPr>
              <a:t>The Programme Overview is available</a:t>
            </a:r>
          </a:p>
        </p:txBody>
      </p:sp>
    </p:spTree>
    <p:extLst>
      <p:ext uri="{BB962C8B-B14F-4D97-AF65-F5344CB8AC3E}">
        <p14:creationId xmlns:p14="http://schemas.microsoft.com/office/powerpoint/2010/main" val="3565619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4638346" y="1201175"/>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Questions?</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Picture 2" descr="Wooden blocks with question marks">
            <a:extLst>
              <a:ext uri="{FF2B5EF4-FFF2-40B4-BE49-F238E27FC236}">
                <a16:creationId xmlns:a16="http://schemas.microsoft.com/office/drawing/2014/main" id="{4B9670C2-B6E2-02ED-C0B2-B1BCC2E77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3928" y="1982571"/>
            <a:ext cx="3996932" cy="2867834"/>
          </a:xfrm>
          <a:prstGeom prst="rect">
            <a:avLst/>
          </a:prstGeom>
        </p:spPr>
      </p:pic>
    </p:spTree>
    <p:extLst>
      <p:ext uri="{BB962C8B-B14F-4D97-AF65-F5344CB8AC3E}">
        <p14:creationId xmlns:p14="http://schemas.microsoft.com/office/powerpoint/2010/main" val="89783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4" name="Title 1">
            <a:extLst>
              <a:ext uri="{FF2B5EF4-FFF2-40B4-BE49-F238E27FC236}">
                <a16:creationId xmlns:a16="http://schemas.microsoft.com/office/drawing/2014/main" id="{251A6C18-2D76-CB58-9825-BC3ACF9B53CD}"/>
              </a:ext>
            </a:extLst>
          </p:cNvPr>
          <p:cNvSpPr txBox="1">
            <a:spLocks/>
          </p:cNvSpPr>
          <p:nvPr/>
        </p:nvSpPr>
        <p:spPr bwMode="auto">
          <a:xfrm>
            <a:off x="3338597" y="426581"/>
            <a:ext cx="4906478" cy="6527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2400" b="1" dirty="0">
                <a:solidFill>
                  <a:srgbClr val="555CA4"/>
                </a:solidFill>
                <a:latin typeface="Arial Black" panose="020B0A04020102020204" pitchFamily="34" charset="0"/>
              </a:rPr>
              <a:t>PEACEPLUS</a:t>
            </a:r>
          </a:p>
        </p:txBody>
      </p:sp>
      <p:grpSp>
        <p:nvGrpSpPr>
          <p:cNvPr id="2" name="Group 1">
            <a:extLst>
              <a:ext uri="{FF2B5EF4-FFF2-40B4-BE49-F238E27FC236}">
                <a16:creationId xmlns:a16="http://schemas.microsoft.com/office/drawing/2014/main" id="{D63A54F5-899F-3843-9B8B-A33F9E38312E}"/>
              </a:ext>
            </a:extLst>
          </p:cNvPr>
          <p:cNvGrpSpPr/>
          <p:nvPr/>
        </p:nvGrpSpPr>
        <p:grpSpPr>
          <a:xfrm>
            <a:off x="1818351" y="990712"/>
            <a:ext cx="8204886" cy="5412284"/>
            <a:chOff x="1001925" y="998876"/>
            <a:chExt cx="8204886" cy="5412284"/>
          </a:xfrm>
        </p:grpSpPr>
        <p:graphicFrame>
          <p:nvGraphicFramePr>
            <p:cNvPr id="3" name="Content Placeholder 4">
              <a:extLst>
                <a:ext uri="{FF2B5EF4-FFF2-40B4-BE49-F238E27FC236}">
                  <a16:creationId xmlns:a16="http://schemas.microsoft.com/office/drawing/2014/main" id="{1DAF88FD-3EAE-FB73-742B-F1A36346F008}"/>
                </a:ext>
              </a:extLst>
            </p:cNvPr>
            <p:cNvGraphicFramePr>
              <a:graphicFrameLocks/>
            </p:cNvGraphicFramePr>
            <p:nvPr>
              <p:extLst>
                <p:ext uri="{D42A27DB-BD31-4B8C-83A1-F6EECF244321}">
                  <p14:modId xmlns:p14="http://schemas.microsoft.com/office/powerpoint/2010/main" val="3065949653"/>
                </p:ext>
              </p:extLst>
            </p:nvPr>
          </p:nvGraphicFramePr>
          <p:xfrm>
            <a:off x="1001925" y="1578750"/>
            <a:ext cx="8204886" cy="4832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Straight Arrow Connector 4">
              <a:extLst>
                <a:ext uri="{FF2B5EF4-FFF2-40B4-BE49-F238E27FC236}">
                  <a16:creationId xmlns:a16="http://schemas.microsoft.com/office/drawing/2014/main" id="{569B554A-4D52-8FE3-DE39-E9B5E54F017B}"/>
                </a:ext>
              </a:extLst>
            </p:cNvPr>
            <p:cNvCxnSpPr>
              <a:cxnSpLocks/>
            </p:cNvCxnSpPr>
            <p:nvPr/>
          </p:nvCxnSpPr>
          <p:spPr>
            <a:xfrm>
              <a:off x="5016229" y="998876"/>
              <a:ext cx="0" cy="2558767"/>
            </a:xfrm>
            <a:prstGeom prst="straightConnector1">
              <a:avLst/>
            </a:prstGeom>
            <a:noFill/>
            <a:ln w="76200" cap="flat" cmpd="sng" algn="ctr">
              <a:solidFill>
                <a:srgbClr val="D90969"/>
              </a:solidFill>
              <a:prstDash val="solid"/>
              <a:tailEnd type="triangle"/>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3970603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1580700" y="2576799"/>
            <a:ext cx="955234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A4C6E8-C0D8-48AA-83A3-D6E89453E955}"/>
              </a:ext>
            </a:extLst>
          </p:cNvPr>
          <p:cNvSpPr txBox="1"/>
          <p:nvPr/>
        </p:nvSpPr>
        <p:spPr>
          <a:xfrm>
            <a:off x="1905679" y="1612447"/>
            <a:ext cx="7858125" cy="461665"/>
          </a:xfrm>
          <a:prstGeom prst="rect">
            <a:avLst/>
          </a:prstGeom>
          <a:noFill/>
        </p:spPr>
        <p:txBody>
          <a:bodyPr wrap="square" rtlCol="0">
            <a:spAutoFit/>
          </a:bodyPr>
          <a:lstStyle/>
          <a:p>
            <a:pPr algn="ctr"/>
            <a:r>
              <a:rPr lang="en-GB" sz="2400" b="1" dirty="0">
                <a:solidFill>
                  <a:schemeClr val="bg2">
                    <a:lumMod val="25000"/>
                  </a:schemeClr>
                </a:solidFill>
              </a:rPr>
              <a:t>Thanks for listening</a:t>
            </a:r>
          </a:p>
        </p:txBody>
      </p:sp>
      <p:pic>
        <p:nvPicPr>
          <p:cNvPr id="8" name="Picture 7" descr="Text&#10;&#10;Description automatically generated">
            <a:extLst>
              <a:ext uri="{FF2B5EF4-FFF2-40B4-BE49-F238E27FC236}">
                <a16:creationId xmlns:a16="http://schemas.microsoft.com/office/drawing/2014/main" id="{823A90DD-B1B1-4117-84AB-5E75D310D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958" y="5063962"/>
            <a:ext cx="3447288" cy="836308"/>
          </a:xfrm>
          <a:prstGeom prst="rect">
            <a:avLst/>
          </a:prstGeom>
        </p:spPr>
      </p:pic>
    </p:spTree>
    <p:extLst>
      <p:ext uri="{BB962C8B-B14F-4D97-AF65-F5344CB8AC3E}">
        <p14:creationId xmlns:p14="http://schemas.microsoft.com/office/powerpoint/2010/main" val="4047190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2EF818-82D9-4128-A455-D5D9F7DD22F3}"/>
              </a:ext>
            </a:extLst>
          </p:cNvPr>
          <p:cNvSpPr txBox="1"/>
          <p:nvPr/>
        </p:nvSpPr>
        <p:spPr>
          <a:xfrm>
            <a:off x="757980" y="179085"/>
            <a:ext cx="10703091" cy="830997"/>
          </a:xfrm>
          <a:prstGeom prst="rect">
            <a:avLst/>
          </a:prstGeom>
          <a:noFill/>
        </p:spPr>
        <p:txBody>
          <a:bodyPr wrap="square" rtlCol="0">
            <a:spAutoFit/>
          </a:bodyPr>
          <a:lstStyle/>
          <a:p>
            <a:pPr algn="ctr"/>
            <a:r>
              <a:rPr lang="en-GB" sz="2400" b="1" dirty="0">
                <a:solidFill>
                  <a:schemeClr val="accent1">
                    <a:lumMod val="75000"/>
                  </a:schemeClr>
                </a:solidFill>
                <a:latin typeface="Arial Black" panose="020B0A04020102020204" pitchFamily="34" charset="0"/>
              </a:rPr>
              <a:t>Programme Overview:</a:t>
            </a:r>
          </a:p>
          <a:p>
            <a:pPr algn="ctr"/>
            <a:r>
              <a:rPr lang="en-GB" sz="2400" b="1" dirty="0">
                <a:solidFill>
                  <a:schemeClr val="accent1">
                    <a:lumMod val="75000"/>
                  </a:schemeClr>
                </a:solidFill>
                <a:latin typeface="Arial Black" panose="020B0A04020102020204" pitchFamily="34" charset="0"/>
              </a:rPr>
              <a:t>Where does Rural Regeneration and Social Inclusion fit in?</a:t>
            </a:r>
          </a:p>
        </p:txBody>
      </p:sp>
      <p:grpSp>
        <p:nvGrpSpPr>
          <p:cNvPr id="3" name="Group 2">
            <a:extLst>
              <a:ext uri="{FF2B5EF4-FFF2-40B4-BE49-F238E27FC236}">
                <a16:creationId xmlns:a16="http://schemas.microsoft.com/office/drawing/2014/main" id="{86BA1174-EDCA-4533-0A32-1FD88FE42F8B}"/>
              </a:ext>
            </a:extLst>
          </p:cNvPr>
          <p:cNvGrpSpPr/>
          <p:nvPr/>
        </p:nvGrpSpPr>
        <p:grpSpPr>
          <a:xfrm>
            <a:off x="1037153" y="1119482"/>
            <a:ext cx="10426884" cy="5267327"/>
            <a:chOff x="850735" y="1106841"/>
            <a:chExt cx="11004248" cy="5774445"/>
          </a:xfrm>
        </p:grpSpPr>
        <p:graphicFrame>
          <p:nvGraphicFramePr>
            <p:cNvPr id="4" name="Content Placeholder 3">
              <a:extLst>
                <a:ext uri="{FF2B5EF4-FFF2-40B4-BE49-F238E27FC236}">
                  <a16:creationId xmlns:a16="http://schemas.microsoft.com/office/drawing/2014/main" id="{2A5A6097-164A-2096-C3B4-38F0A46CE042}"/>
                </a:ext>
              </a:extLst>
            </p:cNvPr>
            <p:cNvGraphicFramePr>
              <a:graphicFrameLocks/>
            </p:cNvGraphicFramePr>
            <p:nvPr>
              <p:extLst>
                <p:ext uri="{D42A27DB-BD31-4B8C-83A1-F6EECF244321}">
                  <p14:modId xmlns:p14="http://schemas.microsoft.com/office/powerpoint/2010/main" val="4007752162"/>
                </p:ext>
              </p:extLst>
            </p:nvPr>
          </p:nvGraphicFramePr>
          <p:xfrm>
            <a:off x="850735" y="1106841"/>
            <a:ext cx="10858044" cy="1674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3DCF314D-C77C-7EF3-B783-9BB21A06638B}"/>
                </a:ext>
              </a:extLst>
            </p:cNvPr>
            <p:cNvGraphicFramePr>
              <a:graphicFrameLocks/>
            </p:cNvGraphicFramePr>
            <p:nvPr>
              <p:extLst>
                <p:ext uri="{D42A27DB-BD31-4B8C-83A1-F6EECF244321}">
                  <p14:modId xmlns:p14="http://schemas.microsoft.com/office/powerpoint/2010/main" val="109839782"/>
                </p:ext>
              </p:extLst>
            </p:nvPr>
          </p:nvGraphicFramePr>
          <p:xfrm>
            <a:off x="857539" y="2965767"/>
            <a:ext cx="10997444" cy="3915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Isosceles Triangle 5">
              <a:extLst>
                <a:ext uri="{FF2B5EF4-FFF2-40B4-BE49-F238E27FC236}">
                  <a16:creationId xmlns:a16="http://schemas.microsoft.com/office/drawing/2014/main" id="{45B0C8A1-9031-A6F4-09FF-06BA6D785DC4}"/>
                </a:ext>
              </a:extLst>
            </p:cNvPr>
            <p:cNvSpPr/>
            <p:nvPr/>
          </p:nvSpPr>
          <p:spPr>
            <a:xfrm flipV="1">
              <a:off x="1585642" y="2772286"/>
              <a:ext cx="279400" cy="199898"/>
            </a:xfrm>
            <a:prstGeom prst="triangle">
              <a:avLst/>
            </a:prstGeom>
            <a:solidFill>
              <a:srgbClr val="555CA4"/>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7" name="Isosceles Triangle 6">
              <a:extLst>
                <a:ext uri="{FF2B5EF4-FFF2-40B4-BE49-F238E27FC236}">
                  <a16:creationId xmlns:a16="http://schemas.microsoft.com/office/drawing/2014/main" id="{06F44705-1D91-728F-436B-D34227BD0E38}"/>
                </a:ext>
              </a:extLst>
            </p:cNvPr>
            <p:cNvSpPr/>
            <p:nvPr/>
          </p:nvSpPr>
          <p:spPr>
            <a:xfrm flipV="1">
              <a:off x="3403724" y="2772286"/>
              <a:ext cx="279400" cy="199898"/>
            </a:xfrm>
            <a:prstGeom prst="triangle">
              <a:avLst/>
            </a:prstGeom>
            <a:solidFill>
              <a:srgbClr val="555CA4"/>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8" name="Isosceles Triangle 7">
              <a:extLst>
                <a:ext uri="{FF2B5EF4-FFF2-40B4-BE49-F238E27FC236}">
                  <a16:creationId xmlns:a16="http://schemas.microsoft.com/office/drawing/2014/main" id="{B892473D-D4F5-E6CD-7497-1340174E245A}"/>
                </a:ext>
              </a:extLst>
            </p:cNvPr>
            <p:cNvSpPr/>
            <p:nvPr/>
          </p:nvSpPr>
          <p:spPr>
            <a:xfrm flipV="1">
              <a:off x="10676054" y="2772286"/>
              <a:ext cx="279400" cy="199898"/>
            </a:xfrm>
            <a:prstGeom prst="triangle">
              <a:avLst/>
            </a:prstGeom>
            <a:solidFill>
              <a:srgbClr val="555CA4"/>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9" name="Isosceles Triangle 8">
              <a:extLst>
                <a:ext uri="{FF2B5EF4-FFF2-40B4-BE49-F238E27FC236}">
                  <a16:creationId xmlns:a16="http://schemas.microsoft.com/office/drawing/2014/main" id="{FF0FC7E8-114C-31C7-4F6C-6F6862D382C0}"/>
                </a:ext>
              </a:extLst>
            </p:cNvPr>
            <p:cNvSpPr/>
            <p:nvPr/>
          </p:nvSpPr>
          <p:spPr>
            <a:xfrm flipV="1">
              <a:off x="8857970" y="2772286"/>
              <a:ext cx="279400" cy="199898"/>
            </a:xfrm>
            <a:prstGeom prst="triangle">
              <a:avLst/>
            </a:prstGeom>
            <a:solidFill>
              <a:srgbClr val="555CA4"/>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1" name="Isosceles Triangle 10">
              <a:extLst>
                <a:ext uri="{FF2B5EF4-FFF2-40B4-BE49-F238E27FC236}">
                  <a16:creationId xmlns:a16="http://schemas.microsoft.com/office/drawing/2014/main" id="{54E552E9-7053-03DE-D14C-AF37EC6CB06A}"/>
                </a:ext>
              </a:extLst>
            </p:cNvPr>
            <p:cNvSpPr/>
            <p:nvPr/>
          </p:nvSpPr>
          <p:spPr>
            <a:xfrm flipV="1">
              <a:off x="5221806" y="2772286"/>
              <a:ext cx="279400" cy="199898"/>
            </a:xfrm>
            <a:prstGeom prst="triangle">
              <a:avLst/>
            </a:prstGeom>
            <a:solidFill>
              <a:srgbClr val="555CA4"/>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3" name="Isosceles Triangle 12">
              <a:extLst>
                <a:ext uri="{FF2B5EF4-FFF2-40B4-BE49-F238E27FC236}">
                  <a16:creationId xmlns:a16="http://schemas.microsoft.com/office/drawing/2014/main" id="{E4147514-A511-1A96-45F8-77947EC08E2D}"/>
                </a:ext>
              </a:extLst>
            </p:cNvPr>
            <p:cNvSpPr/>
            <p:nvPr/>
          </p:nvSpPr>
          <p:spPr>
            <a:xfrm flipV="1">
              <a:off x="7039888" y="2772286"/>
              <a:ext cx="279400" cy="199898"/>
            </a:xfrm>
            <a:prstGeom prst="triangle">
              <a:avLst/>
            </a:prstGeom>
            <a:solidFill>
              <a:srgbClr val="FFCC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5" name="Rectangle: Rounded Corners 14">
              <a:extLst>
                <a:ext uri="{FF2B5EF4-FFF2-40B4-BE49-F238E27FC236}">
                  <a16:creationId xmlns:a16="http://schemas.microsoft.com/office/drawing/2014/main" id="{658806C0-5A7A-4369-886F-9859D41B251D}"/>
                </a:ext>
              </a:extLst>
            </p:cNvPr>
            <p:cNvSpPr/>
            <p:nvPr/>
          </p:nvSpPr>
          <p:spPr>
            <a:xfrm>
              <a:off x="6401422" y="4536999"/>
              <a:ext cx="1758167" cy="879472"/>
            </a:xfrm>
            <a:prstGeom prst="roundRect">
              <a:avLst/>
            </a:prstGeom>
            <a:noFill/>
            <a:ln w="76200" cap="flat" cmpd="sng" algn="ctr">
              <a:solidFill>
                <a:srgbClr val="D909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Nova" panose="020B0504020202020204" pitchFamily="34" charset="0"/>
                <a:ea typeface="+mn-ea"/>
                <a:cs typeface="+mn-cs"/>
              </a:endParaRPr>
            </a:p>
          </p:txBody>
        </p:sp>
      </p:grpSp>
      <p:sp>
        <p:nvSpPr>
          <p:cNvPr id="17" name="TextBox 16">
            <a:extLst>
              <a:ext uri="{FF2B5EF4-FFF2-40B4-BE49-F238E27FC236}">
                <a16:creationId xmlns:a16="http://schemas.microsoft.com/office/drawing/2014/main" id="{55A82CBE-3CE2-3F7E-760E-429F398B15BC}"/>
              </a:ext>
            </a:extLst>
          </p:cNvPr>
          <p:cNvSpPr txBox="1"/>
          <p:nvPr/>
        </p:nvSpPr>
        <p:spPr>
          <a:xfrm rot="16200000">
            <a:off x="-982430" y="4281033"/>
            <a:ext cx="2977743" cy="461665"/>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Investment Areas</a:t>
            </a:r>
          </a:p>
        </p:txBody>
      </p:sp>
      <p:sp>
        <p:nvSpPr>
          <p:cNvPr id="23" name="TextBox 22">
            <a:extLst>
              <a:ext uri="{FF2B5EF4-FFF2-40B4-BE49-F238E27FC236}">
                <a16:creationId xmlns:a16="http://schemas.microsoft.com/office/drawing/2014/main" id="{A5A18BEE-D1F0-D1F4-FF80-5C7EB6BAB69D}"/>
              </a:ext>
            </a:extLst>
          </p:cNvPr>
          <p:cNvSpPr txBox="1"/>
          <p:nvPr/>
        </p:nvSpPr>
        <p:spPr>
          <a:xfrm rot="16200000">
            <a:off x="-594600" y="1425822"/>
            <a:ext cx="2363347" cy="830997"/>
          </a:xfrm>
          <a:prstGeom prst="rect">
            <a:avLst/>
          </a:prstGeom>
          <a:noFill/>
          <a:ln w="12700" cap="flat" cmpd="sng" algn="ctr">
            <a:noFill/>
            <a:prstDash val="solid"/>
            <a:miter lim="800000"/>
          </a:ln>
          <a:effectLst/>
        </p:spPr>
        <p:txBody>
          <a:bodyPr wrap="square" rtlCol="0">
            <a:spAutoFit/>
          </a:bodyPr>
          <a:lstStyle>
            <a:defPPr>
              <a:defRPr lang="en-US"/>
            </a:defPPr>
            <a:lvl1pPr algn="ctr">
              <a:defRPr sz="2400" b="1">
                <a:ln w="0"/>
                <a:solidFill>
                  <a:srgbClr val="555CA4"/>
                </a:solidFill>
                <a:effectLst>
                  <a:outerShdw blurRad="38100" dist="19050" dir="2700000" algn="tl" rotWithShape="0">
                    <a:schemeClr val="dk1">
                      <a:alpha val="40000"/>
                    </a:schemeClr>
                  </a:outerShdw>
                </a:effectLs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Thematic Areas</a:t>
            </a:r>
          </a:p>
        </p:txBody>
      </p:sp>
    </p:spTree>
    <p:extLst>
      <p:ext uri="{BB962C8B-B14F-4D97-AF65-F5344CB8AC3E}">
        <p14:creationId xmlns:p14="http://schemas.microsoft.com/office/powerpoint/2010/main" val="1587116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0C673C5-C232-53B6-EB5F-E4CAC8B3F412}"/>
              </a:ext>
            </a:extLst>
          </p:cNvPr>
          <p:cNvSpPr/>
          <p:nvPr/>
        </p:nvSpPr>
        <p:spPr>
          <a:xfrm rot="19048014">
            <a:off x="3606558" y="1117775"/>
            <a:ext cx="4907611" cy="4811622"/>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76" h="4286464">
                <a:moveTo>
                  <a:pt x="2527401" y="325714"/>
                </a:moveTo>
                <a:cubicBezTo>
                  <a:pt x="3386502" y="994272"/>
                  <a:pt x="4371976" y="893188"/>
                  <a:pt x="4371976" y="2100476"/>
                </a:cubicBezTo>
                <a:cubicBezTo>
                  <a:pt x="4371976" y="3307764"/>
                  <a:pt x="3393276" y="4286464"/>
                  <a:pt x="2185988" y="4286464"/>
                </a:cubicBezTo>
                <a:cubicBezTo>
                  <a:pt x="978700" y="4286464"/>
                  <a:pt x="0" y="3307764"/>
                  <a:pt x="0" y="2100476"/>
                </a:cubicBezTo>
                <a:cubicBezTo>
                  <a:pt x="0" y="893188"/>
                  <a:pt x="978700" y="-85512"/>
                  <a:pt x="2277428" y="592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idx="4294967295"/>
          </p:nvPr>
        </p:nvSpPr>
        <p:spPr>
          <a:xfrm>
            <a:off x="517135" y="18550"/>
            <a:ext cx="11105372" cy="948394"/>
          </a:xfrm>
        </p:spPr>
        <p:txBody>
          <a:bodyPr/>
          <a:lstStyle/>
          <a:p>
            <a:pPr algn="ctr"/>
            <a:r>
              <a:rPr lang="en-GB" sz="2400" b="1" dirty="0">
                <a:solidFill>
                  <a:srgbClr val="555CA4"/>
                </a:solidFill>
                <a:latin typeface="Arial Black" panose="020B0A04020102020204" pitchFamily="34" charset="0"/>
              </a:rPr>
              <a:t>Project Lifecycle</a:t>
            </a:r>
            <a:endParaRPr lang="en-GB" sz="2400" dirty="0">
              <a:solidFill>
                <a:srgbClr val="555CA4"/>
              </a:solidFill>
              <a:latin typeface="Arial Black" panose="020B0A04020102020204" pitchFamily="34" charset="0"/>
            </a:endParaRPr>
          </a:p>
        </p:txBody>
      </p:sp>
      <p:grpSp>
        <p:nvGrpSpPr>
          <p:cNvPr id="4" name="Group 3">
            <a:extLst>
              <a:ext uri="{FF2B5EF4-FFF2-40B4-BE49-F238E27FC236}">
                <a16:creationId xmlns:a16="http://schemas.microsoft.com/office/drawing/2014/main" id="{0D4AF8A9-148E-4F4E-8AEF-92EE10F20B5A}"/>
              </a:ext>
            </a:extLst>
          </p:cNvPr>
          <p:cNvGrpSpPr/>
          <p:nvPr/>
        </p:nvGrpSpPr>
        <p:grpSpPr>
          <a:xfrm>
            <a:off x="299302" y="730242"/>
            <a:ext cx="11896927" cy="5481334"/>
            <a:chOff x="405438" y="896634"/>
            <a:chExt cx="11896927" cy="5481334"/>
          </a:xfrm>
        </p:grpSpPr>
        <p:sp>
          <p:nvSpPr>
            <p:cNvPr id="11" name="Oval 7">
              <a:extLst>
                <a:ext uri="{FF2B5EF4-FFF2-40B4-BE49-F238E27FC236}">
                  <a16:creationId xmlns:a16="http://schemas.microsoft.com/office/drawing/2014/main" id="{FAC2CEE4-F7A7-72DA-DFD3-2FCFE419691E}"/>
                </a:ext>
              </a:extLst>
            </p:cNvPr>
            <p:cNvSpPr/>
            <p:nvPr/>
          </p:nvSpPr>
          <p:spPr>
            <a:xfrm rot="1622066" flipH="1">
              <a:off x="1681414" y="1985431"/>
              <a:ext cx="2206324" cy="1173796"/>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333464 w 2333464"/>
                <a:gd name="connsiteY0" fmla="*/ 4230143 h 4230143"/>
                <a:gd name="connsiteX1" fmla="*/ 0 w 2333464"/>
                <a:gd name="connsiteY1" fmla="*/ 2100476 h 4230143"/>
                <a:gd name="connsiteX2" fmla="*/ 2277428 w 2333464"/>
                <a:gd name="connsiteY2" fmla="*/ 5928 h 4230143"/>
                <a:gd name="connsiteX0" fmla="*/ 0 w 2277428"/>
                <a:gd name="connsiteY0" fmla="*/ 2100476 h 2100476"/>
                <a:gd name="connsiteX1" fmla="*/ 2277428 w 2277428"/>
                <a:gd name="connsiteY1" fmla="*/ 5928 h 2100476"/>
                <a:gd name="connsiteX0" fmla="*/ 0 w 2277428"/>
                <a:gd name="connsiteY0" fmla="*/ 2100565 h 2100565"/>
                <a:gd name="connsiteX1" fmla="*/ 311911 w 2277428"/>
                <a:gd name="connsiteY1" fmla="*/ 1043542 h 2100565"/>
                <a:gd name="connsiteX2" fmla="*/ 2277428 w 2277428"/>
                <a:gd name="connsiteY2" fmla="*/ 6017 h 2100565"/>
                <a:gd name="connsiteX0" fmla="*/ 58378 w 2023895"/>
                <a:gd name="connsiteY0" fmla="*/ 1043542 h 1043542"/>
                <a:gd name="connsiteX1" fmla="*/ 2023895 w 2023895"/>
                <a:gd name="connsiteY1" fmla="*/ 6017 h 1043542"/>
                <a:gd name="connsiteX0" fmla="*/ 0 w 1965517"/>
                <a:gd name="connsiteY0" fmla="*/ 1045683 h 1045683"/>
                <a:gd name="connsiteX1" fmla="*/ 1965517 w 1965517"/>
                <a:gd name="connsiteY1" fmla="*/ 8158 h 1045683"/>
              </a:gdLst>
              <a:ahLst/>
              <a:cxnLst>
                <a:cxn ang="0">
                  <a:pos x="connsiteX0" y="connsiteY0"/>
                </a:cxn>
                <a:cxn ang="0">
                  <a:pos x="connsiteX1" y="connsiteY1"/>
                </a:cxn>
              </a:cxnLst>
              <a:rect l="l" t="t" r="r" b="b"/>
              <a:pathLst>
                <a:path w="1965517" h="1045683">
                  <a:moveTo>
                    <a:pt x="0" y="1045683"/>
                  </a:moveTo>
                  <a:cubicBezTo>
                    <a:pt x="148210" y="615020"/>
                    <a:pt x="666789" y="-83282"/>
                    <a:pt x="1965517" y="815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B13CD83E-9F4D-D7AC-CCD6-BCFDCB4D4136}"/>
                </a:ext>
              </a:extLst>
            </p:cNvPr>
            <p:cNvSpPr/>
            <p:nvPr/>
          </p:nvSpPr>
          <p:spPr>
            <a:xfrm>
              <a:off x="7731264" y="2424211"/>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rPr>
                <a:t>PROJECT DEVELOPMENT AND APPLICATION</a:t>
              </a:r>
            </a:p>
          </p:txBody>
        </p:sp>
        <p:sp>
          <p:nvSpPr>
            <p:cNvPr id="5" name="Rectangle: Rounded Corners 4">
              <a:extLst>
                <a:ext uri="{FF2B5EF4-FFF2-40B4-BE49-F238E27FC236}">
                  <a16:creationId xmlns:a16="http://schemas.microsoft.com/office/drawing/2014/main" id="{3D3A74CF-7C91-A3E4-6953-5438A032CC36}"/>
                </a:ext>
              </a:extLst>
            </p:cNvPr>
            <p:cNvSpPr/>
            <p:nvPr/>
          </p:nvSpPr>
          <p:spPr>
            <a:xfrm>
              <a:off x="6846498" y="4686645"/>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rPr>
                <a:t>CONTRACTING AND START-UP</a:t>
              </a:r>
            </a:p>
          </p:txBody>
        </p:sp>
        <p:sp>
          <p:nvSpPr>
            <p:cNvPr id="6" name="Rectangle: Rounded Corners 5">
              <a:extLst>
                <a:ext uri="{FF2B5EF4-FFF2-40B4-BE49-F238E27FC236}">
                  <a16:creationId xmlns:a16="http://schemas.microsoft.com/office/drawing/2014/main" id="{1B1EDA7D-FA9D-95FB-9980-112231CDFC2B}"/>
                </a:ext>
              </a:extLst>
            </p:cNvPr>
            <p:cNvSpPr/>
            <p:nvPr/>
          </p:nvSpPr>
          <p:spPr>
            <a:xfrm>
              <a:off x="1366065" y="2507680"/>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rPr>
                <a:t>PROJECT CLOSURE</a:t>
              </a:r>
            </a:p>
          </p:txBody>
        </p:sp>
        <p:sp>
          <p:nvSpPr>
            <p:cNvPr id="7" name="Rectangle: Rounded Corners 6">
              <a:extLst>
                <a:ext uri="{FF2B5EF4-FFF2-40B4-BE49-F238E27FC236}">
                  <a16:creationId xmlns:a16="http://schemas.microsoft.com/office/drawing/2014/main" id="{A42CA901-AC65-45A3-20B5-291666FD1307}"/>
                </a:ext>
              </a:extLst>
            </p:cNvPr>
            <p:cNvSpPr/>
            <p:nvPr/>
          </p:nvSpPr>
          <p:spPr>
            <a:xfrm>
              <a:off x="4583921" y="954936"/>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rPr>
                <a:t>PREDEVELOPMENT</a:t>
              </a:r>
            </a:p>
          </p:txBody>
        </p:sp>
        <p:sp>
          <p:nvSpPr>
            <p:cNvPr id="10" name="Rectangle: Rounded Corners 9">
              <a:extLst>
                <a:ext uri="{FF2B5EF4-FFF2-40B4-BE49-F238E27FC236}">
                  <a16:creationId xmlns:a16="http://schemas.microsoft.com/office/drawing/2014/main" id="{1EE67D6C-7278-CFF2-1710-413595A450F7}"/>
                </a:ext>
              </a:extLst>
            </p:cNvPr>
            <p:cNvSpPr/>
            <p:nvPr/>
          </p:nvSpPr>
          <p:spPr>
            <a:xfrm>
              <a:off x="1908199" y="4350387"/>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PROJECT IMPLEMENTATION</a:t>
              </a:r>
            </a:p>
          </p:txBody>
        </p:sp>
        <p:sp>
          <p:nvSpPr>
            <p:cNvPr id="12" name="TextBox 11">
              <a:extLst>
                <a:ext uri="{FF2B5EF4-FFF2-40B4-BE49-F238E27FC236}">
                  <a16:creationId xmlns:a16="http://schemas.microsoft.com/office/drawing/2014/main" id="{C87EFD9E-C49F-2C6F-37EB-7F9CEC9A15F8}"/>
                </a:ext>
              </a:extLst>
            </p:cNvPr>
            <p:cNvSpPr txBox="1"/>
            <p:nvPr/>
          </p:nvSpPr>
          <p:spPr>
            <a:xfrm>
              <a:off x="7628496" y="896634"/>
              <a:ext cx="3824514"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rPr>
                <a:t>Elaboration of project idea, concept note, partner search</a:t>
              </a:r>
            </a:p>
          </p:txBody>
        </p:sp>
        <p:sp>
          <p:nvSpPr>
            <p:cNvPr id="21" name="TextBox 20">
              <a:extLst>
                <a:ext uri="{FF2B5EF4-FFF2-40B4-BE49-F238E27FC236}">
                  <a16:creationId xmlns:a16="http://schemas.microsoft.com/office/drawing/2014/main" id="{837BEE47-D300-4433-E50E-CCA6972C1B46}"/>
                </a:ext>
              </a:extLst>
            </p:cNvPr>
            <p:cNvSpPr txBox="1"/>
            <p:nvPr/>
          </p:nvSpPr>
          <p:spPr>
            <a:xfrm>
              <a:off x="8830410" y="3484778"/>
              <a:ext cx="3289832"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rPr>
                <a:t>Strategy and content, responsibilities, application requirements</a:t>
              </a:r>
            </a:p>
          </p:txBody>
        </p:sp>
        <p:sp>
          <p:nvSpPr>
            <p:cNvPr id="22" name="TextBox 21">
              <a:extLst>
                <a:ext uri="{FF2B5EF4-FFF2-40B4-BE49-F238E27FC236}">
                  <a16:creationId xmlns:a16="http://schemas.microsoft.com/office/drawing/2014/main" id="{8C9FD680-E307-55F6-9311-1B4649690807}"/>
                </a:ext>
              </a:extLst>
            </p:cNvPr>
            <p:cNvSpPr txBox="1"/>
            <p:nvPr/>
          </p:nvSpPr>
          <p:spPr>
            <a:xfrm>
              <a:off x="9838567" y="4825433"/>
              <a:ext cx="2463798" cy="147732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Letter of Offer, Partnership Agreement, kick off, detailed planning, conditions</a:t>
              </a:r>
            </a:p>
          </p:txBody>
        </p:sp>
        <p:sp>
          <p:nvSpPr>
            <p:cNvPr id="23" name="TextBox 22">
              <a:extLst>
                <a:ext uri="{FF2B5EF4-FFF2-40B4-BE49-F238E27FC236}">
                  <a16:creationId xmlns:a16="http://schemas.microsoft.com/office/drawing/2014/main" id="{8A5C027E-DDC5-1CF6-422A-8DA922D410A6}"/>
                </a:ext>
              </a:extLst>
            </p:cNvPr>
            <p:cNvSpPr txBox="1"/>
            <p:nvPr/>
          </p:nvSpPr>
          <p:spPr>
            <a:xfrm>
              <a:off x="733087" y="5454638"/>
              <a:ext cx="4653098"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Coordination of activities, reporting, monitoring, modifications, evaluation, financial management, communication</a:t>
              </a:r>
            </a:p>
          </p:txBody>
        </p:sp>
        <p:sp>
          <p:nvSpPr>
            <p:cNvPr id="24" name="TextBox 23">
              <a:extLst>
                <a:ext uri="{FF2B5EF4-FFF2-40B4-BE49-F238E27FC236}">
                  <a16:creationId xmlns:a16="http://schemas.microsoft.com/office/drawing/2014/main" id="{68D21F6D-FF5E-B5A1-3C93-669EDD7A0F60}"/>
                </a:ext>
              </a:extLst>
            </p:cNvPr>
            <p:cNvSpPr txBox="1"/>
            <p:nvPr/>
          </p:nvSpPr>
          <p:spPr>
            <a:xfrm>
              <a:off x="405438" y="3649220"/>
              <a:ext cx="3289832"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rPr>
                <a:t>Final reporting, post-project activities, use of results</a:t>
              </a:r>
            </a:p>
          </p:txBody>
        </p:sp>
        <p:sp>
          <p:nvSpPr>
            <p:cNvPr id="25" name="Diamond 24">
              <a:extLst>
                <a:ext uri="{FF2B5EF4-FFF2-40B4-BE49-F238E27FC236}">
                  <a16:creationId xmlns:a16="http://schemas.microsoft.com/office/drawing/2014/main" id="{30B4609E-31FA-3EBB-80B5-2131873ACB63}"/>
                </a:ext>
              </a:extLst>
            </p:cNvPr>
            <p:cNvSpPr/>
            <p:nvPr/>
          </p:nvSpPr>
          <p:spPr>
            <a:xfrm>
              <a:off x="7747819" y="1691149"/>
              <a:ext cx="493032" cy="560136"/>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Diamond 25">
              <a:extLst>
                <a:ext uri="{FF2B5EF4-FFF2-40B4-BE49-F238E27FC236}">
                  <a16:creationId xmlns:a16="http://schemas.microsoft.com/office/drawing/2014/main" id="{DE8334EF-5C06-441A-7256-C80B1006598C}"/>
                </a:ext>
              </a:extLst>
            </p:cNvPr>
            <p:cNvSpPr/>
            <p:nvPr/>
          </p:nvSpPr>
          <p:spPr>
            <a:xfrm>
              <a:off x="8070461" y="3972386"/>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4F8EE734-1581-A40E-FE29-8E5C535B2287}"/>
                </a:ext>
              </a:extLst>
            </p:cNvPr>
            <p:cNvSpPr txBox="1"/>
            <p:nvPr/>
          </p:nvSpPr>
          <p:spPr>
            <a:xfrm>
              <a:off x="7380454" y="2094536"/>
              <a:ext cx="70162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rPr>
                <a:t>Call</a:t>
              </a:r>
            </a:p>
          </p:txBody>
        </p:sp>
        <p:sp>
          <p:nvSpPr>
            <p:cNvPr id="29" name="TextBox 28">
              <a:extLst>
                <a:ext uri="{FF2B5EF4-FFF2-40B4-BE49-F238E27FC236}">
                  <a16:creationId xmlns:a16="http://schemas.microsoft.com/office/drawing/2014/main" id="{02789051-85FD-2B60-05AB-50122C63F527}"/>
                </a:ext>
              </a:extLst>
            </p:cNvPr>
            <p:cNvSpPr txBox="1"/>
            <p:nvPr/>
          </p:nvSpPr>
          <p:spPr>
            <a:xfrm>
              <a:off x="6729994" y="3687997"/>
              <a:ext cx="1390948" cy="738664"/>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Project assessment and selection</a:t>
              </a:r>
            </a:p>
          </p:txBody>
        </p:sp>
        <p:sp>
          <p:nvSpPr>
            <p:cNvPr id="30" name="Diamond 29">
              <a:extLst>
                <a:ext uri="{FF2B5EF4-FFF2-40B4-BE49-F238E27FC236}">
                  <a16:creationId xmlns:a16="http://schemas.microsoft.com/office/drawing/2014/main" id="{63AD6FFC-1A27-F2A3-049F-0AD0839A3ACD}"/>
                </a:ext>
              </a:extLst>
            </p:cNvPr>
            <p:cNvSpPr/>
            <p:nvPr/>
          </p:nvSpPr>
          <p:spPr>
            <a:xfrm>
              <a:off x="4563553" y="4169423"/>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96B1D3F7-C60E-024E-333D-9298BCC0C933}"/>
                </a:ext>
              </a:extLst>
            </p:cNvPr>
            <p:cNvSpPr txBox="1"/>
            <p:nvPr/>
          </p:nvSpPr>
          <p:spPr>
            <a:xfrm>
              <a:off x="5041643" y="3838112"/>
              <a:ext cx="1916442" cy="116955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Modification assessment and selection.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Monitoring achievement.</a:t>
              </a:r>
            </a:p>
          </p:txBody>
        </p:sp>
      </p:grpSp>
    </p:spTree>
    <p:extLst>
      <p:ext uri="{BB962C8B-B14F-4D97-AF65-F5344CB8AC3E}">
        <p14:creationId xmlns:p14="http://schemas.microsoft.com/office/powerpoint/2010/main" val="3383922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andar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PR Community Cohesion Project.pptx" id="{1EC7F0E2-4450-4B61-B147-269820823EBE}" vid="{F16ECBD5-E6E5-4EA1-946C-3C19E0AD93C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A288E571994E4FAA048A42B192D156" ma:contentTypeVersion="14" ma:contentTypeDescription="Create a new document." ma:contentTypeScope="" ma:versionID="5ed6f53550faf8e3968a868e214aedb8">
  <xsd:schema xmlns:xsd="http://www.w3.org/2001/XMLSchema" xmlns:xs="http://www.w3.org/2001/XMLSchema" xmlns:p="http://schemas.microsoft.com/office/2006/metadata/properties" xmlns:ns3="837a3a89-927e-426c-b8ca-7b02017123c6" xmlns:ns4="26376a0e-f0f4-4743-a531-165b2655df69" targetNamespace="http://schemas.microsoft.com/office/2006/metadata/properties" ma:root="true" ma:fieldsID="4ca40213f92f59cb61b5549840ddfd3d" ns3:_="" ns4:_="">
    <xsd:import namespace="837a3a89-927e-426c-b8ca-7b02017123c6"/>
    <xsd:import namespace="26376a0e-f0f4-4743-a531-165b2655df6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a3a89-927e-426c-b8ca-7b02017123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6376a0e-f0f4-4743-a531-165b2655df6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C94193-CF47-4F3F-B14C-E984ECD2A040}">
  <ds:schemaRefs>
    <ds:schemaRef ds:uri="26376a0e-f0f4-4743-a531-165b2655df69"/>
    <ds:schemaRef ds:uri="http://schemas.microsoft.com/office/2006/metadata/properties"/>
    <ds:schemaRef ds:uri="http://schemas.microsoft.com/office/2006/documentManagement/types"/>
    <ds:schemaRef ds:uri="http://www.w3.org/XML/1998/namespace"/>
    <ds:schemaRef ds:uri="http://purl.org/dc/dcmitype/"/>
    <ds:schemaRef ds:uri="837a3a89-927e-426c-b8ca-7b02017123c6"/>
    <ds:schemaRef ds:uri="http://purl.org/dc/terms/"/>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9731CE54-D9B8-47E9-9BCD-CACD7F4F24D4}">
  <ds:schemaRefs>
    <ds:schemaRef ds:uri="http://schemas.microsoft.com/sharepoint/v3/contenttype/forms"/>
  </ds:schemaRefs>
</ds:datastoreItem>
</file>

<file path=customXml/itemProps3.xml><?xml version="1.0" encoding="utf-8"?>
<ds:datastoreItem xmlns:ds="http://schemas.openxmlformats.org/officeDocument/2006/customXml" ds:itemID="{580711A2-FB26-4D0A-AA7C-69A26EB9F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a3a89-927e-426c-b8ca-7b02017123c6"/>
    <ds:schemaRef ds:uri="26376a0e-f0f4-4743-a531-165b2655df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6353</TotalTime>
  <Words>6179</Words>
  <Application>Microsoft Office PowerPoint</Application>
  <PresentationFormat>Widescreen</PresentationFormat>
  <Paragraphs>660</Paragraphs>
  <Slides>70</Slides>
  <Notes>69</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70</vt:i4>
      </vt:variant>
    </vt:vector>
  </HeadingPairs>
  <TitlesOfParts>
    <vt:vector size="88" baseType="lpstr">
      <vt:lpstr>MS PGothic</vt:lpstr>
      <vt:lpstr>.AppleSystemUIFont</vt:lpstr>
      <vt:lpstr>Arial</vt:lpstr>
      <vt:lpstr>Arial Black</vt:lpstr>
      <vt:lpstr>Arial Nova</vt:lpstr>
      <vt:lpstr>Calibri</vt:lpstr>
      <vt:lpstr>Calibri Light</vt:lpstr>
      <vt:lpstr>Courier New</vt:lpstr>
      <vt:lpstr>Georgia</vt:lpstr>
      <vt:lpstr>HelveticaNeueLT Std Lt</vt:lpstr>
      <vt:lpstr>Open Sans</vt:lpstr>
      <vt:lpstr>Times New Roman</vt:lpstr>
      <vt:lpstr>Wingdings</vt:lpstr>
      <vt:lpstr>Office Theme</vt:lpstr>
      <vt:lpstr>1_Office Theme</vt:lpstr>
      <vt:lpstr>Standard</vt:lpstr>
      <vt:lpstr>2_Office Theme</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Lifecycle</vt:lpstr>
      <vt:lpstr>PowerPoint Presentation</vt:lpstr>
      <vt:lpstr>Policy Perspective/Considerations   Investment Area 4.2 Rural Regeneration and Social Inclusion  Workshop 15th March 2023</vt:lpstr>
      <vt:lpstr>PowerPoint Presentation</vt:lpstr>
      <vt:lpstr>The Department of Rural and Community Development’s mission is to promote rural and community development and to support vibrant, inclusive and sustainable communities throughout Ireland.  Our Vision is a sustainable society with individual and community wellbeing at its heart, supporting thriving rural communities, and where all communities, urban and rural, have opportunities to grow together and develop economically, socially and culturally.</vt:lpstr>
      <vt:lpstr>DRCD’s Programmes</vt:lpstr>
      <vt:lpstr>DRCD’ engagement on PEACE Programmes</vt:lpstr>
      <vt:lpstr>PowerPoint Presentation</vt:lpstr>
      <vt:lpstr> </vt:lpstr>
      <vt:lpstr>New Decade, New Approach</vt:lpstr>
      <vt:lpstr>Advice and Guidance </vt:lpstr>
      <vt:lpstr>      Ireland – Key Documents</vt:lpstr>
      <vt:lpstr>Ireland – Key Strategy Documents</vt:lpstr>
      <vt:lpstr>Project Ireland 2040  </vt:lpstr>
      <vt:lpstr>Ireland – Key Strategy Documents continued </vt:lpstr>
      <vt:lpstr>Ireland – Local Authority Specific </vt:lpstr>
      <vt:lpstr>Roadmap for Social Inclusion 2020 – 2025 </vt:lpstr>
      <vt:lpstr>Realising our Rural Potential</vt:lpstr>
      <vt:lpstr>Sustainable, Inclusive and Empowered Communities:  a five-year strategy to support the community and voluntary sector in Ireland 2019-2024</vt:lpstr>
      <vt:lpstr>PowerPoint Presentation</vt:lpstr>
      <vt:lpstr> </vt:lpstr>
      <vt:lpstr>Embracing Ireland’s Outdoors</vt:lpstr>
      <vt:lpstr>Strategy for the Future Development of National and Regional Greenways</vt:lpstr>
      <vt:lpstr>PowerPoint Presentation</vt:lpstr>
      <vt:lpstr>PowerPoint Presentation</vt:lpstr>
      <vt:lpstr>PowerPoint Presentation</vt:lpstr>
      <vt:lpstr>PowerPoint Presentation</vt:lpstr>
      <vt:lpstr>Programme for Government Outcomes</vt:lpstr>
      <vt:lpstr>PowerPoint Presentation</vt:lpstr>
      <vt:lpstr>Key Findings</vt:lpstr>
      <vt:lpstr>PowerPoint Presentation</vt:lpstr>
      <vt:lpstr>PowerPoint Presentation</vt:lpstr>
      <vt:lpstr>Programme for Government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Purdy</dc:creator>
  <cp:lastModifiedBy>Senga Small</cp:lastModifiedBy>
  <cp:revision>74</cp:revision>
  <cp:lastPrinted>2023-03-13T10:48:32Z</cp:lastPrinted>
  <dcterms:created xsi:type="dcterms:W3CDTF">2022-10-04T10:39:01Z</dcterms:created>
  <dcterms:modified xsi:type="dcterms:W3CDTF">2023-03-20T14:39:53Z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0x010100CDA288E571994E4FAA048A42B192D156</vt:lpwstr>
  </property>
</Properties>
</file>