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660" r:id="rId2"/>
    <p:sldMasterId id="2147483662" r:id="rId3"/>
    <p:sldMasterId id="2147483675" r:id="rId4"/>
    <p:sldMasterId id="2147483688" r:id="rId5"/>
    <p:sldMasterId id="2147483701" r:id="rId6"/>
  </p:sldMasterIdLst>
  <p:notesMasterIdLst>
    <p:notesMasterId r:id="rId81"/>
  </p:notesMasterIdLst>
  <p:sldIdLst>
    <p:sldId id="256" r:id="rId7"/>
    <p:sldId id="257" r:id="rId8"/>
    <p:sldId id="258" r:id="rId9"/>
    <p:sldId id="259" r:id="rId10"/>
    <p:sldId id="260" r:id="rId11"/>
    <p:sldId id="261" r:id="rId12"/>
    <p:sldId id="262" r:id="rId13"/>
    <p:sldId id="603" r:id="rId14"/>
    <p:sldId id="605" r:id="rId15"/>
    <p:sldId id="263" r:id="rId16"/>
    <p:sldId id="604" r:id="rId17"/>
    <p:sldId id="611" r:id="rId18"/>
    <p:sldId id="612" r:id="rId19"/>
    <p:sldId id="613" r:id="rId20"/>
    <p:sldId id="609" r:id="rId21"/>
    <p:sldId id="309" r:id="rId22"/>
    <p:sldId id="310" r:id="rId23"/>
    <p:sldId id="314" r:id="rId24"/>
    <p:sldId id="317" r:id="rId25"/>
    <p:sldId id="339" r:id="rId26"/>
    <p:sldId id="323" r:id="rId27"/>
    <p:sldId id="338" r:id="rId28"/>
    <p:sldId id="330" r:id="rId29"/>
    <p:sldId id="334" r:id="rId30"/>
    <p:sldId id="331" r:id="rId31"/>
    <p:sldId id="335" r:id="rId32"/>
    <p:sldId id="332" r:id="rId33"/>
    <p:sldId id="336" r:id="rId34"/>
    <p:sldId id="333" r:id="rId35"/>
    <p:sldId id="319" r:id="rId36"/>
    <p:sldId id="324" r:id="rId37"/>
    <p:sldId id="328" r:id="rId38"/>
    <p:sldId id="325" r:id="rId39"/>
    <p:sldId id="326" r:id="rId40"/>
    <p:sldId id="327" r:id="rId41"/>
    <p:sldId id="320" r:id="rId42"/>
    <p:sldId id="337" r:id="rId43"/>
    <p:sldId id="610" r:id="rId44"/>
    <p:sldId id="285" r:id="rId45"/>
    <p:sldId id="615" r:id="rId46"/>
    <p:sldId id="298" r:id="rId47"/>
    <p:sldId id="522" r:id="rId48"/>
    <p:sldId id="616" r:id="rId49"/>
    <p:sldId id="520" r:id="rId50"/>
    <p:sldId id="617" r:id="rId51"/>
    <p:sldId id="618" r:id="rId52"/>
    <p:sldId id="523" r:id="rId53"/>
    <p:sldId id="524" r:id="rId54"/>
    <p:sldId id="292" r:id="rId55"/>
    <p:sldId id="268" r:id="rId56"/>
    <p:sldId id="273" r:id="rId57"/>
    <p:sldId id="293" r:id="rId58"/>
    <p:sldId id="267" r:id="rId59"/>
    <p:sldId id="294" r:id="rId60"/>
    <p:sldId id="619" r:id="rId61"/>
    <p:sldId id="272" r:id="rId62"/>
    <p:sldId id="290" r:id="rId63"/>
    <p:sldId id="297" r:id="rId64"/>
    <p:sldId id="614" r:id="rId65"/>
    <p:sldId id="620" r:id="rId66"/>
    <p:sldId id="621" r:id="rId67"/>
    <p:sldId id="622" r:id="rId68"/>
    <p:sldId id="623" r:id="rId69"/>
    <p:sldId id="624" r:id="rId70"/>
    <p:sldId id="625" r:id="rId71"/>
    <p:sldId id="626" r:id="rId72"/>
    <p:sldId id="627" r:id="rId73"/>
    <p:sldId id="628" r:id="rId74"/>
    <p:sldId id="629" r:id="rId75"/>
    <p:sldId id="630" r:id="rId76"/>
    <p:sldId id="631" r:id="rId77"/>
    <p:sldId id="632" r:id="rId78"/>
    <p:sldId id="274" r:id="rId79"/>
    <p:sldId id="63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54D512-A90D-4346-BEDC-A121327E468E}" v="787" dt="2023-03-27T11:00:19.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94724" autoAdjust="0"/>
  </p:normalViewPr>
  <p:slideViewPr>
    <p:cSldViewPr snapToGrid="0">
      <p:cViewPr varScale="1">
        <p:scale>
          <a:sx n="54" d="100"/>
          <a:sy n="54" d="100"/>
        </p:scale>
        <p:origin x="6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0">
            <a:schemeClr val="dk1"/>
          </a:lnRef>
          <a:fillRef idx="3">
            <a:schemeClr val="dk1"/>
          </a:fillRef>
          <a:effectRef idx="3">
            <a:schemeClr val="dk1"/>
          </a:effectRef>
          <a:fontRef idx="minor">
            <a:schemeClr val="lt1"/>
          </a:fontRef>
        </dgm:style>
      </dgm:prSet>
      <dgm:spPr>
        <a:xfrm rot="16200000">
          <a:off x="90100"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algn="ctr">
            <a:buNone/>
          </a:pPr>
          <a:r>
            <a:rPr lang="en-GB" sz="1200" kern="1200" dirty="0">
              <a:solidFill>
                <a:srgbClr val="FFFFFF"/>
              </a:solidFill>
              <a:latin typeface="Arial Nova" panose="020B0504020202020204" pitchFamily="34" charset="0"/>
              <a:ea typeface="+mn-ea"/>
              <a:cs typeface="+mn-cs"/>
            </a:rPr>
            <a:t>Theme  1</a:t>
          </a:r>
        </a:p>
        <a:p>
          <a:pPr algn="ctr">
            <a:buNone/>
          </a:pPr>
          <a:r>
            <a:rPr lang="en-GB" sz="1400" b="1" kern="1200" dirty="0">
              <a:solidFill>
                <a:srgbClr val="FFFFFF"/>
              </a:solidFill>
              <a:latin typeface="Arial Nova" panose="020B0504020202020204" pitchFamily="34" charset="0"/>
              <a:ea typeface="+mn-ea"/>
              <a:cs typeface="+mn-cs"/>
            </a:rPr>
            <a:t>Building Peaceful and Thriving Communities</a:t>
          </a:r>
        </a:p>
        <a:p>
          <a:pPr algn="ctr">
            <a:buNone/>
          </a:pPr>
          <a:endParaRPr lang="en-GB" sz="1500" b="1" kern="1200" dirty="0">
            <a:solidFill>
              <a:srgbClr val="FFFFFF"/>
            </a:solidFill>
            <a:latin typeface="Arial Nova" panose="020B0504020202020204" pitchFamily="34" charset="0"/>
            <a:ea typeface="+mn-ea"/>
            <a:cs typeface="+mn-cs"/>
          </a:endParaRPr>
        </a:p>
        <a:p>
          <a:pPr algn="ctr">
            <a:buNone/>
          </a:pPr>
          <a:r>
            <a:rPr lang="en-GB" sz="1400" b="1" kern="1200" dirty="0">
              <a:solidFill>
                <a:srgbClr val="FFFFFF"/>
              </a:solidFill>
              <a:latin typeface="Arial Nova" panose="020B0504020202020204" pitchFamily="34" charset="0"/>
              <a:ea typeface="+mn-ea"/>
              <a:cs typeface="+mn-cs"/>
            </a:rPr>
            <a:t>€250m </a:t>
          </a:r>
        </a:p>
      </dgm:t>
    </dgm:pt>
    <dgm:pt modelId="{342001FF-7B22-4F10-BB2F-8CBABC0CABC2}" type="parTrans" cxnId="{75AD1F5C-D012-4725-800A-1D3209CE9D05}">
      <dgm:prSet/>
      <dgm:spPr/>
      <dgm:t>
        <a:bodyPr/>
        <a:lstStyle/>
        <a:p>
          <a:endParaRPr lang="en-GB">
            <a:solidFill>
              <a:schemeClr val="bg1"/>
            </a:solidFill>
          </a:endParaRPr>
        </a:p>
      </dgm:t>
    </dgm:pt>
    <dgm:pt modelId="{A9CAD659-A4E5-4D5D-9445-8D6374A72856}" type="sibTrans" cxnId="{75AD1F5C-D012-4725-800A-1D3209CE9D05}">
      <dgm:prSet/>
      <dgm:spPr/>
      <dgm:t>
        <a:bodyPr/>
        <a:lstStyle/>
        <a:p>
          <a:endParaRPr lang="en-GB">
            <a:solidFill>
              <a:schemeClr val="bg1"/>
            </a:solidFill>
          </a:endParaRPr>
        </a:p>
      </dgm:t>
    </dgm:pt>
    <dgm:pt modelId="{0771CB28-B207-468D-845D-6AF7352E40B3}">
      <dgm:prSet phldrT="[Text]" custT="1">
        <dgm:style>
          <a:lnRef idx="0">
            <a:schemeClr val="dk1"/>
          </a:lnRef>
          <a:fillRef idx="3">
            <a:schemeClr val="dk1"/>
          </a:fillRef>
          <a:effectRef idx="3">
            <a:schemeClr val="dk1"/>
          </a:effectRef>
          <a:fontRef idx="minor">
            <a:schemeClr val="lt1"/>
          </a:fontRef>
        </dgm:style>
      </dgm:prSet>
      <dgm:spPr>
        <a:xfrm rot="16200000">
          <a:off x="1808613"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nchor="t"/>
        <a:lstStyle/>
        <a:p>
          <a:pPr algn="ctr">
            <a:buNone/>
          </a:pPr>
          <a:r>
            <a:rPr lang="en-GB" sz="1200" dirty="0">
              <a:solidFill>
                <a:srgbClr val="FFFFFF"/>
              </a:solidFill>
              <a:latin typeface="Arial Nova" panose="020B0504020202020204" pitchFamily="34" charset="0"/>
              <a:ea typeface="+mn-ea"/>
              <a:cs typeface="+mn-cs"/>
            </a:rPr>
            <a:t>Theme 2</a:t>
          </a:r>
        </a:p>
        <a:p>
          <a:pPr algn="ctr">
            <a:buNone/>
          </a:pPr>
          <a:r>
            <a:rPr lang="en-GB" sz="1400" b="1" dirty="0">
              <a:solidFill>
                <a:srgbClr val="FFFFFF"/>
              </a:solidFill>
              <a:latin typeface="Arial Nova" panose="020B0504020202020204" pitchFamily="34" charset="0"/>
              <a:ea typeface="+mn-ea"/>
              <a:cs typeface="+mn-cs"/>
            </a:rPr>
            <a:t>Delivering Socio- Economic Regeneration &amp; Transformation</a:t>
          </a:r>
        </a:p>
        <a:p>
          <a:pPr algn="ctr">
            <a:buNone/>
          </a:pPr>
          <a:r>
            <a:rPr lang="en-GB" sz="1400" b="1" dirty="0">
              <a:solidFill>
                <a:srgbClr val="FFFFFF"/>
              </a:solidFill>
              <a:latin typeface="Arial Nova" panose="020B0504020202020204" pitchFamily="34" charset="0"/>
              <a:ea typeface="+mn-ea"/>
              <a:cs typeface="+mn-cs"/>
            </a:rPr>
            <a:t>€170m </a:t>
          </a:r>
        </a:p>
      </dgm:t>
    </dgm:pt>
    <dgm:pt modelId="{5338960D-71AA-45B9-8147-8F08861648A1}" type="parTrans" cxnId="{4051A1F3-FA82-4EE3-83AF-562A72718807}">
      <dgm:prSet/>
      <dgm:spPr/>
      <dgm:t>
        <a:bodyPr/>
        <a:lstStyle/>
        <a:p>
          <a:endParaRPr lang="en-GB">
            <a:solidFill>
              <a:schemeClr val="bg1"/>
            </a:solidFill>
          </a:endParaRPr>
        </a:p>
      </dgm:t>
    </dgm:pt>
    <dgm:pt modelId="{614A9F6A-2852-4C52-A288-CB6485551563}" type="sibTrans" cxnId="{4051A1F3-FA82-4EE3-83AF-562A72718807}">
      <dgm:prSet/>
      <dgm:spPr/>
      <dgm:t>
        <a:bodyPr/>
        <a:lstStyle/>
        <a:p>
          <a:endParaRPr lang="en-GB">
            <a:solidFill>
              <a:schemeClr val="bg1"/>
            </a:solidFill>
          </a:endParaRPr>
        </a:p>
      </dgm:t>
    </dgm:pt>
    <dgm:pt modelId="{0220D621-D385-495B-B97E-C1A1E472DEF4}">
      <dgm:prSet phldrT="[Text]" custT="1">
        <dgm:style>
          <a:lnRef idx="0">
            <a:schemeClr val="dk1"/>
          </a:lnRef>
          <a:fillRef idx="3">
            <a:schemeClr val="dk1"/>
          </a:fillRef>
          <a:effectRef idx="3">
            <a:schemeClr val="dk1"/>
          </a:effectRef>
          <a:fontRef idx="minor">
            <a:schemeClr val="lt1"/>
          </a:fontRef>
        </dgm:style>
      </dgm:prSet>
      <dgm:spPr>
        <a:xfrm rot="16200000">
          <a:off x="3523045"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spcFirstLastPara="0" vert="horz" wrap="square" lIns="36000" tIns="0" rIns="0" bIns="0" numCol="1" spcCol="1270" anchor="t" anchorCtr="0"/>
        <a:lstStyle/>
        <a:p>
          <a:pPr marL="0" lvl="0" algn="ctr" defTabSz="622300">
            <a:lnSpc>
              <a:spcPct val="90000"/>
            </a:lnSpc>
            <a:spcBef>
              <a:spcPct val="0"/>
            </a:spcBef>
            <a:spcAft>
              <a:spcPct val="35000"/>
            </a:spcAft>
            <a:buNone/>
          </a:pPr>
          <a:r>
            <a:rPr lang="en-GB" sz="1200" b="0" kern="1200" dirty="0">
              <a:solidFill>
                <a:schemeClr val="bg1"/>
              </a:solidFill>
              <a:latin typeface="Arial Nova" panose="020B0504020202020204" pitchFamily="34" charset="0"/>
              <a:ea typeface="+mn-ea"/>
              <a:cs typeface="+mn-cs"/>
            </a:rPr>
            <a:t>Theme 3 </a:t>
          </a: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gm:t>
    </dgm:pt>
    <dgm:pt modelId="{BAF24426-D353-4A1D-936B-F33955872A79}" type="parTrans" cxnId="{0B046063-D2DD-4D35-AC55-E58397FC625C}">
      <dgm:prSet/>
      <dgm:spPr/>
      <dgm:t>
        <a:bodyPr/>
        <a:lstStyle/>
        <a:p>
          <a:endParaRPr lang="en-GB">
            <a:solidFill>
              <a:schemeClr val="bg1"/>
            </a:solidFill>
          </a:endParaRPr>
        </a:p>
      </dgm:t>
    </dgm:pt>
    <dgm:pt modelId="{0B5ACB09-BE4C-48A6-8EE9-2A023835AE9D}" type="sibTrans" cxnId="{0B046063-D2DD-4D35-AC55-E58397FC625C}">
      <dgm:prSet/>
      <dgm:spPr/>
      <dgm:t>
        <a:bodyPr/>
        <a:lstStyle/>
        <a:p>
          <a:endParaRPr lang="en-GB">
            <a:solidFill>
              <a:schemeClr val="bg1"/>
            </a:solidFill>
          </a:endParaRPr>
        </a:p>
      </dgm:t>
    </dgm:pt>
    <dgm:pt modelId="{55E2CA4B-DC04-4B50-BFC2-368A0DC8F4D2}">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ctr">
            <a:buNone/>
          </a:pPr>
          <a:r>
            <a:rPr lang="en-GB" sz="1200" dirty="0">
              <a:solidFill>
                <a:srgbClr val="FFFFFF"/>
              </a:solidFill>
              <a:latin typeface="Arial Nova" panose="020B0504020202020204" pitchFamily="34" charset="0"/>
              <a:ea typeface="+mn-ea"/>
              <a:cs typeface="+mn-cs"/>
            </a:rPr>
            <a:t>Theme 4</a:t>
          </a:r>
        </a:p>
        <a:p>
          <a:pPr algn="ctr">
            <a:buNone/>
          </a:pPr>
          <a:r>
            <a:rPr lang="en-GB" sz="1400" b="1" dirty="0">
              <a:solidFill>
                <a:srgbClr val="FFFFFF"/>
              </a:solidFill>
              <a:latin typeface="Arial Nova" panose="020B0504020202020204" pitchFamily="34" charset="0"/>
              <a:ea typeface="+mn-ea"/>
              <a:cs typeface="+mn-cs"/>
            </a:rPr>
            <a:t>Healthy and Inclusive Communities</a:t>
          </a:r>
          <a:endParaRPr lang="en-GB" sz="2400" b="1" dirty="0">
            <a:solidFill>
              <a:srgbClr val="FFFFFF"/>
            </a:solidFill>
            <a:latin typeface="Arial Nova" panose="020B0504020202020204" pitchFamily="34" charset="0"/>
            <a:ea typeface="+mn-ea"/>
            <a:cs typeface="+mn-cs"/>
          </a:endParaRPr>
        </a:p>
        <a:p>
          <a:pPr algn="ctr">
            <a:buNone/>
          </a:pPr>
          <a:endParaRPr lang="en-GB" sz="1200" b="1" dirty="0">
            <a:solidFill>
              <a:srgbClr val="FFFFFF"/>
            </a:solidFill>
            <a:latin typeface="Arial Nova" panose="020B0504020202020204" pitchFamily="34" charset="0"/>
            <a:ea typeface="+mn-ea"/>
            <a:cs typeface="+mn-cs"/>
          </a:endParaRPr>
        </a:p>
        <a:p>
          <a:pPr algn="ctr">
            <a:buNone/>
          </a:pPr>
          <a:r>
            <a:rPr lang="en-GB" sz="1400" b="1" dirty="0">
              <a:solidFill>
                <a:srgbClr val="FFFFFF"/>
              </a:solidFill>
              <a:latin typeface="Arial Nova" panose="020B0504020202020204" pitchFamily="34" charset="0"/>
              <a:ea typeface="+mn-ea"/>
              <a:cs typeface="+mn-cs"/>
            </a:rPr>
            <a:t>€172m </a:t>
          </a:r>
        </a:p>
      </dgm:t>
    </dgm:pt>
    <dgm:pt modelId="{F2A25DE6-6676-4805-A972-2356303C68F9}" type="parTrans" cxnId="{EFD898D8-F8E7-4572-9734-FE39DE5A0300}">
      <dgm:prSet/>
      <dgm:spPr/>
      <dgm:t>
        <a:bodyPr/>
        <a:lstStyle/>
        <a:p>
          <a:endParaRPr lang="en-GB">
            <a:solidFill>
              <a:schemeClr val="bg1"/>
            </a:solidFill>
          </a:endParaRPr>
        </a:p>
      </dgm:t>
    </dgm:pt>
    <dgm:pt modelId="{87906D4F-40E7-4F1A-AD4C-CCA7B174A2A0}" type="sibTrans" cxnId="{EFD898D8-F8E7-4572-9734-FE39DE5A0300}">
      <dgm:prSet/>
      <dgm:spPr/>
      <dgm:t>
        <a:bodyPr/>
        <a:lstStyle/>
        <a:p>
          <a:endParaRPr lang="en-GB">
            <a:solidFill>
              <a:schemeClr val="bg1"/>
            </a:solidFill>
          </a:endParaRPr>
        </a:p>
      </dgm:t>
    </dgm:pt>
    <dgm:pt modelId="{BAFB3587-1376-4C4F-A82D-2FEA15C27E5C}">
      <dgm:prSet custT="1">
        <dgm:style>
          <a:lnRef idx="0">
            <a:schemeClr val="accent4"/>
          </a:lnRef>
          <a:fillRef idx="3">
            <a:schemeClr val="accent4"/>
          </a:fillRef>
          <a:effectRef idx="3">
            <a:schemeClr val="accent4"/>
          </a:effectRef>
          <a:fontRef idx="minor">
            <a:schemeClr val="lt1"/>
          </a:fontRef>
        </dgm:style>
      </dgm:prSet>
      <dgm:spPr>
        <a:xfrm rot="16200000">
          <a:off x="6951910" y="-90100"/>
          <a:ext cx="1527827" cy="170802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ctr">
            <a:buNone/>
          </a:pPr>
          <a:r>
            <a:rPr lang="en-GB" sz="1400" dirty="0">
              <a:solidFill>
                <a:schemeClr val="accent1">
                  <a:lumMod val="50000"/>
                </a:schemeClr>
              </a:solidFill>
              <a:latin typeface="Arial Nova" panose="020B0504020202020204" pitchFamily="34" charset="0"/>
              <a:ea typeface="+mn-ea"/>
              <a:cs typeface="+mn-cs"/>
            </a:rPr>
            <a:t>Theme 5 </a:t>
          </a:r>
        </a:p>
        <a:p>
          <a:pPr algn="ctr">
            <a:buNone/>
          </a:pPr>
          <a:r>
            <a:rPr lang="en-GB" sz="1400" b="1" dirty="0">
              <a:solidFill>
                <a:schemeClr val="accent1">
                  <a:lumMod val="50000"/>
                </a:schemeClr>
              </a:solidFill>
              <a:latin typeface="Arial Nova" panose="020B0504020202020204" pitchFamily="34" charset="0"/>
              <a:ea typeface="+mn-ea"/>
              <a:cs typeface="+mn-cs"/>
            </a:rPr>
            <a:t>Supporting a Sustainable Future</a:t>
          </a:r>
        </a:p>
        <a:p>
          <a:pPr algn="ctr">
            <a:buNone/>
          </a:pPr>
          <a:endParaRPr lang="en-GB" sz="1400" b="1" dirty="0">
            <a:solidFill>
              <a:schemeClr val="accent1">
                <a:lumMod val="50000"/>
              </a:schemeClr>
            </a:solidFill>
            <a:latin typeface="Arial Nova" panose="020B0504020202020204" pitchFamily="34" charset="0"/>
            <a:ea typeface="+mn-ea"/>
            <a:cs typeface="+mn-cs"/>
          </a:endParaRPr>
        </a:p>
        <a:p>
          <a:pPr algn="ctr">
            <a:buNone/>
          </a:pPr>
          <a:r>
            <a:rPr lang="en-GB" sz="1400" b="1" dirty="0">
              <a:solidFill>
                <a:schemeClr val="accent1">
                  <a:lumMod val="50000"/>
                </a:schemeClr>
              </a:solidFill>
              <a:latin typeface="Arial Nova" panose="020B0504020202020204" pitchFamily="34" charset="0"/>
              <a:ea typeface="+mn-ea"/>
              <a:cs typeface="+mn-cs"/>
            </a:rPr>
            <a:t>€303m</a:t>
          </a:r>
        </a:p>
      </dgm:t>
    </dgm:pt>
    <dgm:pt modelId="{784EFB23-B4C3-4D73-BC50-9A00CA41718E}" type="parTrans" cxnId="{BBE2F28D-2B20-4D38-8561-0F75DF7E940C}">
      <dgm:prSet/>
      <dgm:spPr/>
      <dgm:t>
        <a:bodyPr/>
        <a:lstStyle/>
        <a:p>
          <a:endParaRPr lang="en-GB">
            <a:solidFill>
              <a:schemeClr val="bg1"/>
            </a:solidFill>
          </a:endParaRPr>
        </a:p>
      </dgm:t>
    </dgm:pt>
    <dgm:pt modelId="{D3FD9101-D736-4264-9E43-679ED76D4F47}" type="sibTrans" cxnId="{BBE2F28D-2B20-4D38-8561-0F75DF7E940C}">
      <dgm:prSet/>
      <dgm:spPr/>
      <dgm:t>
        <a:bodyPr/>
        <a:lstStyle/>
        <a:p>
          <a:endParaRPr lang="en-GB">
            <a:solidFill>
              <a:schemeClr val="bg1"/>
            </a:solidFill>
          </a:endParaRPr>
        </a:p>
      </dgm:t>
    </dgm:pt>
    <dgm:pt modelId="{41B1F45F-A0E6-4826-A7F2-F6DC2944DCEA}">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ctr">
            <a:lnSpc>
              <a:spcPct val="90000"/>
            </a:lnSpc>
            <a:buNone/>
          </a:pPr>
          <a:r>
            <a:rPr lang="en-GB" sz="1200" dirty="0">
              <a:solidFill>
                <a:srgbClr val="FFFFFF"/>
              </a:solidFill>
              <a:latin typeface="Arial Nova" panose="020B0504020202020204" pitchFamily="34" charset="0"/>
              <a:ea typeface="+mn-ea"/>
              <a:cs typeface="+mn-cs"/>
            </a:rPr>
            <a:t>Theme 6 </a:t>
          </a:r>
        </a:p>
        <a:p>
          <a:pPr algn="ctr">
            <a:lnSpc>
              <a:spcPct val="90000"/>
            </a:lnSpc>
            <a:buNone/>
          </a:pPr>
          <a:r>
            <a:rPr lang="en-GB" sz="1400" b="1" dirty="0">
              <a:solidFill>
                <a:srgbClr val="FFFFFF"/>
              </a:solidFill>
              <a:latin typeface="Arial Nova" panose="020B0504020202020204" pitchFamily="34" charset="0"/>
              <a:ea typeface="+mn-ea"/>
              <a:cs typeface="+mn-cs"/>
            </a:rPr>
            <a:t>Building and Embedding Partnership and Collaboration</a:t>
          </a:r>
        </a:p>
        <a:p>
          <a:pPr algn="ctr">
            <a:lnSpc>
              <a:spcPct val="150000"/>
            </a:lnSpc>
            <a:buNone/>
          </a:pPr>
          <a:r>
            <a:rPr lang="en-GB" sz="1400" b="1" dirty="0">
              <a:solidFill>
                <a:srgbClr val="FFFFFF"/>
              </a:solidFill>
              <a:latin typeface="Arial Nova" panose="020B0504020202020204" pitchFamily="34" charset="0"/>
              <a:ea typeface="+mn-ea"/>
              <a:cs typeface="+mn-cs"/>
            </a:rPr>
            <a:t>€52m </a:t>
          </a:r>
        </a:p>
      </dgm:t>
    </dgm:pt>
    <dgm:pt modelId="{68A2623A-739B-4159-8D26-3BE4A70C44E5}" type="parTrans" cxnId="{6C08F398-CEED-4D0B-8B47-453795AD1F12}">
      <dgm:prSet/>
      <dgm:spPr/>
      <dgm:t>
        <a:bodyPr/>
        <a:lstStyle/>
        <a:p>
          <a:endParaRPr lang="en-GB">
            <a:solidFill>
              <a:schemeClr val="bg1"/>
            </a:solidFill>
          </a:endParaRPr>
        </a:p>
      </dgm:t>
    </dgm:pt>
    <dgm:pt modelId="{67B05FB1-8A97-4594-A797-51B87B8CD99D}" type="sibTrans" cxnId="{6C08F398-CEED-4D0B-8B47-453795AD1F12}">
      <dgm:prSet/>
      <dgm:spPr/>
      <dgm:t>
        <a:bodyPr/>
        <a:lstStyle/>
        <a:p>
          <a:endParaRPr lang="en-GB">
            <a:solidFill>
              <a:schemeClr val="bg1"/>
            </a:solidFill>
          </a:endParaRPr>
        </a:p>
      </dgm:t>
    </dgm:pt>
    <dgm:pt modelId="{2BC15C70-4622-40E2-8E94-A29A52535ED9}">
      <dgm:prSet phldrT="[Text]" custT="1">
        <dgm:style>
          <a:lnRef idx="0">
            <a:schemeClr val="dk1"/>
          </a:lnRef>
          <a:fillRef idx="3">
            <a:schemeClr val="dk1"/>
          </a:fillRef>
          <a:effectRef idx="3">
            <a:schemeClr val="dk1"/>
          </a:effectRef>
          <a:fontRef idx="minor">
            <a:schemeClr val="lt1"/>
          </a:fontRef>
        </dgm:style>
      </dgm:prSet>
      <dgm:spPr>
        <a:xfrm rot="16200000">
          <a:off x="5237478"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43BF5D5D-91D0-41B1-A2F9-52DF225CA5BA}" type="parTrans" cxnId="{1905A961-1FE0-46D7-89ED-CBE4C01889AE}">
      <dgm:prSet/>
      <dgm:spPr/>
      <dgm:t>
        <a:bodyPr/>
        <a:lstStyle/>
        <a:p>
          <a:endParaRPr lang="en-GB">
            <a:solidFill>
              <a:schemeClr val="bg1"/>
            </a:solidFill>
          </a:endParaRPr>
        </a:p>
      </dgm:t>
    </dgm:pt>
    <dgm:pt modelId="{66FBA60A-3B4E-4D65-9974-B3F6B565D9DA}" type="sibTrans" cxnId="{1905A961-1FE0-46D7-89ED-CBE4C01889AE}">
      <dgm:prSet/>
      <dgm:spPr/>
      <dgm:t>
        <a:bodyPr/>
        <a:lstStyle/>
        <a:p>
          <a:endParaRPr lang="en-GB">
            <a:solidFill>
              <a:schemeClr val="bg1"/>
            </a:solidFill>
          </a:endParaRPr>
        </a:p>
      </dgm:t>
    </dgm:pt>
    <dgm:pt modelId="{57C526E8-CE39-49D2-9D20-8CF92AA23AE9}">
      <dgm:prSet custT="1">
        <dgm:style>
          <a:lnRef idx="0">
            <a:schemeClr val="accent4"/>
          </a:lnRef>
          <a:fillRef idx="3">
            <a:schemeClr val="accent4"/>
          </a:fillRef>
          <a:effectRef idx="3">
            <a:schemeClr val="accent4"/>
          </a:effectRef>
          <a:fontRef idx="minor">
            <a:schemeClr val="lt1"/>
          </a:fontRef>
        </dgm:style>
      </dgm:prSet>
      <dgm:spPr>
        <a:xfrm rot="16200000">
          <a:off x="6951910" y="-90100"/>
          <a:ext cx="1527827" cy="1708027"/>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lIns="36000" rIns="0"/>
        <a:lstStyle/>
        <a:p>
          <a:pPr algn="l">
            <a:buChar char="•"/>
          </a:pPr>
          <a:endParaRPr lang="en-GB" sz="1400" dirty="0">
            <a:solidFill>
              <a:srgbClr val="FFFFFF"/>
            </a:solidFill>
            <a:latin typeface="Arial Nova" panose="020B0504020202020204" pitchFamily="34" charset="0"/>
            <a:ea typeface="+mn-ea"/>
            <a:cs typeface="+mn-cs"/>
          </a:endParaRPr>
        </a:p>
      </dgm:t>
    </dgm:pt>
    <dgm:pt modelId="{7DE3E94B-703B-437C-8F69-EFE819B21DEF}" type="parTrans" cxnId="{8791FF36-50AA-4E3F-BB29-9A8FE8A43FF1}">
      <dgm:prSet/>
      <dgm:spPr/>
      <dgm:t>
        <a:bodyPr/>
        <a:lstStyle/>
        <a:p>
          <a:endParaRPr lang="en-GB">
            <a:solidFill>
              <a:schemeClr val="bg1"/>
            </a:solidFill>
          </a:endParaRPr>
        </a:p>
      </dgm:t>
    </dgm:pt>
    <dgm:pt modelId="{03A9541B-F7A8-4D4F-9FE5-D87B54A701C1}" type="sibTrans" cxnId="{8791FF36-50AA-4E3F-BB29-9A8FE8A43FF1}">
      <dgm:prSet/>
      <dgm:spPr/>
      <dgm:t>
        <a:bodyPr/>
        <a:lstStyle/>
        <a:p>
          <a:endParaRPr lang="en-GB">
            <a:solidFill>
              <a:schemeClr val="bg1"/>
            </a:solidFill>
          </a:endParaRPr>
        </a:p>
      </dgm:t>
    </dgm:pt>
    <dgm:pt modelId="{91BCA23C-EE64-41C4-AB79-CF7D24DDCF96}">
      <dgm:prSet custT="1">
        <dgm:style>
          <a:lnRef idx="0">
            <a:schemeClr val="dk1"/>
          </a:lnRef>
          <a:fillRef idx="3">
            <a:schemeClr val="dk1"/>
          </a:fillRef>
          <a:effectRef idx="3">
            <a:schemeClr val="dk1"/>
          </a:effectRef>
          <a:fontRef idx="minor">
            <a:schemeClr val="lt1"/>
          </a:fontRef>
        </dgm:style>
      </dgm:prSet>
      <dgm:spPr>
        <a:xfrm rot="16200000">
          <a:off x="8666342" y="-90100"/>
          <a:ext cx="1527827" cy="1708027"/>
        </a:xfrm>
        <a:prstGeom prst="roundRect">
          <a:avLst/>
        </a:prstGeom>
        <a:solidFill>
          <a:schemeClr val="accent1"/>
        </a:solidFill>
        <a:ln>
          <a:noFill/>
        </a:ln>
        <a:effectLst>
          <a:outerShdw blurRad="57150" dist="19050" dir="5400000" algn="ctr" rotWithShape="0">
            <a:srgbClr val="000000">
              <a:alpha val="63000"/>
            </a:srgbClr>
          </a:outerShdw>
        </a:effectLst>
      </dgm:spPr>
      <dgm:t>
        <a:bodyPr lIns="36000" rIns="0"/>
        <a:lstStyle/>
        <a:p>
          <a:pPr algn="l">
            <a:lnSpc>
              <a:spcPct val="90000"/>
            </a:lnSpc>
            <a:buChar char="•"/>
          </a:pPr>
          <a:endParaRPr lang="en-GB" sz="1400" dirty="0">
            <a:solidFill>
              <a:srgbClr val="FFFFFF"/>
            </a:solidFill>
            <a:latin typeface="Arial Nova" panose="020B0504020202020204" pitchFamily="34" charset="0"/>
            <a:ea typeface="+mn-ea"/>
            <a:cs typeface="+mn-cs"/>
          </a:endParaRPr>
        </a:p>
      </dgm:t>
    </dgm:pt>
    <dgm:pt modelId="{3241A7CA-B422-4BA6-A8F8-8B801414EEA8}" type="parTrans" cxnId="{FD2BD279-94FC-49EA-919F-F611591908FD}">
      <dgm:prSet/>
      <dgm:spPr/>
      <dgm:t>
        <a:bodyPr/>
        <a:lstStyle/>
        <a:p>
          <a:endParaRPr lang="en-GB">
            <a:solidFill>
              <a:schemeClr val="bg1"/>
            </a:solidFill>
          </a:endParaRPr>
        </a:p>
      </dgm:t>
    </dgm:pt>
    <dgm:pt modelId="{C05F943A-0A9F-4DFB-8DF9-0D4BF07730DE}" type="sibTrans" cxnId="{FD2BD279-94FC-49EA-919F-F611591908FD}">
      <dgm:prSet/>
      <dgm:spPr/>
      <dgm:t>
        <a:bodyPr/>
        <a:lstStyle/>
        <a:p>
          <a:endParaRPr lang="en-GB">
            <a:solidFill>
              <a:schemeClr val="bg1"/>
            </a:solidFill>
          </a:endParaRPr>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2000000" custLinFactX="-9200" custLinFactNeighborX="-100000">
        <dgm:presLayoutVars>
          <dgm:bulletEnabled val="1"/>
        </dgm:presLayoutVars>
      </dgm:prSet>
      <dgm:spPr>
        <a:xfrm rot="16200000">
          <a:off x="128380" y="-128380"/>
          <a:ext cx="1545843" cy="1802604"/>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2000000">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2000000">
        <dgm:presLayoutVars>
          <dgm:bulletEnabled val="1"/>
        </dgm:presLayoutVars>
      </dgm:prSet>
      <dgm:spPr>
        <a:xfrm rot="16200000">
          <a:off x="3751418" y="-128380"/>
          <a:ext cx="1545843" cy="1802604"/>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2000000">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2000000">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2000000">
        <dgm:presLayoutVars>
          <dgm:bulletEnabled val="1"/>
        </dgm:presLayoutVars>
      </dgm:prSet>
      <dgm:spPr>
        <a:prstGeom prst="roundRect">
          <a:avLst/>
        </a:prstGeom>
      </dgm:spPr>
    </dgm:pt>
  </dgm:ptLst>
  <dgm:cxnLst>
    <dgm:cxn modelId="{A2AAE025-9C39-474B-BA38-577A572652F1}" type="presOf" srcId="{91BCA23C-EE64-41C4-AB79-CF7D24DDCF96}" destId="{59823D60-23F0-4C03-BE13-FD3B217EC9EA}" srcOrd="0" destOrd="1" presId="urn:microsoft.com/office/officeart/2005/8/layout/hList6"/>
    <dgm:cxn modelId="{00211229-5F55-45FE-8BE2-43320CD81057}" type="presOf" srcId="{6A38D1C2-DA48-477C-A404-CC34C722E2E4}" destId="{371FEF1E-DC97-44C5-A3EB-D27D203A2C33}" srcOrd="0" destOrd="0" presId="urn:microsoft.com/office/officeart/2005/8/layout/hList6"/>
    <dgm:cxn modelId="{8791FF36-50AA-4E3F-BB29-9A8FE8A43FF1}" srcId="{BAFB3587-1376-4C4F-A82D-2FEA15C27E5C}" destId="{57C526E8-CE39-49D2-9D20-8CF92AA23AE9}" srcOrd="0" destOrd="0" parTransId="{7DE3E94B-703B-437C-8F69-EFE819B21DEF}" sibTransId="{03A9541B-F7A8-4D4F-9FE5-D87B54A701C1}"/>
    <dgm:cxn modelId="{75AD1F5C-D012-4725-800A-1D3209CE9D05}" srcId="{B0A1222F-FFC6-40D2-9933-A2DFCC113D60}" destId="{6A38D1C2-DA48-477C-A404-CC34C722E2E4}" srcOrd="0" destOrd="0" parTransId="{342001FF-7B22-4F10-BB2F-8CBABC0CABC2}" sibTransId="{A9CAD659-A4E5-4D5D-9445-8D6374A72856}"/>
    <dgm:cxn modelId="{1905A961-1FE0-46D7-89ED-CBE4C01889AE}" srcId="{55E2CA4B-DC04-4B50-BFC2-368A0DC8F4D2}" destId="{2BC15C70-4622-40E2-8E94-A29A52535ED9}" srcOrd="0" destOrd="0" parTransId="{43BF5D5D-91D0-41B1-A2F9-52DF225CA5BA}" sibTransId="{66FBA60A-3B4E-4D65-9974-B3F6B565D9DA}"/>
    <dgm:cxn modelId="{0B046063-D2DD-4D35-AC55-E58397FC625C}" srcId="{B0A1222F-FFC6-40D2-9933-A2DFCC113D60}" destId="{0220D621-D385-495B-B97E-C1A1E472DEF4}" srcOrd="2" destOrd="0" parTransId="{BAF24426-D353-4A1D-936B-F33955872A79}" sibTransId="{0B5ACB09-BE4C-48A6-8EE9-2A023835AE9D}"/>
    <dgm:cxn modelId="{58153366-B633-4272-BA5D-0D34FA3614B3}" type="presOf" srcId="{55E2CA4B-DC04-4B50-BFC2-368A0DC8F4D2}" destId="{5096A1B6-7851-49CE-B5A0-E01C398B0303}" srcOrd="0" destOrd="0" presId="urn:microsoft.com/office/officeart/2005/8/layout/hList6"/>
    <dgm:cxn modelId="{9E8DE249-7B24-4DFE-80BE-979C37A845D5}" type="presOf" srcId="{0220D621-D385-495B-B97E-C1A1E472DEF4}" destId="{0DC863C4-3284-40CC-9EA3-72E33848D2FD}" srcOrd="0" destOrd="0" presId="urn:microsoft.com/office/officeart/2005/8/layout/hList6"/>
    <dgm:cxn modelId="{B5731C57-3711-45B7-B922-BE9F6506E3B0}" type="presOf" srcId="{BAFB3587-1376-4C4F-A82D-2FEA15C27E5C}" destId="{632A4198-5AED-4D09-B244-94E22E15D13D}" srcOrd="0" destOrd="0" presId="urn:microsoft.com/office/officeart/2005/8/layout/hList6"/>
    <dgm:cxn modelId="{72CE2479-0C33-4148-978F-3AB42C30BCFC}" type="presOf" srcId="{41B1F45F-A0E6-4826-A7F2-F6DC2944DCEA}" destId="{59823D60-23F0-4C03-BE13-FD3B217EC9EA}" srcOrd="0" destOrd="0" presId="urn:microsoft.com/office/officeart/2005/8/layout/hList6"/>
    <dgm:cxn modelId="{FD2BD279-94FC-49EA-919F-F611591908FD}" srcId="{41B1F45F-A0E6-4826-A7F2-F6DC2944DCEA}" destId="{91BCA23C-EE64-41C4-AB79-CF7D24DDCF96}" srcOrd="0" destOrd="0" parTransId="{3241A7CA-B422-4BA6-A8F8-8B801414EEA8}" sibTransId="{C05F943A-0A9F-4DFB-8DF9-0D4BF07730DE}"/>
    <dgm:cxn modelId="{BBE2F28D-2B20-4D38-8561-0F75DF7E940C}" srcId="{B0A1222F-FFC6-40D2-9933-A2DFCC113D60}" destId="{BAFB3587-1376-4C4F-A82D-2FEA15C27E5C}" srcOrd="4" destOrd="0" parTransId="{784EFB23-B4C3-4D73-BC50-9A00CA41718E}" sibTransId="{D3FD9101-D736-4264-9E43-679ED76D4F47}"/>
    <dgm:cxn modelId="{6C08F398-CEED-4D0B-8B47-453795AD1F12}" srcId="{B0A1222F-FFC6-40D2-9933-A2DFCC113D60}" destId="{41B1F45F-A0E6-4826-A7F2-F6DC2944DCEA}" srcOrd="5" destOrd="0" parTransId="{68A2623A-739B-4159-8D26-3BE4A70C44E5}" sibTransId="{67B05FB1-8A97-4594-A797-51B87B8CD99D}"/>
    <dgm:cxn modelId="{1BB1699D-5BAF-468B-9FAF-1B7A0FF7426F}" type="presOf" srcId="{2BC15C70-4622-40E2-8E94-A29A52535ED9}" destId="{5096A1B6-7851-49CE-B5A0-E01C398B0303}" srcOrd="0" destOrd="1" presId="urn:microsoft.com/office/officeart/2005/8/layout/hList6"/>
    <dgm:cxn modelId="{DDE606A6-0D6D-478F-9CC7-61E663ABA63B}" type="presOf" srcId="{57C526E8-CE39-49D2-9D20-8CF92AA23AE9}" destId="{632A4198-5AED-4D09-B244-94E22E15D13D}" srcOrd="0" destOrd="1" presId="urn:microsoft.com/office/officeart/2005/8/layout/hList6"/>
    <dgm:cxn modelId="{B46419ED-D6E1-4AF6-859F-70F5492B9D8B}" type="presOf" srcId="{0771CB28-B207-468D-845D-6AF7352E40B3}" destId="{E2F5859C-771A-4614-BE5E-BA8F90B68A9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2A93ACDD-4149-4DF3-A1CF-D89314B349A7}" type="presOf" srcId="{B0A1222F-FFC6-40D2-9933-A2DFCC113D60}" destId="{C862EE6D-7B03-49F8-A034-3A4613BD2311}" srcOrd="0" destOrd="0" presId="urn:microsoft.com/office/officeart/2005/8/layout/hList6"/>
    <dgm:cxn modelId="{001A1316-B2E7-4201-9A01-E4D485DC2122}" type="presParOf" srcId="{C862EE6D-7B03-49F8-A034-3A4613BD2311}" destId="{371FEF1E-DC97-44C5-A3EB-D27D203A2C33}" srcOrd="0" destOrd="0" presId="urn:microsoft.com/office/officeart/2005/8/layout/hList6"/>
    <dgm:cxn modelId="{43136C12-B8DF-40DF-A05B-0FC4950996C3}" type="presParOf" srcId="{C862EE6D-7B03-49F8-A034-3A4613BD2311}" destId="{EF764C87-0CB6-4281-A6E0-A54355725AAD}" srcOrd="1" destOrd="0" presId="urn:microsoft.com/office/officeart/2005/8/layout/hList6"/>
    <dgm:cxn modelId="{92A73307-6325-4DF8-A43F-3969F004FF2F}" type="presParOf" srcId="{C862EE6D-7B03-49F8-A034-3A4613BD2311}" destId="{E2F5859C-771A-4614-BE5E-BA8F90B68A91}" srcOrd="2" destOrd="0" presId="urn:microsoft.com/office/officeart/2005/8/layout/hList6"/>
    <dgm:cxn modelId="{1C325259-9B03-4D3D-AC8E-032DB1247D7E}" type="presParOf" srcId="{C862EE6D-7B03-49F8-A034-3A4613BD2311}" destId="{D80590F2-C9B7-4C16-8583-FE81A5E07635}" srcOrd="3" destOrd="0" presId="urn:microsoft.com/office/officeart/2005/8/layout/hList6"/>
    <dgm:cxn modelId="{E0D1D729-3E55-492E-8FA8-D58BCCD2386B}" type="presParOf" srcId="{C862EE6D-7B03-49F8-A034-3A4613BD2311}" destId="{0DC863C4-3284-40CC-9EA3-72E33848D2FD}" srcOrd="4" destOrd="0" presId="urn:microsoft.com/office/officeart/2005/8/layout/hList6"/>
    <dgm:cxn modelId="{A5EB26F1-62DF-4431-97DE-3F16E3D5DDE1}" type="presParOf" srcId="{C862EE6D-7B03-49F8-A034-3A4613BD2311}" destId="{7272221A-23D7-424E-9D9C-B016CE23DF7E}" srcOrd="5" destOrd="0" presId="urn:microsoft.com/office/officeart/2005/8/layout/hList6"/>
    <dgm:cxn modelId="{57473D9B-C300-46E6-B1A3-40C54C199C71}" type="presParOf" srcId="{C862EE6D-7B03-49F8-A034-3A4613BD2311}" destId="{5096A1B6-7851-49CE-B5A0-E01C398B0303}" srcOrd="6" destOrd="0" presId="urn:microsoft.com/office/officeart/2005/8/layout/hList6"/>
    <dgm:cxn modelId="{DC7D27C6-DD98-4A47-90F6-8CF417D2F519}" type="presParOf" srcId="{C862EE6D-7B03-49F8-A034-3A4613BD2311}" destId="{4F55E9B4-664C-4274-A1C9-7D7FEE395EF0}" srcOrd="7" destOrd="0" presId="urn:microsoft.com/office/officeart/2005/8/layout/hList6"/>
    <dgm:cxn modelId="{AE8757CE-FBFC-47C9-999D-04E9D946EF7A}" type="presParOf" srcId="{C862EE6D-7B03-49F8-A034-3A4613BD2311}" destId="{632A4198-5AED-4D09-B244-94E22E15D13D}" srcOrd="8" destOrd="0" presId="urn:microsoft.com/office/officeart/2005/8/layout/hList6"/>
    <dgm:cxn modelId="{B696F735-FC29-4417-B505-E23D8FC22662}" type="presParOf" srcId="{C862EE6D-7B03-49F8-A034-3A4613BD2311}" destId="{1B27071F-7F4E-4499-A4B9-46DFAADEF0A3}" srcOrd="9" destOrd="0" presId="urn:microsoft.com/office/officeart/2005/8/layout/hList6"/>
    <dgm:cxn modelId="{EF89533E-3194-41FF-B93D-7A8BA3310DED}"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0A1222F-FFC6-40D2-9933-A2DFCC113D60}"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6A38D1C2-DA48-477C-A404-CC34C722E2E4}">
      <dgm:prSet phldrT="[Text]" custT="1">
        <dgm:style>
          <a:lnRef idx="1">
            <a:schemeClr val="dk1"/>
          </a:lnRef>
          <a:fillRef idx="2">
            <a:schemeClr val="dk1"/>
          </a:fillRef>
          <a:effectRef idx="1">
            <a:schemeClr val="dk1"/>
          </a:effectRef>
          <a:fontRef idx="minor">
            <a:schemeClr val="dk1"/>
          </a:fontRef>
        </dgm:style>
      </dgm:prSet>
      <dgm:spPr>
        <a:xfrm rot="16200000">
          <a:off x="-926342"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spcFirstLastPara="0" vert="horz" wrap="square" lIns="0" tIns="0" rIns="0" bIns="0" numCol="1" spcCol="1270" anchor="t" anchorCtr="0"/>
        <a:lstStyle/>
        <a:p>
          <a:pPr algn="ctr">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1.2 Empowering Communities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1.3 Building Positive Relations</a:t>
          </a:r>
        </a:p>
        <a:p>
          <a:pPr algn="ctr">
            <a:buNone/>
          </a:pPr>
          <a:endParaRPr lang="en-GB" sz="1200" b="1" kern="1200" dirty="0">
            <a:solidFill>
              <a:srgbClr val="FFFFFF"/>
            </a:solidFill>
            <a:latin typeface="Arial Nova" panose="020B0504020202020204" pitchFamily="34" charset="0"/>
            <a:ea typeface="+mn-ea"/>
            <a:cs typeface="+mn-cs"/>
          </a:endParaRPr>
        </a:p>
        <a:p>
          <a:pPr algn="ctr">
            <a:buNone/>
          </a:pPr>
          <a:r>
            <a:rPr lang="en-GB" sz="1200" b="1" kern="1200" dirty="0">
              <a:solidFill>
                <a:srgbClr val="FFFFFF"/>
              </a:solidFill>
              <a:latin typeface="Arial Nova" panose="020B0504020202020204" pitchFamily="34" charset="0"/>
              <a:ea typeface="+mn-ea"/>
              <a:cs typeface="+mn-cs"/>
            </a:rPr>
            <a:t>1.4 Reimaging Communities</a:t>
          </a:r>
        </a:p>
      </dgm:t>
    </dgm:pt>
    <dgm:pt modelId="{342001FF-7B22-4F10-BB2F-8CBABC0CABC2}" type="parTrans" cxnId="{75AD1F5C-D012-4725-800A-1D3209CE9D05}">
      <dgm:prSet/>
      <dgm:spPr/>
      <dgm:t>
        <a:bodyPr/>
        <a:lstStyle/>
        <a:p>
          <a:pPr algn="l"/>
          <a:endParaRPr lang="en-GB" sz="1000"/>
        </a:p>
      </dgm:t>
    </dgm:pt>
    <dgm:pt modelId="{A9CAD659-A4E5-4D5D-9445-8D6374A72856}" type="sibTrans" cxnId="{75AD1F5C-D012-4725-800A-1D3209CE9D05}">
      <dgm:prSet/>
      <dgm:spPr/>
      <dgm:t>
        <a:bodyPr/>
        <a:lstStyle/>
        <a:p>
          <a:pPr algn="l"/>
          <a:endParaRPr lang="en-GB" sz="1000"/>
        </a:p>
      </dgm:t>
    </dgm:pt>
    <dgm:pt modelId="{0771CB28-B207-468D-845D-6AF7352E40B3}">
      <dgm:prSet phldrT="[Text]" custT="1">
        <dgm:style>
          <a:lnRef idx="1">
            <a:schemeClr val="dk1"/>
          </a:lnRef>
          <a:fillRef idx="2">
            <a:schemeClr val="dk1"/>
          </a:fillRef>
          <a:effectRef idx="1">
            <a:schemeClr val="dk1"/>
          </a:effectRef>
          <a:fontRef idx="minor">
            <a:schemeClr val="dk1"/>
          </a:fontRef>
        </dgm:style>
      </dgm:prSet>
      <dgm:spPr>
        <a:xfrm rot="16200000">
          <a:off x="813953"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lIns="0" rIns="0" anchor="t"/>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gm:t>
    </dgm:pt>
    <dgm:pt modelId="{5338960D-71AA-45B9-8147-8F08861648A1}" type="parTrans" cxnId="{4051A1F3-FA82-4EE3-83AF-562A72718807}">
      <dgm:prSet/>
      <dgm:spPr/>
      <dgm:t>
        <a:bodyPr/>
        <a:lstStyle/>
        <a:p>
          <a:pPr algn="l"/>
          <a:endParaRPr lang="en-GB" sz="1000"/>
        </a:p>
      </dgm:t>
    </dgm:pt>
    <dgm:pt modelId="{614A9F6A-2852-4C52-A288-CB6485551563}" type="sibTrans" cxnId="{4051A1F3-FA82-4EE3-83AF-562A72718807}">
      <dgm:prSet/>
      <dgm:spPr/>
      <dgm:t>
        <a:bodyPr/>
        <a:lstStyle/>
        <a:p>
          <a:pPr algn="l"/>
          <a:endParaRPr lang="en-GB" sz="1000"/>
        </a:p>
      </dgm:t>
    </dgm:pt>
    <dgm:pt modelId="{0220D621-D385-495B-B97E-C1A1E472DEF4}">
      <dgm:prSet phldrT="[Text]" custT="1">
        <dgm:style>
          <a:lnRef idx="1">
            <a:schemeClr val="dk1"/>
          </a:lnRef>
          <a:fillRef idx="2">
            <a:schemeClr val="dk1"/>
          </a:fillRef>
          <a:effectRef idx="1">
            <a:schemeClr val="dk1"/>
          </a:effectRef>
          <a:fontRef idx="minor">
            <a:schemeClr val="dk1"/>
          </a:fontRef>
        </dgm:style>
      </dgm:prSet>
      <dgm:spPr>
        <a:xfrm rot="16200000">
          <a:off x="2568935"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spcFirstLastPara="0" vert="horz" wrap="square" lIns="0" tIns="0" rIns="0" bIns="0" numCol="1" spcCol="1270" anchor="t" anchorCtr="0"/>
        <a:lstStyle/>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3.1 Shared Learning Together Education Programme</a:t>
          </a:r>
        </a:p>
        <a:p>
          <a:pPr marL="0" lvl="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3.2 PEACEPLUS Youth Programme</a:t>
          </a:r>
        </a:p>
        <a:p>
          <a:pPr marL="0" lvl="0" algn="ctr" defTabSz="533400">
            <a:lnSpc>
              <a:spcPct val="90000"/>
            </a:lnSpc>
            <a:spcBef>
              <a:spcPct val="0"/>
            </a:spcBef>
            <a:spcAft>
              <a:spcPct val="35000"/>
            </a:spcAft>
            <a:buNone/>
          </a:pPr>
          <a:endParaRPr lang="en-GB" sz="1600" b="1" kern="1200" dirty="0">
            <a:solidFill>
              <a:srgbClr val="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3.3 Youth Mental Health</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gm:t>
    </dgm:pt>
    <dgm:pt modelId="{BAF24426-D353-4A1D-936B-F33955872A79}" type="parTrans" cxnId="{0B046063-D2DD-4D35-AC55-E58397FC625C}">
      <dgm:prSet/>
      <dgm:spPr/>
      <dgm:t>
        <a:bodyPr/>
        <a:lstStyle/>
        <a:p>
          <a:pPr algn="l"/>
          <a:endParaRPr lang="en-GB" sz="1000"/>
        </a:p>
      </dgm:t>
    </dgm:pt>
    <dgm:pt modelId="{0B5ACB09-BE4C-48A6-8EE9-2A023835AE9D}" type="sibTrans" cxnId="{0B046063-D2DD-4D35-AC55-E58397FC625C}">
      <dgm:prSet/>
      <dgm:spPr/>
      <dgm:t>
        <a:bodyPr/>
        <a:lstStyle/>
        <a:p>
          <a:pPr algn="l"/>
          <a:endParaRPr lang="en-GB" sz="1000"/>
        </a:p>
      </dgm:t>
    </dgm:pt>
    <dgm:pt modelId="{55E2CA4B-DC04-4B50-BFC2-368A0DC8F4D2}">
      <dgm:prSet phldrT="[Text]" custT="1">
        <dgm:style>
          <a:lnRef idx="1">
            <a:schemeClr val="dk1"/>
          </a:lnRef>
          <a:fillRef idx="2">
            <a:schemeClr val="dk1"/>
          </a:fillRef>
          <a:effectRef idx="1">
            <a:schemeClr val="dk1"/>
          </a:effectRef>
          <a:fontRef idx="minor">
            <a:schemeClr val="dk1"/>
          </a:fontRef>
        </dgm:style>
      </dgm:prSet>
      <dgm:spPr>
        <a:xfrm rot="16200000">
          <a:off x="4294537"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lIns="0" rIns="0" anchor="t"/>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Development and Regeneration</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gm:t>
    </dgm:pt>
    <dgm:pt modelId="{F2A25DE6-6676-4805-A972-2356303C68F9}" type="parTrans" cxnId="{EFD898D8-F8E7-4572-9734-FE39DE5A0300}">
      <dgm:prSet/>
      <dgm:spPr/>
      <dgm:t>
        <a:bodyPr/>
        <a:lstStyle/>
        <a:p>
          <a:pPr algn="l"/>
          <a:endParaRPr lang="en-GB" sz="1000"/>
        </a:p>
      </dgm:t>
    </dgm:pt>
    <dgm:pt modelId="{87906D4F-40E7-4F1A-AD4C-CCA7B174A2A0}" type="sibTrans" cxnId="{EFD898D8-F8E7-4572-9734-FE39DE5A0300}">
      <dgm:prSet/>
      <dgm:spPr/>
      <dgm:t>
        <a:bodyPr/>
        <a:lstStyle/>
        <a:p>
          <a:pPr algn="l"/>
          <a:endParaRPr lang="en-GB" sz="1000"/>
        </a:p>
      </dgm:t>
    </dgm:pt>
    <dgm:pt modelId="{BAFB3587-1376-4C4F-A82D-2FEA15C27E5C}">
      <dgm:prSet custT="1">
        <dgm:style>
          <a:lnRef idx="1">
            <a:schemeClr val="accent4"/>
          </a:lnRef>
          <a:fillRef idx="2">
            <a:schemeClr val="accent4"/>
          </a:fillRef>
          <a:effectRef idx="1">
            <a:schemeClr val="accent4"/>
          </a:effectRef>
          <a:fontRef idx="minor">
            <a:schemeClr val="dk1"/>
          </a:fontRef>
        </dgm:style>
      </dgm:prSet>
      <dgm:spPr>
        <a:xfrm rot="16200000">
          <a:off x="6034829" y="926342"/>
          <a:ext cx="3571654" cy="1718969"/>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gm:spPr>
      <dgm:t>
        <a:bodyPr lIns="0" rIns="0" anchor="t"/>
        <a:lstStyle/>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5.1 Biodiversity, Nature Recovery and Resilience</a:t>
          </a:r>
        </a:p>
        <a:p>
          <a:pPr marL="0" lvl="0" algn="l"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5.2 Marine and Coastal Management</a:t>
          </a:r>
        </a:p>
        <a:p>
          <a:pPr marL="0" lvl="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5.3 Water Quality and Catchment Management</a:t>
          </a:r>
        </a:p>
        <a:p>
          <a:pPr marL="0" lvl="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5.4 Water Quality Improvement Programme</a:t>
          </a:r>
        </a:p>
        <a:p>
          <a:pPr marL="0" lvl="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5.5 Geothermal</a:t>
          </a:r>
        </a:p>
        <a:p>
          <a:pPr marL="0" lvl="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5.6 Transport</a:t>
          </a:r>
        </a:p>
      </dgm:t>
    </dgm:pt>
    <dgm:pt modelId="{784EFB23-B4C3-4D73-BC50-9A00CA41718E}" type="parTrans" cxnId="{BBE2F28D-2B20-4D38-8561-0F75DF7E940C}">
      <dgm:prSet/>
      <dgm:spPr/>
      <dgm:t>
        <a:bodyPr/>
        <a:lstStyle/>
        <a:p>
          <a:pPr algn="l"/>
          <a:endParaRPr lang="en-GB" sz="1000"/>
        </a:p>
      </dgm:t>
    </dgm:pt>
    <dgm:pt modelId="{D3FD9101-D736-4264-9E43-679ED76D4F47}" type="sibTrans" cxnId="{BBE2F28D-2B20-4D38-8561-0F75DF7E940C}">
      <dgm:prSet/>
      <dgm:spPr/>
      <dgm:t>
        <a:bodyPr/>
        <a:lstStyle/>
        <a:p>
          <a:pPr algn="l"/>
          <a:endParaRPr lang="en-GB" sz="1000"/>
        </a:p>
      </dgm:t>
    </dgm:pt>
    <dgm:pt modelId="{41B1F45F-A0E6-4826-A7F2-F6DC2944DCEA}">
      <dgm:prSet custT="1">
        <dgm:style>
          <a:lnRef idx="1">
            <a:schemeClr val="dk1"/>
          </a:lnRef>
          <a:fillRef idx="2">
            <a:schemeClr val="dk1"/>
          </a:fillRef>
          <a:effectRef idx="1">
            <a:schemeClr val="dk1"/>
          </a:effectRef>
          <a:fontRef idx="minor">
            <a:schemeClr val="dk1"/>
          </a:fontRef>
        </dgm:style>
      </dgm:prSet>
      <dgm:spPr>
        <a:xfrm rot="16200000">
          <a:off x="7775121" y="926342"/>
          <a:ext cx="3571654" cy="1718969"/>
        </a:xfrm>
        <a:prstGeom prst="roundRect">
          <a:avLst/>
        </a:prstGeom>
        <a:solidFill>
          <a:schemeClr val="accent1">
            <a:lumMod val="60000"/>
            <a:lumOff val="40000"/>
          </a:schemeClr>
        </a:solidFill>
        <a:ln w="6350" cap="flat" cmpd="sng" algn="ctr">
          <a:solidFill>
            <a:srgbClr val="545CA3"/>
          </a:solidFill>
          <a:prstDash val="solid"/>
          <a:miter lim="800000"/>
        </a:ln>
        <a:effectLst/>
      </dgm:spPr>
      <dgm:t>
        <a:bodyPr anchor="t"/>
        <a:lstStyle/>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gm:t>
    </dgm:pt>
    <dgm:pt modelId="{68A2623A-739B-4159-8D26-3BE4A70C44E5}" type="parTrans" cxnId="{6C08F398-CEED-4D0B-8B47-453795AD1F12}">
      <dgm:prSet/>
      <dgm:spPr/>
      <dgm:t>
        <a:bodyPr/>
        <a:lstStyle/>
        <a:p>
          <a:pPr algn="l"/>
          <a:endParaRPr lang="en-GB" sz="1000"/>
        </a:p>
      </dgm:t>
    </dgm:pt>
    <dgm:pt modelId="{67B05FB1-8A97-4594-A797-51B87B8CD99D}" type="sibTrans" cxnId="{6C08F398-CEED-4D0B-8B47-453795AD1F12}">
      <dgm:prSet/>
      <dgm:spPr/>
      <dgm:t>
        <a:bodyPr/>
        <a:lstStyle/>
        <a:p>
          <a:pPr algn="l"/>
          <a:endParaRPr lang="en-GB" sz="1000"/>
        </a:p>
      </dgm:t>
    </dgm:pt>
    <dgm:pt modelId="{C862EE6D-7B03-49F8-A034-3A4613BD2311}" type="pres">
      <dgm:prSet presAssocID="{B0A1222F-FFC6-40D2-9933-A2DFCC113D60}" presName="Name0" presStyleCnt="0">
        <dgm:presLayoutVars>
          <dgm:dir/>
          <dgm:resizeHandles val="exact"/>
        </dgm:presLayoutVars>
      </dgm:prSet>
      <dgm:spPr/>
    </dgm:pt>
    <dgm:pt modelId="{371FEF1E-DC97-44C5-A3EB-D27D203A2C33}" type="pres">
      <dgm:prSet presAssocID="{6A38D1C2-DA48-477C-A404-CC34C722E2E4}" presName="node" presStyleLbl="node1" presStyleIdx="0" presStyleCnt="6" custScaleX="604637" custLinFactX="-157082" custLinFactNeighborX="-200000" custLinFactNeighborY="-41770">
        <dgm:presLayoutVars>
          <dgm:bulletEnabled val="1"/>
        </dgm:presLayoutVars>
      </dgm:prSet>
      <dgm:spPr>
        <a:xfrm rot="16200000">
          <a:off x="-1010639" y="1010639"/>
          <a:ext cx="3812438" cy="1791158"/>
        </a:xfrm>
        <a:prstGeom prst="roundRect">
          <a:avLst/>
        </a:prstGeom>
      </dgm:spPr>
    </dgm:pt>
    <dgm:pt modelId="{EF764C87-0CB6-4281-A6E0-A54355725AAD}" type="pres">
      <dgm:prSet presAssocID="{A9CAD659-A4E5-4D5D-9445-8D6374A72856}" presName="sibTrans" presStyleCnt="0"/>
      <dgm:spPr/>
    </dgm:pt>
    <dgm:pt modelId="{E2F5859C-771A-4614-BE5E-BA8F90B68A91}" type="pres">
      <dgm:prSet presAssocID="{0771CB28-B207-468D-845D-6AF7352E40B3}" presName="node" presStyleLbl="node1" presStyleIdx="1" presStyleCnt="6" custScaleX="604637">
        <dgm:presLayoutVars>
          <dgm:bulletEnabled val="1"/>
        </dgm:presLayoutVars>
      </dgm:prSet>
      <dgm:spPr>
        <a:prstGeom prst="roundRect">
          <a:avLst/>
        </a:prstGeom>
      </dgm:spPr>
    </dgm:pt>
    <dgm:pt modelId="{D80590F2-C9B7-4C16-8583-FE81A5E07635}" type="pres">
      <dgm:prSet presAssocID="{614A9F6A-2852-4C52-A288-CB6485551563}" presName="sibTrans" presStyleCnt="0"/>
      <dgm:spPr/>
    </dgm:pt>
    <dgm:pt modelId="{0DC863C4-3284-40CC-9EA3-72E33848D2FD}" type="pres">
      <dgm:prSet presAssocID="{0220D621-D385-495B-B97E-C1A1E472DEF4}" presName="node" presStyleLbl="node1" presStyleIdx="2" presStyleCnt="6" custScaleX="604637" custLinFactNeighborX="68896" custLinFactNeighborY="119">
        <dgm:presLayoutVars>
          <dgm:bulletEnabled val="1"/>
        </dgm:presLayoutVars>
      </dgm:prSet>
      <dgm:spPr>
        <a:xfrm rot="16200000">
          <a:off x="2631214" y="1010639"/>
          <a:ext cx="3812438" cy="1791158"/>
        </a:xfrm>
        <a:prstGeom prst="roundRect">
          <a:avLst/>
        </a:prstGeom>
      </dgm:spPr>
    </dgm:pt>
    <dgm:pt modelId="{7272221A-23D7-424E-9D9C-B016CE23DF7E}" type="pres">
      <dgm:prSet presAssocID="{0B5ACB09-BE4C-48A6-8EE9-2A023835AE9D}" presName="sibTrans" presStyleCnt="0"/>
      <dgm:spPr/>
    </dgm:pt>
    <dgm:pt modelId="{5096A1B6-7851-49CE-B5A0-E01C398B0303}" type="pres">
      <dgm:prSet presAssocID="{55E2CA4B-DC04-4B50-BFC2-368A0DC8F4D2}" presName="node" presStyleLbl="node1" presStyleIdx="3" presStyleCnt="6" custScaleX="604637">
        <dgm:presLayoutVars>
          <dgm:bulletEnabled val="1"/>
        </dgm:presLayoutVars>
      </dgm:prSet>
      <dgm:spPr>
        <a:prstGeom prst="roundRect">
          <a:avLst/>
        </a:prstGeom>
      </dgm:spPr>
    </dgm:pt>
    <dgm:pt modelId="{4F55E9B4-664C-4274-A1C9-7D7FEE395EF0}" type="pres">
      <dgm:prSet presAssocID="{87906D4F-40E7-4F1A-AD4C-CCA7B174A2A0}" presName="sibTrans" presStyleCnt="0"/>
      <dgm:spPr/>
    </dgm:pt>
    <dgm:pt modelId="{632A4198-5AED-4D09-B244-94E22E15D13D}" type="pres">
      <dgm:prSet presAssocID="{BAFB3587-1376-4C4F-A82D-2FEA15C27E5C}" presName="node" presStyleLbl="node1" presStyleIdx="4" presStyleCnt="6" custScaleX="604637">
        <dgm:presLayoutVars>
          <dgm:bulletEnabled val="1"/>
        </dgm:presLayoutVars>
      </dgm:prSet>
      <dgm:spPr>
        <a:prstGeom prst="roundRect">
          <a:avLst/>
        </a:prstGeom>
      </dgm:spPr>
    </dgm:pt>
    <dgm:pt modelId="{1B27071F-7F4E-4499-A4B9-46DFAADEF0A3}" type="pres">
      <dgm:prSet presAssocID="{D3FD9101-D736-4264-9E43-679ED76D4F47}" presName="sibTrans" presStyleCnt="0"/>
      <dgm:spPr/>
    </dgm:pt>
    <dgm:pt modelId="{59823D60-23F0-4C03-BE13-FD3B217EC9EA}" type="pres">
      <dgm:prSet presAssocID="{41B1F45F-A0E6-4826-A7F2-F6DC2944DCEA}" presName="node" presStyleLbl="node1" presStyleIdx="5" presStyleCnt="6" custScaleX="604637" custLinFactNeighborX="1">
        <dgm:presLayoutVars>
          <dgm:bulletEnabled val="1"/>
        </dgm:presLayoutVars>
      </dgm:prSet>
      <dgm:spPr>
        <a:prstGeom prst="roundRect">
          <a:avLst/>
        </a:prstGeom>
      </dgm:spPr>
    </dgm:pt>
  </dgm:ptLst>
  <dgm:cxnLst>
    <dgm:cxn modelId="{75AD1F5C-D012-4725-800A-1D3209CE9D05}" srcId="{B0A1222F-FFC6-40D2-9933-A2DFCC113D60}" destId="{6A38D1C2-DA48-477C-A404-CC34C722E2E4}" srcOrd="0" destOrd="0" parTransId="{342001FF-7B22-4F10-BB2F-8CBABC0CABC2}" sibTransId="{A9CAD659-A4E5-4D5D-9445-8D6374A72856}"/>
    <dgm:cxn modelId="{0B046063-D2DD-4D35-AC55-E58397FC625C}" srcId="{B0A1222F-FFC6-40D2-9933-A2DFCC113D60}" destId="{0220D621-D385-495B-B97E-C1A1E472DEF4}" srcOrd="2" destOrd="0" parTransId="{BAF24426-D353-4A1D-936B-F33955872A79}" sibTransId="{0B5ACB09-BE4C-48A6-8EE9-2A023835AE9D}"/>
    <dgm:cxn modelId="{D7463378-3624-474C-BC42-EEBD02EA86E3}" type="presOf" srcId="{6A38D1C2-DA48-477C-A404-CC34C722E2E4}" destId="{371FEF1E-DC97-44C5-A3EB-D27D203A2C33}" srcOrd="0" destOrd="0" presId="urn:microsoft.com/office/officeart/2005/8/layout/hList6"/>
    <dgm:cxn modelId="{BBE2F28D-2B20-4D38-8561-0F75DF7E940C}" srcId="{B0A1222F-FFC6-40D2-9933-A2DFCC113D60}" destId="{BAFB3587-1376-4C4F-A82D-2FEA15C27E5C}" srcOrd="4" destOrd="0" parTransId="{784EFB23-B4C3-4D73-BC50-9A00CA41718E}" sibTransId="{D3FD9101-D736-4264-9E43-679ED76D4F47}"/>
    <dgm:cxn modelId="{BB40B094-EE87-4710-803D-2FDBFF676754}" type="presOf" srcId="{41B1F45F-A0E6-4826-A7F2-F6DC2944DCEA}" destId="{59823D60-23F0-4C03-BE13-FD3B217EC9EA}" srcOrd="0" destOrd="0" presId="urn:microsoft.com/office/officeart/2005/8/layout/hList6"/>
    <dgm:cxn modelId="{6C08F398-CEED-4D0B-8B47-453795AD1F12}" srcId="{B0A1222F-FFC6-40D2-9933-A2DFCC113D60}" destId="{41B1F45F-A0E6-4826-A7F2-F6DC2944DCEA}" srcOrd="5" destOrd="0" parTransId="{68A2623A-739B-4159-8D26-3BE4A70C44E5}" sibTransId="{67B05FB1-8A97-4594-A797-51B87B8CD99D}"/>
    <dgm:cxn modelId="{97A28D9E-11B0-4E72-94F6-81636B6AFF0E}" type="presOf" srcId="{0220D621-D385-495B-B97E-C1A1E472DEF4}" destId="{0DC863C4-3284-40CC-9EA3-72E33848D2FD}" srcOrd="0" destOrd="0" presId="urn:microsoft.com/office/officeart/2005/8/layout/hList6"/>
    <dgm:cxn modelId="{0804999E-3DE6-41E3-91E4-ACACACD6B32A}" type="presOf" srcId="{BAFB3587-1376-4C4F-A82D-2FEA15C27E5C}" destId="{632A4198-5AED-4D09-B244-94E22E15D13D}" srcOrd="0" destOrd="0" presId="urn:microsoft.com/office/officeart/2005/8/layout/hList6"/>
    <dgm:cxn modelId="{6504C4A1-12F3-45D8-8329-6BD8182DF44C}" type="presOf" srcId="{0771CB28-B207-468D-845D-6AF7352E40B3}" destId="{E2F5859C-771A-4614-BE5E-BA8F90B68A91}" srcOrd="0" destOrd="0" presId="urn:microsoft.com/office/officeart/2005/8/layout/hList6"/>
    <dgm:cxn modelId="{084F01C9-EDAB-481C-9C5B-0DCD29E14BC1}" type="presOf" srcId="{55E2CA4B-DC04-4B50-BFC2-368A0DC8F4D2}" destId="{5096A1B6-7851-49CE-B5A0-E01C398B0303}" srcOrd="0" destOrd="0" presId="urn:microsoft.com/office/officeart/2005/8/layout/hList6"/>
    <dgm:cxn modelId="{ED7E05F3-F8C2-4915-B74B-3DB4D309F12B}" type="presOf" srcId="{B0A1222F-FFC6-40D2-9933-A2DFCC113D60}" destId="{C862EE6D-7B03-49F8-A034-3A4613BD2311}" srcOrd="0" destOrd="0" presId="urn:microsoft.com/office/officeart/2005/8/layout/hList6"/>
    <dgm:cxn modelId="{4051A1F3-FA82-4EE3-83AF-562A72718807}" srcId="{B0A1222F-FFC6-40D2-9933-A2DFCC113D60}" destId="{0771CB28-B207-468D-845D-6AF7352E40B3}" srcOrd="1" destOrd="0" parTransId="{5338960D-71AA-45B9-8147-8F08861648A1}" sibTransId="{614A9F6A-2852-4C52-A288-CB6485551563}"/>
    <dgm:cxn modelId="{EFD898D8-F8E7-4572-9734-FE39DE5A0300}" srcId="{B0A1222F-FFC6-40D2-9933-A2DFCC113D60}" destId="{55E2CA4B-DC04-4B50-BFC2-368A0DC8F4D2}" srcOrd="3" destOrd="0" parTransId="{F2A25DE6-6676-4805-A972-2356303C68F9}" sibTransId="{87906D4F-40E7-4F1A-AD4C-CCA7B174A2A0}"/>
    <dgm:cxn modelId="{8592FC59-611D-4543-9FD1-D420669015EC}" type="presParOf" srcId="{C862EE6D-7B03-49F8-A034-3A4613BD2311}" destId="{371FEF1E-DC97-44C5-A3EB-D27D203A2C33}" srcOrd="0" destOrd="0" presId="urn:microsoft.com/office/officeart/2005/8/layout/hList6"/>
    <dgm:cxn modelId="{6D0C65E0-3B7E-4504-A65B-3CEFDBEC752B}" type="presParOf" srcId="{C862EE6D-7B03-49F8-A034-3A4613BD2311}" destId="{EF764C87-0CB6-4281-A6E0-A54355725AAD}" srcOrd="1" destOrd="0" presId="urn:microsoft.com/office/officeart/2005/8/layout/hList6"/>
    <dgm:cxn modelId="{E2264FFD-27F1-4C87-A814-2345C5383A12}" type="presParOf" srcId="{C862EE6D-7B03-49F8-A034-3A4613BD2311}" destId="{E2F5859C-771A-4614-BE5E-BA8F90B68A91}" srcOrd="2" destOrd="0" presId="urn:microsoft.com/office/officeart/2005/8/layout/hList6"/>
    <dgm:cxn modelId="{F89F4F85-BD42-46D0-9824-F0B13D3C429A}" type="presParOf" srcId="{C862EE6D-7B03-49F8-A034-3A4613BD2311}" destId="{D80590F2-C9B7-4C16-8583-FE81A5E07635}" srcOrd="3" destOrd="0" presId="urn:microsoft.com/office/officeart/2005/8/layout/hList6"/>
    <dgm:cxn modelId="{5DF9DF7B-1B5C-467E-AFBE-7F8BDC30AAEB}" type="presParOf" srcId="{C862EE6D-7B03-49F8-A034-3A4613BD2311}" destId="{0DC863C4-3284-40CC-9EA3-72E33848D2FD}" srcOrd="4" destOrd="0" presId="urn:microsoft.com/office/officeart/2005/8/layout/hList6"/>
    <dgm:cxn modelId="{21142825-D40A-463B-B2EF-E75E77FCA856}" type="presParOf" srcId="{C862EE6D-7B03-49F8-A034-3A4613BD2311}" destId="{7272221A-23D7-424E-9D9C-B016CE23DF7E}" srcOrd="5" destOrd="0" presId="urn:microsoft.com/office/officeart/2005/8/layout/hList6"/>
    <dgm:cxn modelId="{E7D274BD-9E59-4809-A90E-3A10AA61A16F}" type="presParOf" srcId="{C862EE6D-7B03-49F8-A034-3A4613BD2311}" destId="{5096A1B6-7851-49CE-B5A0-E01C398B0303}" srcOrd="6" destOrd="0" presId="urn:microsoft.com/office/officeart/2005/8/layout/hList6"/>
    <dgm:cxn modelId="{B4213F5F-FAC8-4D46-BA67-249F535B5442}" type="presParOf" srcId="{C862EE6D-7B03-49F8-A034-3A4613BD2311}" destId="{4F55E9B4-664C-4274-A1C9-7D7FEE395EF0}" srcOrd="7" destOrd="0" presId="urn:microsoft.com/office/officeart/2005/8/layout/hList6"/>
    <dgm:cxn modelId="{816F2A46-D7C4-4151-BCED-351E4490E122}" type="presParOf" srcId="{C862EE6D-7B03-49F8-A034-3A4613BD2311}" destId="{632A4198-5AED-4D09-B244-94E22E15D13D}" srcOrd="8" destOrd="0" presId="urn:microsoft.com/office/officeart/2005/8/layout/hList6"/>
    <dgm:cxn modelId="{51DBD83F-D20A-4934-B8AB-9F9082BA931D}" type="presParOf" srcId="{C862EE6D-7B03-49F8-A034-3A4613BD2311}" destId="{1B27071F-7F4E-4499-A4B9-46DFAADEF0A3}" srcOrd="9" destOrd="0" presId="urn:microsoft.com/office/officeart/2005/8/layout/hList6"/>
    <dgm:cxn modelId="{2EBD1EB3-3528-458B-87A2-E8E8C21B8D98}" type="presParOf" srcId="{C862EE6D-7B03-49F8-A034-3A4613BD2311}" destId="{59823D60-23F0-4C03-BE13-FD3B217EC9EA}" srcOrd="10"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1DCDE2A-4459-4F07-8757-10A25541B7B2}" type="doc">
      <dgm:prSet loTypeId="urn:microsoft.com/office/officeart/2005/8/layout/radial1" loCatId="cycle" qsTypeId="urn:microsoft.com/office/officeart/2005/8/quickstyle/simple5" qsCatId="simple" csTypeId="urn:microsoft.com/office/officeart/2005/8/colors/accent3_1" csCatId="accent3" phldr="1"/>
      <dgm:spPr/>
      <dgm:t>
        <a:bodyPr/>
        <a:lstStyle/>
        <a:p>
          <a:endParaRPr lang="en-GB"/>
        </a:p>
      </dgm:t>
    </dgm:pt>
    <dgm:pt modelId="{DE36092C-2302-461F-B30B-8010BD6D785B}">
      <dgm:prSet phldrT="[Text]">
        <dgm:style>
          <a:lnRef idx="0">
            <a:schemeClr val="accent1"/>
          </a:lnRef>
          <a:fillRef idx="3">
            <a:schemeClr val="accent1"/>
          </a:fillRef>
          <a:effectRef idx="3">
            <a:schemeClr val="accent1"/>
          </a:effectRef>
          <a:fontRef idx="minor">
            <a:schemeClr val="lt1"/>
          </a:fontRef>
        </dgm:style>
      </dgm:prSet>
      <dgm:spPr>
        <a:ln/>
      </dgm:spPr>
      <dgm:t>
        <a:bodyPr/>
        <a:lstStyle/>
        <a:p>
          <a:r>
            <a:rPr lang="en-GB" b="1" dirty="0">
              <a:solidFill>
                <a:schemeClr val="bg1"/>
              </a:solidFill>
            </a:rPr>
            <a:t>Theme 5: Supporting a Sustainable and Better Connected Future</a:t>
          </a:r>
        </a:p>
      </dgm:t>
    </dgm:pt>
    <dgm:pt modelId="{4450F1D1-9031-490C-90D8-02E257CF2471}" type="parTrans" cxnId="{3CD3AEA9-DB04-4FFC-B8DB-7D53948A38C6}">
      <dgm:prSet/>
      <dgm:spPr/>
      <dgm:t>
        <a:bodyPr/>
        <a:lstStyle/>
        <a:p>
          <a:endParaRPr lang="en-GB"/>
        </a:p>
      </dgm:t>
    </dgm:pt>
    <dgm:pt modelId="{4F66B921-9959-4B02-B6CE-3769008CF88C}" type="sibTrans" cxnId="{3CD3AEA9-DB04-4FFC-B8DB-7D53948A38C6}">
      <dgm:prSet/>
      <dgm:spPr/>
      <dgm:t>
        <a:bodyPr/>
        <a:lstStyle/>
        <a:p>
          <a:endParaRPr lang="en-GB"/>
        </a:p>
      </dgm:t>
    </dgm:pt>
    <dgm:pt modelId="{F3F6B86C-08F6-4DA8-8529-6826BE497537}">
      <dgm:prSet phldrT="[Text]"/>
      <dgm:spPr/>
      <dgm:t>
        <a:bodyPr/>
        <a:lstStyle/>
        <a:p>
          <a:endParaRPr lang="en-GB"/>
        </a:p>
      </dgm:t>
    </dgm:pt>
    <dgm:pt modelId="{F6DDB6A4-40CB-4195-80B5-D7F0A630D84F}" type="parTrans" cxnId="{ABBD1B34-BBF9-4827-89EC-232EE0AE2FE4}">
      <dgm:prSet/>
      <dgm:spPr/>
      <dgm:t>
        <a:bodyPr/>
        <a:lstStyle/>
        <a:p>
          <a:endParaRPr lang="en-GB"/>
        </a:p>
      </dgm:t>
    </dgm:pt>
    <dgm:pt modelId="{B2E1B571-32C5-484D-ADE7-82C18D44BA07}" type="sibTrans" cxnId="{ABBD1B34-BBF9-4827-89EC-232EE0AE2FE4}">
      <dgm:prSet/>
      <dgm:spPr/>
      <dgm:t>
        <a:bodyPr/>
        <a:lstStyle/>
        <a:p>
          <a:endParaRPr lang="en-GB"/>
        </a:p>
      </dgm:t>
    </dgm:pt>
    <dgm:pt modelId="{97C0E5D9-9075-4739-9B95-2A8203A3ABFE}">
      <dgm:prSet phldrT="[Text]" phldr="1"/>
      <dgm:spPr/>
      <dgm:t>
        <a:bodyPr/>
        <a:lstStyle/>
        <a:p>
          <a:endParaRPr lang="en-GB"/>
        </a:p>
      </dgm:t>
    </dgm:pt>
    <dgm:pt modelId="{741D5FB9-ACE1-4D83-B785-802BA7F445B9}" type="parTrans" cxnId="{61537F2F-83E9-48AE-99DD-91281CBA60A2}">
      <dgm:prSet/>
      <dgm:spPr/>
      <dgm:t>
        <a:bodyPr/>
        <a:lstStyle/>
        <a:p>
          <a:endParaRPr lang="en-GB"/>
        </a:p>
      </dgm:t>
    </dgm:pt>
    <dgm:pt modelId="{99C32D1C-F059-4E8D-8E1A-7E30C5B33D3C}" type="sibTrans" cxnId="{61537F2F-83E9-48AE-99DD-91281CBA60A2}">
      <dgm:prSet/>
      <dgm:spPr/>
      <dgm:t>
        <a:bodyPr/>
        <a:lstStyle/>
        <a:p>
          <a:endParaRPr lang="en-GB"/>
        </a:p>
      </dgm:t>
    </dgm:pt>
    <dgm:pt modelId="{D3E3CA63-4FA7-471D-88A8-E7222D4FEA2F}">
      <dgm:prSet phldrT="[Text]">
        <dgm:style>
          <a:lnRef idx="1">
            <a:schemeClr val="accent4"/>
          </a:lnRef>
          <a:fillRef idx="2">
            <a:schemeClr val="accent4"/>
          </a:fillRef>
          <a:effectRef idx="1">
            <a:schemeClr val="accent4"/>
          </a:effectRef>
          <a:fontRef idx="minor">
            <a:schemeClr val="dk1"/>
          </a:fontRef>
        </dgm:style>
      </dgm:prSet>
      <dgm:spPr>
        <a:ln/>
      </dgm:spPr>
      <dgm:t>
        <a:bodyPr/>
        <a:lstStyle/>
        <a:p>
          <a:r>
            <a:rPr lang="en-GB" dirty="0"/>
            <a:t>5.1 Biodiversity, Nature Recovery and Resilience</a:t>
          </a:r>
        </a:p>
      </dgm:t>
    </dgm:pt>
    <dgm:pt modelId="{F159A694-822F-42CE-9CE5-EB1A01B15849}" type="parTrans" cxnId="{35AFB9C6-FA27-4F7F-A7DA-5760D009345E}">
      <dgm:prSet/>
      <dgm:spPr/>
      <dgm:t>
        <a:bodyPr/>
        <a:lstStyle/>
        <a:p>
          <a:endParaRPr lang="en-GB"/>
        </a:p>
      </dgm:t>
    </dgm:pt>
    <dgm:pt modelId="{97379C16-8862-4FB0-B383-3FCF19278B84}" type="sibTrans" cxnId="{35AFB9C6-FA27-4F7F-A7DA-5760D009345E}">
      <dgm:prSet/>
      <dgm:spPr/>
      <dgm:t>
        <a:bodyPr/>
        <a:lstStyle/>
        <a:p>
          <a:endParaRPr lang="en-GB"/>
        </a:p>
      </dgm:t>
    </dgm:pt>
    <dgm:pt modelId="{5F8FA410-6743-429F-82DD-1EB6938077C9}">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GB" dirty="0"/>
            <a:t>5.2 Marine and Coastal Management</a:t>
          </a:r>
        </a:p>
      </dgm:t>
    </dgm:pt>
    <dgm:pt modelId="{C9CF0623-773C-431D-BDAB-A872846F0489}" type="parTrans" cxnId="{6262C6C6-2A7A-433E-942A-2856DAB90471}">
      <dgm:prSet/>
      <dgm:spPr/>
      <dgm:t>
        <a:bodyPr/>
        <a:lstStyle/>
        <a:p>
          <a:endParaRPr lang="en-GB"/>
        </a:p>
      </dgm:t>
    </dgm:pt>
    <dgm:pt modelId="{48D2320D-2E02-492E-99AE-993415D649CA}" type="sibTrans" cxnId="{6262C6C6-2A7A-433E-942A-2856DAB90471}">
      <dgm:prSet/>
      <dgm:spPr/>
      <dgm:t>
        <a:bodyPr/>
        <a:lstStyle/>
        <a:p>
          <a:endParaRPr lang="en-GB"/>
        </a:p>
      </dgm:t>
    </dgm:pt>
    <dgm:pt modelId="{AC0FB287-A9EB-43EE-8FB8-5DAD51B7EE1C}">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5.3 Water Quality and Catchment Management</a:t>
          </a:r>
        </a:p>
      </dgm:t>
    </dgm:pt>
    <dgm:pt modelId="{CA3C30A8-04CC-43A1-B4B0-A18B6822BF59}" type="parTrans" cxnId="{ED020E9A-49FB-4FFA-8515-AFB17D2F8939}">
      <dgm:prSet/>
      <dgm:spPr/>
      <dgm:t>
        <a:bodyPr/>
        <a:lstStyle/>
        <a:p>
          <a:endParaRPr lang="en-GB"/>
        </a:p>
      </dgm:t>
    </dgm:pt>
    <dgm:pt modelId="{90B9B29B-0B1C-40D7-8321-F853B223F696}" type="sibTrans" cxnId="{ED020E9A-49FB-4FFA-8515-AFB17D2F8939}">
      <dgm:prSet/>
      <dgm:spPr/>
      <dgm:t>
        <a:bodyPr/>
        <a:lstStyle/>
        <a:p>
          <a:endParaRPr lang="en-GB"/>
        </a:p>
      </dgm:t>
    </dgm:pt>
    <dgm:pt modelId="{D355EEF9-0A5E-4DD8-B1C4-47B12938FE9F}">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5.4 Water Quality Improvement Programme</a:t>
          </a:r>
        </a:p>
      </dgm:t>
    </dgm:pt>
    <dgm:pt modelId="{F5BCFF6F-2F6D-47D5-8490-BED7598E85B9}" type="parTrans" cxnId="{6F888B42-BB6B-43BE-A27A-E6B47876B987}">
      <dgm:prSet/>
      <dgm:spPr/>
      <dgm:t>
        <a:bodyPr/>
        <a:lstStyle/>
        <a:p>
          <a:endParaRPr lang="en-GB"/>
        </a:p>
      </dgm:t>
    </dgm:pt>
    <dgm:pt modelId="{BF3AE8A4-2CCD-4A84-941E-2FCD12651A45}" type="sibTrans" cxnId="{6F888B42-BB6B-43BE-A27A-E6B47876B987}">
      <dgm:prSet/>
      <dgm:spPr/>
      <dgm:t>
        <a:bodyPr/>
        <a:lstStyle/>
        <a:p>
          <a:endParaRPr lang="en-GB"/>
        </a:p>
      </dgm:t>
    </dgm:pt>
    <dgm:pt modelId="{9D3EE500-10B2-4EA6-82BB-FCCC46429992}">
      <dgm:prSet phldrT="[Text]">
        <dgm:style>
          <a:lnRef idx="2">
            <a:schemeClr val="accent1"/>
          </a:lnRef>
          <a:fillRef idx="1">
            <a:schemeClr val="lt1"/>
          </a:fillRef>
          <a:effectRef idx="0">
            <a:schemeClr val="accent1"/>
          </a:effectRef>
          <a:fontRef idx="minor">
            <a:schemeClr val="dk1"/>
          </a:fontRef>
        </dgm:style>
      </dgm:prSet>
      <dgm:spPr/>
      <dgm:t>
        <a:bodyPr/>
        <a:lstStyle/>
        <a:p>
          <a:r>
            <a:rPr lang="en-GB" dirty="0"/>
            <a:t>5.5 Geothermal Energy Demonstration Programme</a:t>
          </a:r>
        </a:p>
      </dgm:t>
    </dgm:pt>
    <dgm:pt modelId="{E830045F-E7DE-4CF0-8745-4F27B25710F4}" type="parTrans" cxnId="{F98AE93D-4FBF-47D7-BEC4-81A7AF3DE04A}">
      <dgm:prSet/>
      <dgm:spPr/>
      <dgm:t>
        <a:bodyPr/>
        <a:lstStyle/>
        <a:p>
          <a:endParaRPr lang="en-GB"/>
        </a:p>
      </dgm:t>
    </dgm:pt>
    <dgm:pt modelId="{DA1E01BC-2AA8-49F0-8EA7-B31FCE876408}" type="sibTrans" cxnId="{F98AE93D-4FBF-47D7-BEC4-81A7AF3DE04A}">
      <dgm:prSet/>
      <dgm:spPr/>
      <dgm:t>
        <a:bodyPr/>
        <a:lstStyle/>
        <a:p>
          <a:endParaRPr lang="en-GB"/>
        </a:p>
      </dgm:t>
    </dgm:pt>
    <dgm:pt modelId="{ABEB134F-C509-4ED6-BA57-0EA34388F0D2}">
      <dgm:prSet phldrT="[Text]">
        <dgm:style>
          <a:lnRef idx="2">
            <a:schemeClr val="accent1"/>
          </a:lnRef>
          <a:fillRef idx="1">
            <a:schemeClr val="lt1"/>
          </a:fillRef>
          <a:effectRef idx="0">
            <a:schemeClr val="accent1"/>
          </a:effectRef>
          <a:fontRef idx="minor">
            <a:schemeClr val="dk1"/>
          </a:fontRef>
        </dgm:style>
      </dgm:prSet>
      <dgm:spPr>
        <a:ln/>
      </dgm:spPr>
      <dgm:t>
        <a:bodyPr/>
        <a:lstStyle/>
        <a:p>
          <a:r>
            <a:rPr lang="en-GB" dirty="0"/>
            <a:t>5.6 Enhanced Sustainable Travel Connectivity</a:t>
          </a:r>
        </a:p>
      </dgm:t>
    </dgm:pt>
    <dgm:pt modelId="{D7AE5E66-1DAE-4EE5-AD32-850D09081528}" type="parTrans" cxnId="{F51E3DEF-B567-456D-B461-8BB0854893C4}">
      <dgm:prSet/>
      <dgm:spPr/>
      <dgm:t>
        <a:bodyPr/>
        <a:lstStyle/>
        <a:p>
          <a:endParaRPr lang="en-GB"/>
        </a:p>
      </dgm:t>
    </dgm:pt>
    <dgm:pt modelId="{2E76635F-6E0E-4D54-978B-E9D51FB702E9}" type="sibTrans" cxnId="{F51E3DEF-B567-456D-B461-8BB0854893C4}">
      <dgm:prSet/>
      <dgm:spPr/>
      <dgm:t>
        <a:bodyPr/>
        <a:lstStyle/>
        <a:p>
          <a:endParaRPr lang="en-GB"/>
        </a:p>
      </dgm:t>
    </dgm:pt>
    <dgm:pt modelId="{1CA4CA85-B245-4DFC-AEE5-165F2BFACBEB}" type="pres">
      <dgm:prSet presAssocID="{91DCDE2A-4459-4F07-8757-10A25541B7B2}" presName="cycle" presStyleCnt="0">
        <dgm:presLayoutVars>
          <dgm:chMax val="1"/>
          <dgm:dir/>
          <dgm:animLvl val="ctr"/>
          <dgm:resizeHandles val="exact"/>
        </dgm:presLayoutVars>
      </dgm:prSet>
      <dgm:spPr/>
    </dgm:pt>
    <dgm:pt modelId="{16EE1BF0-D08D-4BCC-A593-96DBBEC4EC62}" type="pres">
      <dgm:prSet presAssocID="{DE36092C-2302-461F-B30B-8010BD6D785B}" presName="centerShape" presStyleLbl="node0" presStyleIdx="0" presStyleCnt="1"/>
      <dgm:spPr/>
    </dgm:pt>
    <dgm:pt modelId="{9AEC4EEC-BFC8-451A-8FB4-C71BC32D0597}" type="pres">
      <dgm:prSet presAssocID="{F159A694-822F-42CE-9CE5-EB1A01B15849}" presName="Name9" presStyleLbl="parChTrans1D2" presStyleIdx="0" presStyleCnt="6"/>
      <dgm:spPr/>
    </dgm:pt>
    <dgm:pt modelId="{D7EB8A83-412D-433C-ADBB-66981BCE23E2}" type="pres">
      <dgm:prSet presAssocID="{F159A694-822F-42CE-9CE5-EB1A01B15849}" presName="connTx" presStyleLbl="parChTrans1D2" presStyleIdx="0" presStyleCnt="6"/>
      <dgm:spPr/>
    </dgm:pt>
    <dgm:pt modelId="{1903CACB-A90C-44D4-B420-53E1D36D8E28}" type="pres">
      <dgm:prSet presAssocID="{D3E3CA63-4FA7-471D-88A8-E7222D4FEA2F}" presName="node" presStyleLbl="node1" presStyleIdx="0" presStyleCnt="6">
        <dgm:presLayoutVars>
          <dgm:bulletEnabled val="1"/>
        </dgm:presLayoutVars>
      </dgm:prSet>
      <dgm:spPr/>
    </dgm:pt>
    <dgm:pt modelId="{821C8ABC-FA59-422D-BFAC-51B8BB04E66C}" type="pres">
      <dgm:prSet presAssocID="{C9CF0623-773C-431D-BDAB-A872846F0489}" presName="Name9" presStyleLbl="parChTrans1D2" presStyleIdx="1" presStyleCnt="6"/>
      <dgm:spPr/>
    </dgm:pt>
    <dgm:pt modelId="{852EDFE0-AB66-4FC4-A7BB-BF33650B7D13}" type="pres">
      <dgm:prSet presAssocID="{C9CF0623-773C-431D-BDAB-A872846F0489}" presName="connTx" presStyleLbl="parChTrans1D2" presStyleIdx="1" presStyleCnt="6"/>
      <dgm:spPr/>
    </dgm:pt>
    <dgm:pt modelId="{90FF83C4-3174-40C0-B7BB-E4229B072031}" type="pres">
      <dgm:prSet presAssocID="{5F8FA410-6743-429F-82DD-1EB6938077C9}" presName="node" presStyleLbl="node1" presStyleIdx="1" presStyleCnt="6">
        <dgm:presLayoutVars>
          <dgm:bulletEnabled val="1"/>
        </dgm:presLayoutVars>
      </dgm:prSet>
      <dgm:spPr/>
    </dgm:pt>
    <dgm:pt modelId="{733815D2-86BF-443B-BA70-11489A2755FF}" type="pres">
      <dgm:prSet presAssocID="{CA3C30A8-04CC-43A1-B4B0-A18B6822BF59}" presName="Name9" presStyleLbl="parChTrans1D2" presStyleIdx="2" presStyleCnt="6"/>
      <dgm:spPr/>
    </dgm:pt>
    <dgm:pt modelId="{9965C827-FE81-4594-BA60-95BFDF3B4F79}" type="pres">
      <dgm:prSet presAssocID="{CA3C30A8-04CC-43A1-B4B0-A18B6822BF59}" presName="connTx" presStyleLbl="parChTrans1D2" presStyleIdx="2" presStyleCnt="6"/>
      <dgm:spPr/>
    </dgm:pt>
    <dgm:pt modelId="{A323F507-1AC7-47EE-B439-91DB8A957A04}" type="pres">
      <dgm:prSet presAssocID="{AC0FB287-A9EB-43EE-8FB8-5DAD51B7EE1C}" presName="node" presStyleLbl="node1" presStyleIdx="2" presStyleCnt="6">
        <dgm:presLayoutVars>
          <dgm:bulletEnabled val="1"/>
        </dgm:presLayoutVars>
      </dgm:prSet>
      <dgm:spPr/>
    </dgm:pt>
    <dgm:pt modelId="{5291CEF0-792E-4B7B-A439-C0C88C4C6663}" type="pres">
      <dgm:prSet presAssocID="{F5BCFF6F-2F6D-47D5-8490-BED7598E85B9}" presName="Name9" presStyleLbl="parChTrans1D2" presStyleIdx="3" presStyleCnt="6"/>
      <dgm:spPr/>
    </dgm:pt>
    <dgm:pt modelId="{0458B956-03AA-4CF2-8513-85786582DC78}" type="pres">
      <dgm:prSet presAssocID="{F5BCFF6F-2F6D-47D5-8490-BED7598E85B9}" presName="connTx" presStyleLbl="parChTrans1D2" presStyleIdx="3" presStyleCnt="6"/>
      <dgm:spPr/>
    </dgm:pt>
    <dgm:pt modelId="{A2C75FEB-4042-4C79-A1DD-C70582A2B933}" type="pres">
      <dgm:prSet presAssocID="{D355EEF9-0A5E-4DD8-B1C4-47B12938FE9F}" presName="node" presStyleLbl="node1" presStyleIdx="3" presStyleCnt="6">
        <dgm:presLayoutVars>
          <dgm:bulletEnabled val="1"/>
        </dgm:presLayoutVars>
      </dgm:prSet>
      <dgm:spPr/>
    </dgm:pt>
    <dgm:pt modelId="{D20B26D2-D6AB-4B5B-9114-896F745D84B7}" type="pres">
      <dgm:prSet presAssocID="{E830045F-E7DE-4CF0-8745-4F27B25710F4}" presName="Name9" presStyleLbl="parChTrans1D2" presStyleIdx="4" presStyleCnt="6"/>
      <dgm:spPr/>
    </dgm:pt>
    <dgm:pt modelId="{B7765959-AA1C-4D75-B20C-FB441E23F841}" type="pres">
      <dgm:prSet presAssocID="{E830045F-E7DE-4CF0-8745-4F27B25710F4}" presName="connTx" presStyleLbl="parChTrans1D2" presStyleIdx="4" presStyleCnt="6"/>
      <dgm:spPr/>
    </dgm:pt>
    <dgm:pt modelId="{D5DB3348-9461-470B-A4AD-38DEB53B75AF}" type="pres">
      <dgm:prSet presAssocID="{9D3EE500-10B2-4EA6-82BB-FCCC46429992}" presName="node" presStyleLbl="node1" presStyleIdx="4" presStyleCnt="6">
        <dgm:presLayoutVars>
          <dgm:bulletEnabled val="1"/>
        </dgm:presLayoutVars>
      </dgm:prSet>
      <dgm:spPr/>
    </dgm:pt>
    <dgm:pt modelId="{C94733F1-01C2-4601-8761-1D04F3C86EEB}" type="pres">
      <dgm:prSet presAssocID="{D7AE5E66-1DAE-4EE5-AD32-850D09081528}" presName="Name9" presStyleLbl="parChTrans1D2" presStyleIdx="5" presStyleCnt="6"/>
      <dgm:spPr/>
    </dgm:pt>
    <dgm:pt modelId="{9AD0BC55-8946-416D-B76A-373E0536D51C}" type="pres">
      <dgm:prSet presAssocID="{D7AE5E66-1DAE-4EE5-AD32-850D09081528}" presName="connTx" presStyleLbl="parChTrans1D2" presStyleIdx="5" presStyleCnt="6"/>
      <dgm:spPr/>
    </dgm:pt>
    <dgm:pt modelId="{67CFD00B-6CBC-4090-BAD5-99900DD02C1A}" type="pres">
      <dgm:prSet presAssocID="{ABEB134F-C509-4ED6-BA57-0EA34388F0D2}" presName="node" presStyleLbl="node1" presStyleIdx="5" presStyleCnt="6">
        <dgm:presLayoutVars>
          <dgm:bulletEnabled val="1"/>
        </dgm:presLayoutVars>
      </dgm:prSet>
      <dgm:spPr/>
    </dgm:pt>
  </dgm:ptLst>
  <dgm:cxnLst>
    <dgm:cxn modelId="{E97A0600-BFC1-4373-A7D5-1192325796FE}" type="presOf" srcId="{AC0FB287-A9EB-43EE-8FB8-5DAD51B7EE1C}" destId="{A323F507-1AC7-47EE-B439-91DB8A957A04}" srcOrd="0" destOrd="0" presId="urn:microsoft.com/office/officeart/2005/8/layout/radial1"/>
    <dgm:cxn modelId="{A895880D-1037-4441-945A-D9D9A909C264}" type="presOf" srcId="{D7AE5E66-1DAE-4EE5-AD32-850D09081528}" destId="{C94733F1-01C2-4601-8761-1D04F3C86EEB}" srcOrd="0" destOrd="0" presId="urn:microsoft.com/office/officeart/2005/8/layout/radial1"/>
    <dgm:cxn modelId="{DED58F12-9665-4983-845F-BCF53AAB9273}" type="presOf" srcId="{F159A694-822F-42CE-9CE5-EB1A01B15849}" destId="{9AEC4EEC-BFC8-451A-8FB4-C71BC32D0597}" srcOrd="0" destOrd="0" presId="urn:microsoft.com/office/officeart/2005/8/layout/radial1"/>
    <dgm:cxn modelId="{BA632F16-0CA0-4416-900B-A4CD3113EF4A}" type="presOf" srcId="{F159A694-822F-42CE-9CE5-EB1A01B15849}" destId="{D7EB8A83-412D-433C-ADBB-66981BCE23E2}" srcOrd="1" destOrd="0" presId="urn:microsoft.com/office/officeart/2005/8/layout/radial1"/>
    <dgm:cxn modelId="{6FB81C1A-AC81-4273-8D47-3D9BAFE48B3D}" type="presOf" srcId="{C9CF0623-773C-431D-BDAB-A872846F0489}" destId="{821C8ABC-FA59-422D-BFAC-51B8BB04E66C}" srcOrd="0" destOrd="0" presId="urn:microsoft.com/office/officeart/2005/8/layout/radial1"/>
    <dgm:cxn modelId="{A1A4BD1E-38CB-40AB-8FCA-3131CD4EC1C4}" type="presOf" srcId="{C9CF0623-773C-431D-BDAB-A872846F0489}" destId="{852EDFE0-AB66-4FC4-A7BB-BF33650B7D13}" srcOrd="1" destOrd="0" presId="urn:microsoft.com/office/officeart/2005/8/layout/radial1"/>
    <dgm:cxn modelId="{A539E526-7173-4E73-AEAB-77F168B7ECB0}" type="presOf" srcId="{CA3C30A8-04CC-43A1-B4B0-A18B6822BF59}" destId="{733815D2-86BF-443B-BA70-11489A2755FF}" srcOrd="0" destOrd="0" presId="urn:microsoft.com/office/officeart/2005/8/layout/radial1"/>
    <dgm:cxn modelId="{61537F2F-83E9-48AE-99DD-91281CBA60A2}" srcId="{91DCDE2A-4459-4F07-8757-10A25541B7B2}" destId="{97C0E5D9-9075-4739-9B95-2A8203A3ABFE}" srcOrd="2" destOrd="0" parTransId="{741D5FB9-ACE1-4D83-B785-802BA7F445B9}" sibTransId="{99C32D1C-F059-4E8D-8E1A-7E30C5B33D3C}"/>
    <dgm:cxn modelId="{ABBD1B34-BBF9-4827-89EC-232EE0AE2FE4}" srcId="{91DCDE2A-4459-4F07-8757-10A25541B7B2}" destId="{F3F6B86C-08F6-4DA8-8529-6826BE497537}" srcOrd="1" destOrd="0" parTransId="{F6DDB6A4-40CB-4195-80B5-D7F0A630D84F}" sibTransId="{B2E1B571-32C5-484D-ADE7-82C18D44BA07}"/>
    <dgm:cxn modelId="{F98AE93D-4FBF-47D7-BEC4-81A7AF3DE04A}" srcId="{DE36092C-2302-461F-B30B-8010BD6D785B}" destId="{9D3EE500-10B2-4EA6-82BB-FCCC46429992}" srcOrd="4" destOrd="0" parTransId="{E830045F-E7DE-4CF0-8745-4F27B25710F4}" sibTransId="{DA1E01BC-2AA8-49F0-8EA7-B31FCE876408}"/>
    <dgm:cxn modelId="{6F888B42-BB6B-43BE-A27A-E6B47876B987}" srcId="{DE36092C-2302-461F-B30B-8010BD6D785B}" destId="{D355EEF9-0A5E-4DD8-B1C4-47B12938FE9F}" srcOrd="3" destOrd="0" parTransId="{F5BCFF6F-2F6D-47D5-8490-BED7598E85B9}" sibTransId="{BF3AE8A4-2CCD-4A84-941E-2FCD12651A45}"/>
    <dgm:cxn modelId="{DE59C742-58EE-4280-8600-E7BDEE0477CB}" type="presOf" srcId="{91DCDE2A-4459-4F07-8757-10A25541B7B2}" destId="{1CA4CA85-B245-4DFC-AEE5-165F2BFACBEB}" srcOrd="0" destOrd="0" presId="urn:microsoft.com/office/officeart/2005/8/layout/radial1"/>
    <dgm:cxn modelId="{63D39356-5A53-43AF-A6F1-B8A557EDE98F}" type="presOf" srcId="{E830045F-E7DE-4CF0-8745-4F27B25710F4}" destId="{B7765959-AA1C-4D75-B20C-FB441E23F841}" srcOrd="1" destOrd="0" presId="urn:microsoft.com/office/officeart/2005/8/layout/radial1"/>
    <dgm:cxn modelId="{C4207688-EFD6-40A1-A440-4213382002B3}" type="presOf" srcId="{CA3C30A8-04CC-43A1-B4B0-A18B6822BF59}" destId="{9965C827-FE81-4594-BA60-95BFDF3B4F79}" srcOrd="1" destOrd="0" presId="urn:microsoft.com/office/officeart/2005/8/layout/radial1"/>
    <dgm:cxn modelId="{8074CC8D-6E85-4B04-A90C-9577D53033C5}" type="presOf" srcId="{9D3EE500-10B2-4EA6-82BB-FCCC46429992}" destId="{D5DB3348-9461-470B-A4AD-38DEB53B75AF}" srcOrd="0" destOrd="0" presId="urn:microsoft.com/office/officeart/2005/8/layout/radial1"/>
    <dgm:cxn modelId="{DF807497-CB08-48D0-9BC4-C9E17A06CCC3}" type="presOf" srcId="{F5BCFF6F-2F6D-47D5-8490-BED7598E85B9}" destId="{5291CEF0-792E-4B7B-A439-C0C88C4C6663}" srcOrd="0" destOrd="0" presId="urn:microsoft.com/office/officeart/2005/8/layout/radial1"/>
    <dgm:cxn modelId="{B40EA899-B414-4BB0-BCA5-E659318DAF74}" type="presOf" srcId="{ABEB134F-C509-4ED6-BA57-0EA34388F0D2}" destId="{67CFD00B-6CBC-4090-BAD5-99900DD02C1A}" srcOrd="0" destOrd="0" presId="urn:microsoft.com/office/officeart/2005/8/layout/radial1"/>
    <dgm:cxn modelId="{ED020E9A-49FB-4FFA-8515-AFB17D2F8939}" srcId="{DE36092C-2302-461F-B30B-8010BD6D785B}" destId="{AC0FB287-A9EB-43EE-8FB8-5DAD51B7EE1C}" srcOrd="2" destOrd="0" parTransId="{CA3C30A8-04CC-43A1-B4B0-A18B6822BF59}" sibTransId="{90B9B29B-0B1C-40D7-8321-F853B223F696}"/>
    <dgm:cxn modelId="{3CD3AEA9-DB04-4FFC-B8DB-7D53948A38C6}" srcId="{91DCDE2A-4459-4F07-8757-10A25541B7B2}" destId="{DE36092C-2302-461F-B30B-8010BD6D785B}" srcOrd="0" destOrd="0" parTransId="{4450F1D1-9031-490C-90D8-02E257CF2471}" sibTransId="{4F66B921-9959-4B02-B6CE-3769008CF88C}"/>
    <dgm:cxn modelId="{49A697B3-EE39-4F31-9C7B-51E0E48A5B3E}" type="presOf" srcId="{D3E3CA63-4FA7-471D-88A8-E7222D4FEA2F}" destId="{1903CACB-A90C-44D4-B420-53E1D36D8E28}" srcOrd="0" destOrd="0" presId="urn:microsoft.com/office/officeart/2005/8/layout/radial1"/>
    <dgm:cxn modelId="{2593A9C1-9CBF-42EB-99A6-605363D82D0E}" type="presOf" srcId="{DE36092C-2302-461F-B30B-8010BD6D785B}" destId="{16EE1BF0-D08D-4BCC-A593-96DBBEC4EC62}" srcOrd="0" destOrd="0" presId="urn:microsoft.com/office/officeart/2005/8/layout/radial1"/>
    <dgm:cxn modelId="{35AFB9C6-FA27-4F7F-A7DA-5760D009345E}" srcId="{DE36092C-2302-461F-B30B-8010BD6D785B}" destId="{D3E3CA63-4FA7-471D-88A8-E7222D4FEA2F}" srcOrd="0" destOrd="0" parTransId="{F159A694-822F-42CE-9CE5-EB1A01B15849}" sibTransId="{97379C16-8862-4FB0-B383-3FCF19278B84}"/>
    <dgm:cxn modelId="{6262C6C6-2A7A-433E-942A-2856DAB90471}" srcId="{DE36092C-2302-461F-B30B-8010BD6D785B}" destId="{5F8FA410-6743-429F-82DD-1EB6938077C9}" srcOrd="1" destOrd="0" parTransId="{C9CF0623-773C-431D-BDAB-A872846F0489}" sibTransId="{48D2320D-2E02-492E-99AE-993415D649CA}"/>
    <dgm:cxn modelId="{B55FEFE6-F94A-421D-8B36-F0E13F6FA894}" type="presOf" srcId="{D355EEF9-0A5E-4DD8-B1C4-47B12938FE9F}" destId="{A2C75FEB-4042-4C79-A1DD-C70582A2B933}" srcOrd="0" destOrd="0" presId="urn:microsoft.com/office/officeart/2005/8/layout/radial1"/>
    <dgm:cxn modelId="{513100C7-9FD0-4F85-A0A3-DA37AF402907}" type="presOf" srcId="{5F8FA410-6743-429F-82DD-1EB6938077C9}" destId="{90FF83C4-3174-40C0-B7BB-E4229B072031}" srcOrd="0" destOrd="0" presId="urn:microsoft.com/office/officeart/2005/8/layout/radial1"/>
    <dgm:cxn modelId="{61A77BCA-9470-4B3A-BC55-20D39B6AAE42}" type="presOf" srcId="{F5BCFF6F-2F6D-47D5-8490-BED7598E85B9}" destId="{0458B956-03AA-4CF2-8513-85786582DC78}" srcOrd="1" destOrd="0" presId="urn:microsoft.com/office/officeart/2005/8/layout/radial1"/>
    <dgm:cxn modelId="{F51E3DEF-B567-456D-B461-8BB0854893C4}" srcId="{DE36092C-2302-461F-B30B-8010BD6D785B}" destId="{ABEB134F-C509-4ED6-BA57-0EA34388F0D2}" srcOrd="5" destOrd="0" parTransId="{D7AE5E66-1DAE-4EE5-AD32-850D09081528}" sibTransId="{2E76635F-6E0E-4D54-978B-E9D51FB702E9}"/>
    <dgm:cxn modelId="{AB84AEFC-F035-4B1D-82F5-2F9B3FBC494E}" type="presOf" srcId="{D7AE5E66-1DAE-4EE5-AD32-850D09081528}" destId="{9AD0BC55-8946-416D-B76A-373E0536D51C}" srcOrd="1" destOrd="0" presId="urn:microsoft.com/office/officeart/2005/8/layout/radial1"/>
    <dgm:cxn modelId="{A77680FF-1A15-4D9D-9DC8-9FF5683A9665}" type="presOf" srcId="{E830045F-E7DE-4CF0-8745-4F27B25710F4}" destId="{D20B26D2-D6AB-4B5B-9114-896F745D84B7}" srcOrd="0" destOrd="0" presId="urn:microsoft.com/office/officeart/2005/8/layout/radial1"/>
    <dgm:cxn modelId="{56EB4D3F-8DCC-4553-B81F-80AB7036BB9E}" type="presParOf" srcId="{1CA4CA85-B245-4DFC-AEE5-165F2BFACBEB}" destId="{16EE1BF0-D08D-4BCC-A593-96DBBEC4EC62}" srcOrd="0" destOrd="0" presId="urn:microsoft.com/office/officeart/2005/8/layout/radial1"/>
    <dgm:cxn modelId="{2FD89985-0654-4562-A768-3928FE230221}" type="presParOf" srcId="{1CA4CA85-B245-4DFC-AEE5-165F2BFACBEB}" destId="{9AEC4EEC-BFC8-451A-8FB4-C71BC32D0597}" srcOrd="1" destOrd="0" presId="urn:microsoft.com/office/officeart/2005/8/layout/radial1"/>
    <dgm:cxn modelId="{86A12538-6395-4135-8EA8-9E3CE67D5268}" type="presParOf" srcId="{9AEC4EEC-BFC8-451A-8FB4-C71BC32D0597}" destId="{D7EB8A83-412D-433C-ADBB-66981BCE23E2}" srcOrd="0" destOrd="0" presId="urn:microsoft.com/office/officeart/2005/8/layout/radial1"/>
    <dgm:cxn modelId="{03832EE4-ABC1-42A0-B41E-BC6F513341AB}" type="presParOf" srcId="{1CA4CA85-B245-4DFC-AEE5-165F2BFACBEB}" destId="{1903CACB-A90C-44D4-B420-53E1D36D8E28}" srcOrd="2" destOrd="0" presId="urn:microsoft.com/office/officeart/2005/8/layout/radial1"/>
    <dgm:cxn modelId="{5D8CF509-2BCD-42D2-862E-326C8066016C}" type="presParOf" srcId="{1CA4CA85-B245-4DFC-AEE5-165F2BFACBEB}" destId="{821C8ABC-FA59-422D-BFAC-51B8BB04E66C}" srcOrd="3" destOrd="0" presId="urn:microsoft.com/office/officeart/2005/8/layout/radial1"/>
    <dgm:cxn modelId="{C8E64AE6-5909-4428-AF70-A479ED1B0437}" type="presParOf" srcId="{821C8ABC-FA59-422D-BFAC-51B8BB04E66C}" destId="{852EDFE0-AB66-4FC4-A7BB-BF33650B7D13}" srcOrd="0" destOrd="0" presId="urn:microsoft.com/office/officeart/2005/8/layout/radial1"/>
    <dgm:cxn modelId="{1C1A8B6F-1A34-42CE-86CC-DB264D6A116D}" type="presParOf" srcId="{1CA4CA85-B245-4DFC-AEE5-165F2BFACBEB}" destId="{90FF83C4-3174-40C0-B7BB-E4229B072031}" srcOrd="4" destOrd="0" presId="urn:microsoft.com/office/officeart/2005/8/layout/radial1"/>
    <dgm:cxn modelId="{0B9D3030-9023-4984-8BE6-DCDD9599041A}" type="presParOf" srcId="{1CA4CA85-B245-4DFC-AEE5-165F2BFACBEB}" destId="{733815D2-86BF-443B-BA70-11489A2755FF}" srcOrd="5" destOrd="0" presId="urn:microsoft.com/office/officeart/2005/8/layout/radial1"/>
    <dgm:cxn modelId="{533DA6C7-ED9D-42F6-B7ED-2AC019C09CEC}" type="presParOf" srcId="{733815D2-86BF-443B-BA70-11489A2755FF}" destId="{9965C827-FE81-4594-BA60-95BFDF3B4F79}" srcOrd="0" destOrd="0" presId="urn:microsoft.com/office/officeart/2005/8/layout/radial1"/>
    <dgm:cxn modelId="{6A9F03B4-FA0B-4624-8A42-DD82A8F961B2}" type="presParOf" srcId="{1CA4CA85-B245-4DFC-AEE5-165F2BFACBEB}" destId="{A323F507-1AC7-47EE-B439-91DB8A957A04}" srcOrd="6" destOrd="0" presId="urn:microsoft.com/office/officeart/2005/8/layout/radial1"/>
    <dgm:cxn modelId="{05DDA874-0CD6-45A0-98D2-6F125FC058CB}" type="presParOf" srcId="{1CA4CA85-B245-4DFC-AEE5-165F2BFACBEB}" destId="{5291CEF0-792E-4B7B-A439-C0C88C4C6663}" srcOrd="7" destOrd="0" presId="urn:microsoft.com/office/officeart/2005/8/layout/radial1"/>
    <dgm:cxn modelId="{24CBDF43-D016-41F6-A0DE-E85401AF2BE8}" type="presParOf" srcId="{5291CEF0-792E-4B7B-A439-C0C88C4C6663}" destId="{0458B956-03AA-4CF2-8513-85786582DC78}" srcOrd="0" destOrd="0" presId="urn:microsoft.com/office/officeart/2005/8/layout/radial1"/>
    <dgm:cxn modelId="{F8A9E1C5-9D56-4265-BC01-EBE180DA034D}" type="presParOf" srcId="{1CA4CA85-B245-4DFC-AEE5-165F2BFACBEB}" destId="{A2C75FEB-4042-4C79-A1DD-C70582A2B933}" srcOrd="8" destOrd="0" presId="urn:microsoft.com/office/officeart/2005/8/layout/radial1"/>
    <dgm:cxn modelId="{1A1F3CEF-6954-479D-8BBE-6CCB82E6A93F}" type="presParOf" srcId="{1CA4CA85-B245-4DFC-AEE5-165F2BFACBEB}" destId="{D20B26D2-D6AB-4B5B-9114-896F745D84B7}" srcOrd="9" destOrd="0" presId="urn:microsoft.com/office/officeart/2005/8/layout/radial1"/>
    <dgm:cxn modelId="{6FA925E2-EA26-4273-9D37-3A1EA9C834BA}" type="presParOf" srcId="{D20B26D2-D6AB-4B5B-9114-896F745D84B7}" destId="{B7765959-AA1C-4D75-B20C-FB441E23F841}" srcOrd="0" destOrd="0" presId="urn:microsoft.com/office/officeart/2005/8/layout/radial1"/>
    <dgm:cxn modelId="{B9D56968-1AA6-417E-8CAA-0CFBF22DA7B9}" type="presParOf" srcId="{1CA4CA85-B245-4DFC-AEE5-165F2BFACBEB}" destId="{D5DB3348-9461-470B-A4AD-38DEB53B75AF}" srcOrd="10" destOrd="0" presId="urn:microsoft.com/office/officeart/2005/8/layout/radial1"/>
    <dgm:cxn modelId="{2EA30136-F7AD-48E7-9A5F-CB78D3D2F9A5}" type="presParOf" srcId="{1CA4CA85-B245-4DFC-AEE5-165F2BFACBEB}" destId="{C94733F1-01C2-4601-8761-1D04F3C86EEB}" srcOrd="11" destOrd="0" presId="urn:microsoft.com/office/officeart/2005/8/layout/radial1"/>
    <dgm:cxn modelId="{C1DF8B2C-A688-4FCC-963E-C73F05591017}" type="presParOf" srcId="{C94733F1-01C2-4601-8761-1D04F3C86EEB}" destId="{9AD0BC55-8946-416D-B76A-373E0536D51C}" srcOrd="0" destOrd="0" presId="urn:microsoft.com/office/officeart/2005/8/layout/radial1"/>
    <dgm:cxn modelId="{26A576E8-7037-49EA-8C56-500687AADD95}" type="presParOf" srcId="{1CA4CA85-B245-4DFC-AEE5-165F2BFACBEB}" destId="{67CFD00B-6CBC-4090-BAD5-99900DD02C1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29C57A-7FB4-4D8C-96E0-4FA01BA493FF}" type="doc">
      <dgm:prSet loTypeId="urn:microsoft.com/office/officeart/2005/8/layout/default" loCatId="list" qsTypeId="urn:microsoft.com/office/officeart/2005/8/quickstyle/simple2" qsCatId="simple" csTypeId="urn:microsoft.com/office/officeart/2005/8/colors/accent1_5" csCatId="accent1" phldr="1"/>
      <dgm:spPr/>
      <dgm:t>
        <a:bodyPr/>
        <a:lstStyle/>
        <a:p>
          <a:endParaRPr lang="en-GB"/>
        </a:p>
      </dgm:t>
    </dgm:pt>
    <dgm:pt modelId="{DEE4C74D-6146-4F72-9E53-D29BF3E5E061}">
      <dgm:prSet phldrT="[Text]"/>
      <dgm:spPr/>
      <dgm:t>
        <a:bodyPr/>
        <a:lstStyle/>
        <a:p>
          <a:r>
            <a:rPr lang="en-GB" dirty="0"/>
            <a:t>Increased defence against threats from invasive alien species</a:t>
          </a:r>
        </a:p>
      </dgm:t>
    </dgm:pt>
    <dgm:pt modelId="{AAE54873-2CFE-40F0-82BC-D8C1E8E81B78}" type="parTrans" cxnId="{DF372591-668D-422D-A53F-F6C434A2D5F2}">
      <dgm:prSet/>
      <dgm:spPr/>
      <dgm:t>
        <a:bodyPr/>
        <a:lstStyle/>
        <a:p>
          <a:endParaRPr lang="en-GB"/>
        </a:p>
      </dgm:t>
    </dgm:pt>
    <dgm:pt modelId="{D705A146-5655-4B25-885F-00CCE5DDA2B2}" type="sibTrans" cxnId="{DF372591-668D-422D-A53F-F6C434A2D5F2}">
      <dgm:prSet/>
      <dgm:spPr/>
      <dgm:t>
        <a:bodyPr/>
        <a:lstStyle/>
        <a:p>
          <a:endParaRPr lang="en-GB"/>
        </a:p>
      </dgm:t>
    </dgm:pt>
    <dgm:pt modelId="{43CA9790-21EC-4578-BB92-04D6997D6012}">
      <dgm:prSet phldrT="[Text]"/>
      <dgm:spPr/>
      <dgm:t>
        <a:bodyPr/>
        <a:lstStyle/>
        <a:p>
          <a:pPr algn="ctr"/>
          <a:r>
            <a:rPr lang="en-GB" dirty="0"/>
            <a:t>Enhanced resilience to climate change, nature-based solutions to mitigation and adaptation</a:t>
          </a:r>
        </a:p>
      </dgm:t>
    </dgm:pt>
    <dgm:pt modelId="{53844ABF-21E0-4D9B-BA6F-778BD4997E0F}" type="parTrans" cxnId="{D0F8942A-5B1E-4833-A897-96AE926EAD83}">
      <dgm:prSet/>
      <dgm:spPr/>
      <dgm:t>
        <a:bodyPr/>
        <a:lstStyle/>
        <a:p>
          <a:endParaRPr lang="en-GB"/>
        </a:p>
      </dgm:t>
    </dgm:pt>
    <dgm:pt modelId="{3C6B73A8-AAAF-4E89-9D65-7BABF920A7B7}" type="sibTrans" cxnId="{D0F8942A-5B1E-4833-A897-96AE926EAD83}">
      <dgm:prSet/>
      <dgm:spPr/>
      <dgm:t>
        <a:bodyPr/>
        <a:lstStyle/>
        <a:p>
          <a:endParaRPr lang="en-GB"/>
        </a:p>
      </dgm:t>
    </dgm:pt>
    <dgm:pt modelId="{BC5A3055-B463-4A1B-857E-840CEF2CE5B6}">
      <dgm:prSet phldrT="[Text]"/>
      <dgm:spPr/>
      <dgm:t>
        <a:bodyPr/>
        <a:lstStyle/>
        <a:p>
          <a:r>
            <a:rPr lang="en-GB" dirty="0"/>
            <a:t>Contribution to legal obligations and policy targets relating to favourable conservation status</a:t>
          </a:r>
        </a:p>
      </dgm:t>
    </dgm:pt>
    <dgm:pt modelId="{8869D09E-D6CC-408D-A7D7-13309B89DC69}" type="parTrans" cxnId="{27AD6F2B-742C-490C-8EEF-A4140EE09D34}">
      <dgm:prSet/>
      <dgm:spPr/>
      <dgm:t>
        <a:bodyPr/>
        <a:lstStyle/>
        <a:p>
          <a:endParaRPr lang="en-GB"/>
        </a:p>
      </dgm:t>
    </dgm:pt>
    <dgm:pt modelId="{83A29057-14F5-4F18-949A-AE7C5F4B07D5}" type="sibTrans" cxnId="{27AD6F2B-742C-490C-8EEF-A4140EE09D34}">
      <dgm:prSet/>
      <dgm:spPr/>
      <dgm:t>
        <a:bodyPr/>
        <a:lstStyle/>
        <a:p>
          <a:endParaRPr lang="en-GB"/>
        </a:p>
      </dgm:t>
    </dgm:pt>
    <dgm:pt modelId="{974E921D-9698-4088-882B-7C21A3E63BD2}">
      <dgm:prSet phldrT="[Text]"/>
      <dgm:spPr/>
      <dgm:t>
        <a:bodyPr/>
        <a:lstStyle/>
        <a:p>
          <a:r>
            <a:rPr lang="en-GB" dirty="0"/>
            <a:t>Nature-based solutions to wildfire risk management, flood protection, carbon storage and climate buffers</a:t>
          </a:r>
        </a:p>
      </dgm:t>
    </dgm:pt>
    <dgm:pt modelId="{3EE6FB87-0A79-4CD6-B72C-7FD18074B9C7}" type="parTrans" cxnId="{ADC1C242-026C-4D8B-AA66-B262A202385D}">
      <dgm:prSet/>
      <dgm:spPr/>
      <dgm:t>
        <a:bodyPr/>
        <a:lstStyle/>
        <a:p>
          <a:endParaRPr lang="en-GB"/>
        </a:p>
      </dgm:t>
    </dgm:pt>
    <dgm:pt modelId="{7370607F-1535-4E03-BA2B-A99BE85CFE2E}" type="sibTrans" cxnId="{ADC1C242-026C-4D8B-AA66-B262A202385D}">
      <dgm:prSet/>
      <dgm:spPr/>
      <dgm:t>
        <a:bodyPr/>
        <a:lstStyle/>
        <a:p>
          <a:endParaRPr lang="en-GB"/>
        </a:p>
      </dgm:t>
    </dgm:pt>
    <dgm:pt modelId="{61EC1284-2704-44F8-B858-4C4D13B16BC1}">
      <dgm:prSet phldrT="[Text]"/>
      <dgm:spPr/>
      <dgm:t>
        <a:bodyPr/>
        <a:lstStyle/>
        <a:p>
          <a:r>
            <a:rPr lang="en-GB" dirty="0"/>
            <a:t>Establishing Nature Recovery Networks, improving public engagement and access to  nature</a:t>
          </a:r>
        </a:p>
      </dgm:t>
    </dgm:pt>
    <dgm:pt modelId="{BDD8A4A8-8B32-4F30-A807-685BE37F297F}" type="parTrans" cxnId="{1935070B-0A2E-41A5-B82F-2397D50A4444}">
      <dgm:prSet/>
      <dgm:spPr/>
      <dgm:t>
        <a:bodyPr/>
        <a:lstStyle/>
        <a:p>
          <a:endParaRPr lang="en-GB"/>
        </a:p>
      </dgm:t>
    </dgm:pt>
    <dgm:pt modelId="{F7C91220-C3E8-4524-9429-5AD51A2C7DD7}" type="sibTrans" cxnId="{1935070B-0A2E-41A5-B82F-2397D50A4444}">
      <dgm:prSet/>
      <dgm:spPr/>
      <dgm:t>
        <a:bodyPr/>
        <a:lstStyle/>
        <a:p>
          <a:endParaRPr lang="en-GB"/>
        </a:p>
      </dgm:t>
    </dgm:pt>
    <dgm:pt modelId="{9FFAFCDC-B304-4672-A1C1-2B0C575F675A}">
      <dgm:prSet phldrT="[Text]"/>
      <dgm:spPr/>
      <dgm:t>
        <a:bodyPr/>
        <a:lstStyle/>
        <a:p>
          <a:r>
            <a:rPr lang="en-GB" dirty="0"/>
            <a:t>Restoration of peatland/wetland sites – carbon sinks for net zero targets</a:t>
          </a:r>
        </a:p>
      </dgm:t>
    </dgm:pt>
    <dgm:pt modelId="{3B7A4E78-7B9E-4E4D-87DD-F52B06244C93}" type="parTrans" cxnId="{9600A23D-3F86-4E80-A3E5-1D734C86ED73}">
      <dgm:prSet/>
      <dgm:spPr/>
      <dgm:t>
        <a:bodyPr/>
        <a:lstStyle/>
        <a:p>
          <a:endParaRPr lang="en-GB"/>
        </a:p>
      </dgm:t>
    </dgm:pt>
    <dgm:pt modelId="{9B877FD2-3D2B-4A8F-A367-4B1A199543BF}" type="sibTrans" cxnId="{9600A23D-3F86-4E80-A3E5-1D734C86ED73}">
      <dgm:prSet/>
      <dgm:spPr/>
      <dgm:t>
        <a:bodyPr/>
        <a:lstStyle/>
        <a:p>
          <a:endParaRPr lang="en-GB"/>
        </a:p>
      </dgm:t>
    </dgm:pt>
    <dgm:pt modelId="{AF669869-7142-4F6E-A8DA-DFA141E64384}" type="pres">
      <dgm:prSet presAssocID="{6D29C57A-7FB4-4D8C-96E0-4FA01BA493FF}" presName="diagram" presStyleCnt="0">
        <dgm:presLayoutVars>
          <dgm:dir/>
          <dgm:resizeHandles val="exact"/>
        </dgm:presLayoutVars>
      </dgm:prSet>
      <dgm:spPr/>
    </dgm:pt>
    <dgm:pt modelId="{000F8936-7864-4504-819F-4F563FA2D875}" type="pres">
      <dgm:prSet presAssocID="{DEE4C74D-6146-4F72-9E53-D29BF3E5E061}" presName="node" presStyleLbl="node1" presStyleIdx="0" presStyleCnt="6">
        <dgm:presLayoutVars>
          <dgm:bulletEnabled val="1"/>
        </dgm:presLayoutVars>
      </dgm:prSet>
      <dgm:spPr/>
    </dgm:pt>
    <dgm:pt modelId="{6ABAB744-8031-4D73-BDB2-EA88F18B635E}" type="pres">
      <dgm:prSet presAssocID="{D705A146-5655-4B25-885F-00CCE5DDA2B2}" presName="sibTrans" presStyleCnt="0"/>
      <dgm:spPr/>
    </dgm:pt>
    <dgm:pt modelId="{FF7B120B-DDD2-4C0C-A4BC-58EC0CEB3025}" type="pres">
      <dgm:prSet presAssocID="{43CA9790-21EC-4578-BB92-04D6997D6012}" presName="node" presStyleLbl="node1" presStyleIdx="1" presStyleCnt="6">
        <dgm:presLayoutVars>
          <dgm:bulletEnabled val="1"/>
        </dgm:presLayoutVars>
      </dgm:prSet>
      <dgm:spPr/>
    </dgm:pt>
    <dgm:pt modelId="{7A6912C1-6523-49BD-ABE4-3EA0471857AC}" type="pres">
      <dgm:prSet presAssocID="{3C6B73A8-AAAF-4E89-9D65-7BABF920A7B7}" presName="sibTrans" presStyleCnt="0"/>
      <dgm:spPr/>
    </dgm:pt>
    <dgm:pt modelId="{2FFEF769-BBCC-4888-9D6B-9301958ABB3F}" type="pres">
      <dgm:prSet presAssocID="{BC5A3055-B463-4A1B-857E-840CEF2CE5B6}" presName="node" presStyleLbl="node1" presStyleIdx="2" presStyleCnt="6">
        <dgm:presLayoutVars>
          <dgm:bulletEnabled val="1"/>
        </dgm:presLayoutVars>
      </dgm:prSet>
      <dgm:spPr/>
    </dgm:pt>
    <dgm:pt modelId="{0CD665B5-922A-40D3-BB78-6D0500AE2F92}" type="pres">
      <dgm:prSet presAssocID="{83A29057-14F5-4F18-949A-AE7C5F4B07D5}" presName="sibTrans" presStyleCnt="0"/>
      <dgm:spPr/>
    </dgm:pt>
    <dgm:pt modelId="{65E9BFC5-A788-47D1-81EF-E6412B729F97}" type="pres">
      <dgm:prSet presAssocID="{9FFAFCDC-B304-4672-A1C1-2B0C575F675A}" presName="node" presStyleLbl="node1" presStyleIdx="3" presStyleCnt="6">
        <dgm:presLayoutVars>
          <dgm:bulletEnabled val="1"/>
        </dgm:presLayoutVars>
      </dgm:prSet>
      <dgm:spPr/>
    </dgm:pt>
    <dgm:pt modelId="{668037F2-0A6E-4C7E-8CB5-54D603F6F2AA}" type="pres">
      <dgm:prSet presAssocID="{9B877FD2-3D2B-4A8F-A367-4B1A199543BF}" presName="sibTrans" presStyleCnt="0"/>
      <dgm:spPr/>
    </dgm:pt>
    <dgm:pt modelId="{032F995F-C5FC-4964-8EE5-A4488F400916}" type="pres">
      <dgm:prSet presAssocID="{974E921D-9698-4088-882B-7C21A3E63BD2}" presName="node" presStyleLbl="node1" presStyleIdx="4" presStyleCnt="6">
        <dgm:presLayoutVars>
          <dgm:bulletEnabled val="1"/>
        </dgm:presLayoutVars>
      </dgm:prSet>
      <dgm:spPr/>
    </dgm:pt>
    <dgm:pt modelId="{C71F264D-B701-4897-B62A-1662393DE7AB}" type="pres">
      <dgm:prSet presAssocID="{7370607F-1535-4E03-BA2B-A99BE85CFE2E}" presName="sibTrans" presStyleCnt="0"/>
      <dgm:spPr/>
    </dgm:pt>
    <dgm:pt modelId="{E66C5515-B79E-4A11-8124-841692B142AD}" type="pres">
      <dgm:prSet presAssocID="{61EC1284-2704-44F8-B858-4C4D13B16BC1}" presName="node" presStyleLbl="node1" presStyleIdx="5" presStyleCnt="6">
        <dgm:presLayoutVars>
          <dgm:bulletEnabled val="1"/>
        </dgm:presLayoutVars>
      </dgm:prSet>
      <dgm:spPr/>
    </dgm:pt>
  </dgm:ptLst>
  <dgm:cxnLst>
    <dgm:cxn modelId="{1935070B-0A2E-41A5-B82F-2397D50A4444}" srcId="{6D29C57A-7FB4-4D8C-96E0-4FA01BA493FF}" destId="{61EC1284-2704-44F8-B858-4C4D13B16BC1}" srcOrd="5" destOrd="0" parTransId="{BDD8A4A8-8B32-4F30-A807-685BE37F297F}" sibTransId="{F7C91220-C3E8-4524-9429-5AD51A2C7DD7}"/>
    <dgm:cxn modelId="{0ABB4C17-3F1A-43A9-B1A7-B65880866CA9}" type="presOf" srcId="{9FFAFCDC-B304-4672-A1C1-2B0C575F675A}" destId="{65E9BFC5-A788-47D1-81EF-E6412B729F97}" srcOrd="0" destOrd="0" presId="urn:microsoft.com/office/officeart/2005/8/layout/default"/>
    <dgm:cxn modelId="{D0F8942A-5B1E-4833-A897-96AE926EAD83}" srcId="{6D29C57A-7FB4-4D8C-96E0-4FA01BA493FF}" destId="{43CA9790-21EC-4578-BB92-04D6997D6012}" srcOrd="1" destOrd="0" parTransId="{53844ABF-21E0-4D9B-BA6F-778BD4997E0F}" sibTransId="{3C6B73A8-AAAF-4E89-9D65-7BABF920A7B7}"/>
    <dgm:cxn modelId="{27AD6F2B-742C-490C-8EEF-A4140EE09D34}" srcId="{6D29C57A-7FB4-4D8C-96E0-4FA01BA493FF}" destId="{BC5A3055-B463-4A1B-857E-840CEF2CE5B6}" srcOrd="2" destOrd="0" parTransId="{8869D09E-D6CC-408D-A7D7-13309B89DC69}" sibTransId="{83A29057-14F5-4F18-949A-AE7C5F4B07D5}"/>
    <dgm:cxn modelId="{496FAC2E-ABD4-4917-B1E3-18C715724EC0}" type="presOf" srcId="{BC5A3055-B463-4A1B-857E-840CEF2CE5B6}" destId="{2FFEF769-BBCC-4888-9D6B-9301958ABB3F}" srcOrd="0" destOrd="0" presId="urn:microsoft.com/office/officeart/2005/8/layout/default"/>
    <dgm:cxn modelId="{9600A23D-3F86-4E80-A3E5-1D734C86ED73}" srcId="{6D29C57A-7FB4-4D8C-96E0-4FA01BA493FF}" destId="{9FFAFCDC-B304-4672-A1C1-2B0C575F675A}" srcOrd="3" destOrd="0" parTransId="{3B7A4E78-7B9E-4E4D-87DD-F52B06244C93}" sibTransId="{9B877FD2-3D2B-4A8F-A367-4B1A199543BF}"/>
    <dgm:cxn modelId="{ADC1C242-026C-4D8B-AA66-B262A202385D}" srcId="{6D29C57A-7FB4-4D8C-96E0-4FA01BA493FF}" destId="{974E921D-9698-4088-882B-7C21A3E63BD2}" srcOrd="4" destOrd="0" parTransId="{3EE6FB87-0A79-4CD6-B72C-7FD18074B9C7}" sibTransId="{7370607F-1535-4E03-BA2B-A99BE85CFE2E}"/>
    <dgm:cxn modelId="{8C4F7C65-4C8F-4FC7-B18D-6E5E436CF2B5}" type="presOf" srcId="{43CA9790-21EC-4578-BB92-04D6997D6012}" destId="{FF7B120B-DDD2-4C0C-A4BC-58EC0CEB3025}" srcOrd="0" destOrd="0" presId="urn:microsoft.com/office/officeart/2005/8/layout/default"/>
    <dgm:cxn modelId="{DF372591-668D-422D-A53F-F6C434A2D5F2}" srcId="{6D29C57A-7FB4-4D8C-96E0-4FA01BA493FF}" destId="{DEE4C74D-6146-4F72-9E53-D29BF3E5E061}" srcOrd="0" destOrd="0" parTransId="{AAE54873-2CFE-40F0-82BC-D8C1E8E81B78}" sibTransId="{D705A146-5655-4B25-885F-00CCE5DDA2B2}"/>
    <dgm:cxn modelId="{8B363C8A-8555-41F2-A76B-90F7D52548FD}" type="presOf" srcId="{974E921D-9698-4088-882B-7C21A3E63BD2}" destId="{032F995F-C5FC-4964-8EE5-A4488F400916}" srcOrd="0" destOrd="0" presId="urn:microsoft.com/office/officeart/2005/8/layout/default"/>
    <dgm:cxn modelId="{538D5BBB-0161-4CBC-8C47-7BD5C6384548}" type="presOf" srcId="{DEE4C74D-6146-4F72-9E53-D29BF3E5E061}" destId="{000F8936-7864-4504-819F-4F563FA2D875}" srcOrd="0" destOrd="0" presId="urn:microsoft.com/office/officeart/2005/8/layout/default"/>
    <dgm:cxn modelId="{69A1DAC5-41E9-47B6-BD6D-F46CA15F4F6C}" type="presOf" srcId="{6D29C57A-7FB4-4D8C-96E0-4FA01BA493FF}" destId="{AF669869-7142-4F6E-A8DA-DFA141E64384}" srcOrd="0" destOrd="0" presId="urn:microsoft.com/office/officeart/2005/8/layout/default"/>
    <dgm:cxn modelId="{8A984CD4-8164-430F-A9E6-63B22EE7A668}" type="presOf" srcId="{61EC1284-2704-44F8-B858-4C4D13B16BC1}" destId="{E66C5515-B79E-4A11-8124-841692B142AD}" srcOrd="0" destOrd="0" presId="urn:microsoft.com/office/officeart/2005/8/layout/default"/>
    <dgm:cxn modelId="{ABA3F006-E7B6-406D-828A-7D40DDB0AD8A}" type="presParOf" srcId="{AF669869-7142-4F6E-A8DA-DFA141E64384}" destId="{000F8936-7864-4504-819F-4F563FA2D875}" srcOrd="0" destOrd="0" presId="urn:microsoft.com/office/officeart/2005/8/layout/default"/>
    <dgm:cxn modelId="{266404FC-579C-4349-9BF9-D96F5AA22BC4}" type="presParOf" srcId="{AF669869-7142-4F6E-A8DA-DFA141E64384}" destId="{6ABAB744-8031-4D73-BDB2-EA88F18B635E}" srcOrd="1" destOrd="0" presId="urn:microsoft.com/office/officeart/2005/8/layout/default"/>
    <dgm:cxn modelId="{C6BFE236-113F-47D2-8BBD-AD87FC77AB84}" type="presParOf" srcId="{AF669869-7142-4F6E-A8DA-DFA141E64384}" destId="{FF7B120B-DDD2-4C0C-A4BC-58EC0CEB3025}" srcOrd="2" destOrd="0" presId="urn:microsoft.com/office/officeart/2005/8/layout/default"/>
    <dgm:cxn modelId="{F702385D-7A92-4EDA-B996-4FF6FA7680A2}" type="presParOf" srcId="{AF669869-7142-4F6E-A8DA-DFA141E64384}" destId="{7A6912C1-6523-49BD-ABE4-3EA0471857AC}" srcOrd="3" destOrd="0" presId="urn:microsoft.com/office/officeart/2005/8/layout/default"/>
    <dgm:cxn modelId="{96242343-CF24-43DD-BCC2-66C01758CE1F}" type="presParOf" srcId="{AF669869-7142-4F6E-A8DA-DFA141E64384}" destId="{2FFEF769-BBCC-4888-9D6B-9301958ABB3F}" srcOrd="4" destOrd="0" presId="urn:microsoft.com/office/officeart/2005/8/layout/default"/>
    <dgm:cxn modelId="{CE725D59-8744-4D7A-972F-60801DB29844}" type="presParOf" srcId="{AF669869-7142-4F6E-A8DA-DFA141E64384}" destId="{0CD665B5-922A-40D3-BB78-6D0500AE2F92}" srcOrd="5" destOrd="0" presId="urn:microsoft.com/office/officeart/2005/8/layout/default"/>
    <dgm:cxn modelId="{A4FB9891-B557-41C1-A8BB-368474A86D2A}" type="presParOf" srcId="{AF669869-7142-4F6E-A8DA-DFA141E64384}" destId="{65E9BFC5-A788-47D1-81EF-E6412B729F97}" srcOrd="6" destOrd="0" presId="urn:microsoft.com/office/officeart/2005/8/layout/default"/>
    <dgm:cxn modelId="{43BA48CE-8C8D-4A0C-BAAF-59696FCB3C83}" type="presParOf" srcId="{AF669869-7142-4F6E-A8DA-DFA141E64384}" destId="{668037F2-0A6E-4C7E-8CB5-54D603F6F2AA}" srcOrd="7" destOrd="0" presId="urn:microsoft.com/office/officeart/2005/8/layout/default"/>
    <dgm:cxn modelId="{2E2EC563-723F-40E4-A4C1-D23450CA4107}" type="presParOf" srcId="{AF669869-7142-4F6E-A8DA-DFA141E64384}" destId="{032F995F-C5FC-4964-8EE5-A4488F400916}" srcOrd="8" destOrd="0" presId="urn:microsoft.com/office/officeart/2005/8/layout/default"/>
    <dgm:cxn modelId="{7425B8D3-3C08-4B08-926F-F2724568871D}" type="presParOf" srcId="{AF669869-7142-4F6E-A8DA-DFA141E64384}" destId="{C71F264D-B701-4897-B62A-1662393DE7AB}" srcOrd="9" destOrd="0" presId="urn:microsoft.com/office/officeart/2005/8/layout/default"/>
    <dgm:cxn modelId="{AFE96E4A-0894-449D-8AE3-4A937DCE8D7D}" type="presParOf" srcId="{AF669869-7142-4F6E-A8DA-DFA141E64384}" destId="{E66C5515-B79E-4A11-8124-841692B142A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4A471E-8242-40D4-9435-E9EE63B79615}" type="doc">
      <dgm:prSet loTypeId="urn:microsoft.com/office/officeart/2005/8/layout/process1" loCatId="process" qsTypeId="urn:microsoft.com/office/officeart/2005/8/quickstyle/simple1" qsCatId="simple" csTypeId="urn:microsoft.com/office/officeart/2005/8/colors/accent1_2" csCatId="accent1" phldr="1"/>
      <dgm:spPr/>
    </dgm:pt>
    <dgm:pt modelId="{45E7FB28-FCC9-498C-9A89-3A592A5916B9}">
      <dgm:prSet phldrT="[Text]"/>
      <dgm:spPr>
        <a:solidFill>
          <a:srgbClr val="028F36"/>
        </a:solidFill>
      </dgm:spPr>
      <dgm:t>
        <a:bodyPr/>
        <a:lstStyle/>
        <a:p>
          <a:r>
            <a:rPr lang="en-GB" dirty="0"/>
            <a:t>Global Biodiversity Framework</a:t>
          </a:r>
        </a:p>
      </dgm:t>
    </dgm:pt>
    <dgm:pt modelId="{D56D7F0C-D8A7-44F4-A310-441F1E762047}" type="parTrans" cxnId="{217EDB1E-7605-449A-8D4B-B15830F0E08E}">
      <dgm:prSet/>
      <dgm:spPr/>
      <dgm:t>
        <a:bodyPr/>
        <a:lstStyle/>
        <a:p>
          <a:endParaRPr lang="en-GB"/>
        </a:p>
      </dgm:t>
    </dgm:pt>
    <dgm:pt modelId="{791B2C4B-BFCD-46C2-BEE8-565E83C56513}" type="sibTrans" cxnId="{217EDB1E-7605-449A-8D4B-B15830F0E08E}">
      <dgm:prSet/>
      <dgm:spPr>
        <a:solidFill>
          <a:schemeClr val="accent1">
            <a:lumMod val="50000"/>
          </a:schemeClr>
        </a:solidFill>
      </dgm:spPr>
      <dgm:t>
        <a:bodyPr/>
        <a:lstStyle/>
        <a:p>
          <a:endParaRPr lang="en-GB"/>
        </a:p>
      </dgm:t>
    </dgm:pt>
    <dgm:pt modelId="{9B785520-D242-4902-833B-DE07BFBFEF66}">
      <dgm:prSet phldrT="[Text]"/>
      <dgm:spPr>
        <a:solidFill>
          <a:srgbClr val="028F36"/>
        </a:solidFill>
      </dgm:spPr>
      <dgm:t>
        <a:bodyPr/>
        <a:lstStyle/>
        <a:p>
          <a:r>
            <a:rPr lang="en-GB" dirty="0"/>
            <a:t>UK Biodiversity Framework</a:t>
          </a:r>
        </a:p>
      </dgm:t>
    </dgm:pt>
    <dgm:pt modelId="{3576354A-F085-450D-B718-1A9C439C0790}" type="parTrans" cxnId="{D1C719A7-2B66-438C-A926-791717273B0F}">
      <dgm:prSet/>
      <dgm:spPr/>
      <dgm:t>
        <a:bodyPr/>
        <a:lstStyle/>
        <a:p>
          <a:endParaRPr lang="en-GB"/>
        </a:p>
      </dgm:t>
    </dgm:pt>
    <dgm:pt modelId="{66725974-B595-46C5-838E-E12EA2A59D8F}" type="sibTrans" cxnId="{D1C719A7-2B66-438C-A926-791717273B0F}">
      <dgm:prSet/>
      <dgm:spPr>
        <a:solidFill>
          <a:schemeClr val="accent1">
            <a:lumMod val="50000"/>
          </a:schemeClr>
        </a:solidFill>
      </dgm:spPr>
      <dgm:t>
        <a:bodyPr/>
        <a:lstStyle/>
        <a:p>
          <a:endParaRPr lang="en-GB"/>
        </a:p>
      </dgm:t>
    </dgm:pt>
    <dgm:pt modelId="{A116051B-DEBF-40F0-9F61-D3304E18B35C}">
      <dgm:prSet phldrT="[Text]"/>
      <dgm:spPr>
        <a:solidFill>
          <a:srgbClr val="028F36"/>
        </a:solidFill>
      </dgm:spPr>
      <dgm:t>
        <a:bodyPr/>
        <a:lstStyle/>
        <a:p>
          <a:r>
            <a:rPr lang="en-GB" dirty="0"/>
            <a:t>NI Biodiversity Strategy</a:t>
          </a:r>
        </a:p>
      </dgm:t>
    </dgm:pt>
    <dgm:pt modelId="{DECE7C71-DE25-4E16-A80E-BD6A8BA8B420}" type="parTrans" cxnId="{AAB333B4-C80D-443D-B78F-EAFB8101A7BE}">
      <dgm:prSet/>
      <dgm:spPr/>
      <dgm:t>
        <a:bodyPr/>
        <a:lstStyle/>
        <a:p>
          <a:endParaRPr lang="en-GB"/>
        </a:p>
      </dgm:t>
    </dgm:pt>
    <dgm:pt modelId="{2A2DA561-3436-42B4-A4F3-79135A38D2FB}" type="sibTrans" cxnId="{AAB333B4-C80D-443D-B78F-EAFB8101A7BE}">
      <dgm:prSet/>
      <dgm:spPr/>
      <dgm:t>
        <a:bodyPr/>
        <a:lstStyle/>
        <a:p>
          <a:endParaRPr lang="en-GB"/>
        </a:p>
      </dgm:t>
    </dgm:pt>
    <dgm:pt modelId="{A6C96D5B-7A4D-4A53-BB65-67B83F4B0FC6}" type="pres">
      <dgm:prSet presAssocID="{814A471E-8242-40D4-9435-E9EE63B79615}" presName="Name0" presStyleCnt="0">
        <dgm:presLayoutVars>
          <dgm:dir/>
          <dgm:resizeHandles val="exact"/>
        </dgm:presLayoutVars>
      </dgm:prSet>
      <dgm:spPr/>
    </dgm:pt>
    <dgm:pt modelId="{4B4BBB5A-1D26-4802-9476-7DDF15AEFD03}" type="pres">
      <dgm:prSet presAssocID="{45E7FB28-FCC9-498C-9A89-3A592A5916B9}" presName="node" presStyleLbl="node1" presStyleIdx="0" presStyleCnt="3" custScaleX="185197" custScaleY="169469" custLinFactNeighborX="6033" custLinFactNeighborY="2003">
        <dgm:presLayoutVars>
          <dgm:bulletEnabled val="1"/>
        </dgm:presLayoutVars>
      </dgm:prSet>
      <dgm:spPr/>
    </dgm:pt>
    <dgm:pt modelId="{CE077CB5-6E2E-4686-B929-18FDF6187029}" type="pres">
      <dgm:prSet presAssocID="{791B2C4B-BFCD-46C2-BEE8-565E83C56513}" presName="sibTrans" presStyleLbl="sibTrans2D1" presStyleIdx="0" presStyleCnt="2"/>
      <dgm:spPr/>
    </dgm:pt>
    <dgm:pt modelId="{B26DD874-E257-48E4-9BEE-427AE9C08821}" type="pres">
      <dgm:prSet presAssocID="{791B2C4B-BFCD-46C2-BEE8-565E83C56513}" presName="connectorText" presStyleLbl="sibTrans2D1" presStyleIdx="0" presStyleCnt="2"/>
      <dgm:spPr/>
    </dgm:pt>
    <dgm:pt modelId="{DFBF2FB5-FB89-4480-8723-B011B2D2987B}" type="pres">
      <dgm:prSet presAssocID="{9B785520-D242-4902-833B-DE07BFBFEF66}" presName="node" presStyleLbl="node1" presStyleIdx="1" presStyleCnt="3" custScaleX="202773" custScaleY="169472">
        <dgm:presLayoutVars>
          <dgm:bulletEnabled val="1"/>
        </dgm:presLayoutVars>
      </dgm:prSet>
      <dgm:spPr/>
    </dgm:pt>
    <dgm:pt modelId="{9BEBFE9C-009F-40D6-914D-AA6BDECAC4FE}" type="pres">
      <dgm:prSet presAssocID="{66725974-B595-46C5-838E-E12EA2A59D8F}" presName="sibTrans" presStyleLbl="sibTrans2D1" presStyleIdx="1" presStyleCnt="2"/>
      <dgm:spPr/>
    </dgm:pt>
    <dgm:pt modelId="{FB11EA9A-46AF-479A-BA1F-D52059C9BEF7}" type="pres">
      <dgm:prSet presAssocID="{66725974-B595-46C5-838E-E12EA2A59D8F}" presName="connectorText" presStyleLbl="sibTrans2D1" presStyleIdx="1" presStyleCnt="2"/>
      <dgm:spPr/>
    </dgm:pt>
    <dgm:pt modelId="{12A53C5E-E454-421F-B37B-5D70D612AE91}" type="pres">
      <dgm:prSet presAssocID="{A116051B-DEBF-40F0-9F61-D3304E18B35C}" presName="node" presStyleLbl="node1" presStyleIdx="2" presStyleCnt="3" custScaleX="198921" custScaleY="178373">
        <dgm:presLayoutVars>
          <dgm:bulletEnabled val="1"/>
        </dgm:presLayoutVars>
      </dgm:prSet>
      <dgm:spPr/>
    </dgm:pt>
  </dgm:ptLst>
  <dgm:cxnLst>
    <dgm:cxn modelId="{A5A15D0A-C7BC-4508-9F9D-B3B35DC9A713}" type="presOf" srcId="{791B2C4B-BFCD-46C2-BEE8-565E83C56513}" destId="{B26DD874-E257-48E4-9BEE-427AE9C08821}" srcOrd="1" destOrd="0" presId="urn:microsoft.com/office/officeart/2005/8/layout/process1"/>
    <dgm:cxn modelId="{49E8A014-7768-4BFA-8AD0-77CADEC4EEC5}" type="presOf" srcId="{45E7FB28-FCC9-498C-9A89-3A592A5916B9}" destId="{4B4BBB5A-1D26-4802-9476-7DDF15AEFD03}" srcOrd="0" destOrd="0" presId="urn:microsoft.com/office/officeart/2005/8/layout/process1"/>
    <dgm:cxn modelId="{217EDB1E-7605-449A-8D4B-B15830F0E08E}" srcId="{814A471E-8242-40D4-9435-E9EE63B79615}" destId="{45E7FB28-FCC9-498C-9A89-3A592A5916B9}" srcOrd="0" destOrd="0" parTransId="{D56D7F0C-D8A7-44F4-A310-441F1E762047}" sibTransId="{791B2C4B-BFCD-46C2-BEE8-565E83C56513}"/>
    <dgm:cxn modelId="{E9D71C25-EF6F-4C38-BFFD-35B70BD61E28}" type="presOf" srcId="{814A471E-8242-40D4-9435-E9EE63B79615}" destId="{A6C96D5B-7A4D-4A53-BB65-67B83F4B0FC6}" srcOrd="0" destOrd="0" presId="urn:microsoft.com/office/officeart/2005/8/layout/process1"/>
    <dgm:cxn modelId="{46EFDF28-84E7-4DEA-8A00-8CDB94A69FBC}" type="presOf" srcId="{9B785520-D242-4902-833B-DE07BFBFEF66}" destId="{DFBF2FB5-FB89-4480-8723-B011B2D2987B}" srcOrd="0" destOrd="0" presId="urn:microsoft.com/office/officeart/2005/8/layout/process1"/>
    <dgm:cxn modelId="{B0572877-AF1F-468D-950E-9183B9D2F41B}" type="presOf" srcId="{791B2C4B-BFCD-46C2-BEE8-565E83C56513}" destId="{CE077CB5-6E2E-4686-B929-18FDF6187029}" srcOrd="0" destOrd="0" presId="urn:microsoft.com/office/officeart/2005/8/layout/process1"/>
    <dgm:cxn modelId="{D1C719A7-2B66-438C-A926-791717273B0F}" srcId="{814A471E-8242-40D4-9435-E9EE63B79615}" destId="{9B785520-D242-4902-833B-DE07BFBFEF66}" srcOrd="1" destOrd="0" parTransId="{3576354A-F085-450D-B718-1A9C439C0790}" sibTransId="{66725974-B595-46C5-838E-E12EA2A59D8F}"/>
    <dgm:cxn modelId="{AAB333B4-C80D-443D-B78F-EAFB8101A7BE}" srcId="{814A471E-8242-40D4-9435-E9EE63B79615}" destId="{A116051B-DEBF-40F0-9F61-D3304E18B35C}" srcOrd="2" destOrd="0" parTransId="{DECE7C71-DE25-4E16-A80E-BD6A8BA8B420}" sibTransId="{2A2DA561-3436-42B4-A4F3-79135A38D2FB}"/>
    <dgm:cxn modelId="{99381BC4-7749-4A87-867D-9DDEABCC1557}" type="presOf" srcId="{A116051B-DEBF-40F0-9F61-D3304E18B35C}" destId="{12A53C5E-E454-421F-B37B-5D70D612AE91}" srcOrd="0" destOrd="0" presId="urn:microsoft.com/office/officeart/2005/8/layout/process1"/>
    <dgm:cxn modelId="{E1347CF0-DD79-41C5-A673-891DFAA6BF38}" type="presOf" srcId="{66725974-B595-46C5-838E-E12EA2A59D8F}" destId="{9BEBFE9C-009F-40D6-914D-AA6BDECAC4FE}" srcOrd="0" destOrd="0" presId="urn:microsoft.com/office/officeart/2005/8/layout/process1"/>
    <dgm:cxn modelId="{B09A65DC-69C1-4D40-847D-CF7988B31E1D}" type="presOf" srcId="{66725974-B595-46C5-838E-E12EA2A59D8F}" destId="{FB11EA9A-46AF-479A-BA1F-D52059C9BEF7}" srcOrd="1" destOrd="0" presId="urn:microsoft.com/office/officeart/2005/8/layout/process1"/>
    <dgm:cxn modelId="{BAC780E4-0123-4A58-A5C9-23A56162A3FE}" type="presParOf" srcId="{A6C96D5B-7A4D-4A53-BB65-67B83F4B0FC6}" destId="{4B4BBB5A-1D26-4802-9476-7DDF15AEFD03}" srcOrd="0" destOrd="0" presId="urn:microsoft.com/office/officeart/2005/8/layout/process1"/>
    <dgm:cxn modelId="{4072DE03-ECC4-4363-8742-6C3536ABDDA4}" type="presParOf" srcId="{A6C96D5B-7A4D-4A53-BB65-67B83F4B0FC6}" destId="{CE077CB5-6E2E-4686-B929-18FDF6187029}" srcOrd="1" destOrd="0" presId="urn:microsoft.com/office/officeart/2005/8/layout/process1"/>
    <dgm:cxn modelId="{EC72635E-09D4-4E12-9D47-93CE24EF3938}" type="presParOf" srcId="{CE077CB5-6E2E-4686-B929-18FDF6187029}" destId="{B26DD874-E257-48E4-9BEE-427AE9C08821}" srcOrd="0" destOrd="0" presId="urn:microsoft.com/office/officeart/2005/8/layout/process1"/>
    <dgm:cxn modelId="{98B26641-5C98-44E6-B7ED-212E530B1C79}" type="presParOf" srcId="{A6C96D5B-7A4D-4A53-BB65-67B83F4B0FC6}" destId="{DFBF2FB5-FB89-4480-8723-B011B2D2987B}" srcOrd="2" destOrd="0" presId="urn:microsoft.com/office/officeart/2005/8/layout/process1"/>
    <dgm:cxn modelId="{EF6ACC21-0E38-43C8-9E5B-63EE631D507E}" type="presParOf" srcId="{A6C96D5B-7A4D-4A53-BB65-67B83F4B0FC6}" destId="{9BEBFE9C-009F-40D6-914D-AA6BDECAC4FE}" srcOrd="3" destOrd="0" presId="urn:microsoft.com/office/officeart/2005/8/layout/process1"/>
    <dgm:cxn modelId="{188CE96A-E52D-43C1-BFE5-C933D89A0EEB}" type="presParOf" srcId="{9BEBFE9C-009F-40D6-914D-AA6BDECAC4FE}" destId="{FB11EA9A-46AF-479A-BA1F-D52059C9BEF7}" srcOrd="0" destOrd="0" presId="urn:microsoft.com/office/officeart/2005/8/layout/process1"/>
    <dgm:cxn modelId="{D667150F-5EEF-415C-9344-5E1F603F8405}" type="presParOf" srcId="{A6C96D5B-7A4D-4A53-BB65-67B83F4B0FC6}" destId="{12A53C5E-E454-421F-B37B-5D70D612AE91}"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134490" y="-134490"/>
          <a:ext cx="1556158" cy="182513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1</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Peaceful and Thriving Communities</a:t>
          </a:r>
        </a:p>
        <a:p>
          <a:pPr marL="0" lvl="0" indent="0" algn="ctr" defTabSz="533400">
            <a:lnSpc>
              <a:spcPct val="90000"/>
            </a:lnSpc>
            <a:spcBef>
              <a:spcPct val="0"/>
            </a:spcBef>
            <a:spcAft>
              <a:spcPct val="35000"/>
            </a:spcAft>
            <a:buNone/>
          </a:pPr>
          <a:endParaRPr lang="en-GB" sz="15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€250m </a:t>
          </a:r>
        </a:p>
      </dsp:txBody>
      <dsp:txXfrm rot="5400000">
        <a:off x="75965" y="75965"/>
        <a:ext cx="1673208" cy="1404228"/>
      </dsp:txXfrm>
    </dsp:sp>
    <dsp:sp modelId="{E2F5859C-771A-4614-BE5E-BA8F90B68A91}">
      <dsp:nvSpPr>
        <dsp:cNvPr id="0" name=""/>
        <dsp:cNvSpPr/>
      </dsp:nvSpPr>
      <dsp:spPr>
        <a:xfrm rot="16200000">
          <a:off x="1970834" y="-134490"/>
          <a:ext cx="1556158" cy="182513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2</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Delivering Socio- Economic Regeneration &amp; Transformation</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€170m </a:t>
          </a:r>
        </a:p>
      </dsp:txBody>
      <dsp:txXfrm rot="5400000">
        <a:off x="1912309" y="75965"/>
        <a:ext cx="1673208" cy="1404228"/>
      </dsp:txXfrm>
    </dsp:sp>
    <dsp:sp modelId="{0DC863C4-3284-40CC-9EA3-72E33848D2FD}">
      <dsp:nvSpPr>
        <dsp:cNvPr id="0" name=""/>
        <dsp:cNvSpPr/>
      </dsp:nvSpPr>
      <dsp:spPr>
        <a:xfrm rot="16200000">
          <a:off x="3802816" y="-134490"/>
          <a:ext cx="1556158" cy="182513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200" b="0" kern="1200" dirty="0">
              <a:solidFill>
                <a:schemeClr val="bg1"/>
              </a:solidFill>
              <a:latin typeface="Arial Nova" panose="020B0504020202020204" pitchFamily="34" charset="0"/>
              <a:ea typeface="+mn-ea"/>
              <a:cs typeface="+mn-cs"/>
            </a:rPr>
            <a:t>Theme 3 </a:t>
          </a: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Empowering and Investing in Our Young People</a:t>
          </a:r>
        </a:p>
        <a:p>
          <a:pPr marL="0" lvl="0" indent="0" algn="ctr" defTabSz="622300">
            <a:lnSpc>
              <a:spcPct val="90000"/>
            </a:lnSpc>
            <a:spcBef>
              <a:spcPct val="0"/>
            </a:spcBef>
            <a:spcAft>
              <a:spcPct val="35000"/>
            </a:spcAft>
            <a:buNone/>
          </a:pPr>
          <a:endParaRPr lang="en-GB" sz="1400" b="1" kern="1200" dirty="0">
            <a:solidFill>
              <a:srgbClr val="FFFFFF"/>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€123m </a:t>
          </a:r>
        </a:p>
      </dsp:txBody>
      <dsp:txXfrm rot="5400000">
        <a:off x="3744291" y="75965"/>
        <a:ext cx="1673208" cy="1404228"/>
      </dsp:txXfrm>
    </dsp:sp>
    <dsp:sp modelId="{5096A1B6-7851-49CE-B5A0-E01C398B0303}">
      <dsp:nvSpPr>
        <dsp:cNvPr id="0" name=""/>
        <dsp:cNvSpPr/>
      </dsp:nvSpPr>
      <dsp:spPr>
        <a:xfrm rot="16200000">
          <a:off x="5634799" y="-134490"/>
          <a:ext cx="1556158" cy="182513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4</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Healthy and Inclusive Communities</a:t>
          </a:r>
          <a:endParaRPr lang="en-GB" sz="24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€172m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5576274" y="75965"/>
        <a:ext cx="1673208" cy="1404228"/>
      </dsp:txXfrm>
    </dsp:sp>
    <dsp:sp modelId="{632A4198-5AED-4D09-B244-94E22E15D13D}">
      <dsp:nvSpPr>
        <dsp:cNvPr id="0" name=""/>
        <dsp:cNvSpPr/>
      </dsp:nvSpPr>
      <dsp:spPr>
        <a:xfrm rot="16200000">
          <a:off x="7466781" y="-134490"/>
          <a:ext cx="1556158" cy="1825138"/>
        </a:xfrm>
        <a:prstGeom prst="round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6000" tIns="0" rIns="0" bIns="0" numCol="1" spcCol="1270" anchor="t" anchorCtr="0">
          <a:noAutofit/>
        </a:bodyPr>
        <a:lstStyle/>
        <a:p>
          <a:pPr marL="0" lvl="0" indent="0" algn="ctr" defTabSz="622300">
            <a:lnSpc>
              <a:spcPct val="90000"/>
            </a:lnSpc>
            <a:spcBef>
              <a:spcPct val="0"/>
            </a:spcBef>
            <a:spcAft>
              <a:spcPct val="35000"/>
            </a:spcAft>
            <a:buNone/>
          </a:pPr>
          <a:r>
            <a:rPr lang="en-GB" sz="1400" kern="1200" dirty="0">
              <a:solidFill>
                <a:schemeClr val="accent1">
                  <a:lumMod val="50000"/>
                </a:schemeClr>
              </a:solidFill>
              <a:latin typeface="Arial Nova" panose="020B0504020202020204" pitchFamily="34" charset="0"/>
              <a:ea typeface="+mn-ea"/>
              <a:cs typeface="+mn-cs"/>
            </a:rPr>
            <a:t>Theme 5 </a:t>
          </a:r>
        </a:p>
        <a:p>
          <a:pPr marL="0" lvl="0" indent="0" algn="ctr" defTabSz="622300">
            <a:lnSpc>
              <a:spcPct val="90000"/>
            </a:lnSpc>
            <a:spcBef>
              <a:spcPct val="0"/>
            </a:spcBef>
            <a:spcAft>
              <a:spcPct val="35000"/>
            </a:spcAft>
            <a:buNone/>
          </a:pPr>
          <a:r>
            <a:rPr lang="en-GB" sz="1400" b="1" kern="1200" dirty="0">
              <a:solidFill>
                <a:schemeClr val="accent1">
                  <a:lumMod val="50000"/>
                </a:schemeClr>
              </a:solidFill>
              <a:latin typeface="Arial Nova" panose="020B0504020202020204" pitchFamily="34" charset="0"/>
              <a:ea typeface="+mn-ea"/>
              <a:cs typeface="+mn-cs"/>
            </a:rPr>
            <a:t>Supporting a Sustainable Future</a:t>
          </a:r>
        </a:p>
        <a:p>
          <a:pPr marL="0" lvl="0" indent="0" algn="ctr" defTabSz="622300">
            <a:lnSpc>
              <a:spcPct val="90000"/>
            </a:lnSpc>
            <a:spcBef>
              <a:spcPct val="0"/>
            </a:spcBef>
            <a:spcAft>
              <a:spcPct val="35000"/>
            </a:spcAft>
            <a:buNone/>
          </a:pPr>
          <a:endParaRPr lang="en-GB" sz="1400" b="1" kern="1200" dirty="0">
            <a:solidFill>
              <a:schemeClr val="accent1">
                <a:lumMod val="50000"/>
              </a:schemeClr>
            </a:solidFill>
            <a:latin typeface="Arial Nova" panose="020B0504020202020204" pitchFamily="34" charset="0"/>
            <a:ea typeface="+mn-ea"/>
            <a:cs typeface="+mn-cs"/>
          </a:endParaRPr>
        </a:p>
        <a:p>
          <a:pPr marL="0" lvl="0" indent="0" algn="ctr" defTabSz="622300">
            <a:lnSpc>
              <a:spcPct val="90000"/>
            </a:lnSpc>
            <a:spcBef>
              <a:spcPct val="0"/>
            </a:spcBef>
            <a:spcAft>
              <a:spcPct val="35000"/>
            </a:spcAft>
            <a:buNone/>
          </a:pPr>
          <a:r>
            <a:rPr lang="en-GB" sz="1400" b="1" kern="1200" dirty="0">
              <a:solidFill>
                <a:schemeClr val="accent1">
                  <a:lumMod val="50000"/>
                </a:schemeClr>
              </a:solidFill>
              <a:latin typeface="Arial Nova" panose="020B0504020202020204" pitchFamily="34" charset="0"/>
              <a:ea typeface="+mn-ea"/>
              <a:cs typeface="+mn-cs"/>
            </a:rPr>
            <a:t>€303m</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7408256" y="75965"/>
        <a:ext cx="1673208" cy="1404228"/>
      </dsp:txXfrm>
    </dsp:sp>
    <dsp:sp modelId="{59823D60-23F0-4C03-BE13-FD3B217EC9EA}">
      <dsp:nvSpPr>
        <dsp:cNvPr id="0" name=""/>
        <dsp:cNvSpPr/>
      </dsp:nvSpPr>
      <dsp:spPr>
        <a:xfrm rot="16200000">
          <a:off x="9298764" y="-134490"/>
          <a:ext cx="1556158" cy="1825138"/>
        </a:xfrm>
        <a:prstGeom prst="roundRect">
          <a:avLst/>
        </a:prstGeom>
        <a:solidFill>
          <a:schemeClr val="accent1"/>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36000" tIns="0" rIns="0" bIns="0" numCol="1" spcCol="1270" anchor="t" anchorCtr="0">
          <a:noAutofit/>
        </a:bodyPr>
        <a:lstStyle/>
        <a:p>
          <a:pPr marL="0" lvl="0" indent="0" algn="ctr" defTabSz="533400">
            <a:lnSpc>
              <a:spcPct val="90000"/>
            </a:lnSpc>
            <a:spcBef>
              <a:spcPct val="0"/>
            </a:spcBef>
            <a:spcAft>
              <a:spcPct val="35000"/>
            </a:spcAft>
            <a:buNone/>
          </a:pPr>
          <a:r>
            <a:rPr lang="en-GB" sz="1200" kern="1200" dirty="0">
              <a:solidFill>
                <a:srgbClr val="FFFFFF"/>
              </a:solidFill>
              <a:latin typeface="Arial Nova" panose="020B0504020202020204" pitchFamily="34" charset="0"/>
              <a:ea typeface="+mn-ea"/>
              <a:cs typeface="+mn-cs"/>
            </a:rPr>
            <a:t>Theme 6 </a:t>
          </a:r>
        </a:p>
        <a:p>
          <a:pPr marL="0" lvl="0" indent="0" algn="ctr" defTabSz="533400">
            <a:lnSpc>
              <a:spcPct val="9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Building and Embedding Partnership and Collaboration</a:t>
          </a:r>
        </a:p>
        <a:p>
          <a:pPr marL="0" lvl="0" indent="0" algn="ctr" defTabSz="533400">
            <a:lnSpc>
              <a:spcPct val="150000"/>
            </a:lnSpc>
            <a:spcBef>
              <a:spcPct val="0"/>
            </a:spcBef>
            <a:spcAft>
              <a:spcPct val="35000"/>
            </a:spcAft>
            <a:buNone/>
          </a:pPr>
          <a:r>
            <a:rPr lang="en-GB" sz="1400" b="1" kern="1200" dirty="0">
              <a:solidFill>
                <a:srgbClr val="FFFFFF"/>
              </a:solidFill>
              <a:latin typeface="Arial Nova" panose="020B0504020202020204" pitchFamily="34" charset="0"/>
              <a:ea typeface="+mn-ea"/>
              <a:cs typeface="+mn-cs"/>
            </a:rPr>
            <a:t>€52m </a:t>
          </a:r>
        </a:p>
        <a:p>
          <a:pPr marL="114300" lvl="1" indent="-114300" algn="l" defTabSz="622300">
            <a:lnSpc>
              <a:spcPct val="90000"/>
            </a:lnSpc>
            <a:spcBef>
              <a:spcPct val="0"/>
            </a:spcBef>
            <a:spcAft>
              <a:spcPct val="15000"/>
            </a:spcAft>
            <a:buChar char="•"/>
          </a:pPr>
          <a:endParaRPr lang="en-GB" sz="1400" kern="1200" dirty="0">
            <a:solidFill>
              <a:srgbClr val="FFFFFF"/>
            </a:solidFill>
            <a:latin typeface="Arial Nova" panose="020B0504020202020204" pitchFamily="34" charset="0"/>
            <a:ea typeface="+mn-ea"/>
            <a:cs typeface="+mn-cs"/>
          </a:endParaRPr>
        </a:p>
      </dsp:txBody>
      <dsp:txXfrm rot="5400000">
        <a:off x="9240239" y="75965"/>
        <a:ext cx="1673208" cy="1404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1FEF1E-DC97-44C5-A3EB-D27D203A2C33}">
      <dsp:nvSpPr>
        <dsp:cNvPr id="0" name=""/>
        <dsp:cNvSpPr/>
      </dsp:nvSpPr>
      <dsp:spPr>
        <a:xfrm rot="16200000">
          <a:off x="-900526" y="900526"/>
          <a:ext cx="3637884" cy="1836831"/>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1.1 Co-designed Local Community Peace Action Plans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1.2 Empowering Communities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1.3 Building Positive Relations</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1.4 Reimaging Communities</a:t>
          </a:r>
        </a:p>
      </dsp:txBody>
      <dsp:txXfrm rot="5400000">
        <a:off x="89667" y="89667"/>
        <a:ext cx="1657497" cy="3458550"/>
      </dsp:txXfrm>
    </dsp:sp>
    <dsp:sp modelId="{E2F5859C-771A-4614-BE5E-BA8F90B68A91}">
      <dsp:nvSpPr>
        <dsp:cNvPr id="0" name=""/>
        <dsp:cNvSpPr/>
      </dsp:nvSpPr>
      <dsp:spPr>
        <a:xfrm rot="16200000">
          <a:off x="959092" y="900526"/>
          <a:ext cx="3637884" cy="1836831"/>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2.1 Programme Area SME Development and Transition</a:t>
          </a:r>
        </a:p>
        <a:p>
          <a:pPr marL="0" lvl="0" indent="0" algn="l"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2.2 Programme Area Innovation Challenge Fund</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2.3 Programme Area Skills Programme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2.4 Smart Cities, Towns and Villages</a:t>
          </a:r>
        </a:p>
      </dsp:txBody>
      <dsp:txXfrm rot="5400000">
        <a:off x="1949285" y="89667"/>
        <a:ext cx="1657497" cy="3458550"/>
      </dsp:txXfrm>
    </dsp:sp>
    <dsp:sp modelId="{0DC863C4-3284-40CC-9EA3-72E33848D2FD}">
      <dsp:nvSpPr>
        <dsp:cNvPr id="0" name=""/>
        <dsp:cNvSpPr/>
      </dsp:nvSpPr>
      <dsp:spPr>
        <a:xfrm rot="16200000">
          <a:off x="2834406" y="900526"/>
          <a:ext cx="3637884" cy="1836831"/>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3.1 Shared Learning Together Education Programme</a:t>
          </a:r>
        </a:p>
        <a:p>
          <a:pPr marL="0" lvl="0" indent="0" algn="ctr" defTabSz="533400">
            <a:lnSpc>
              <a:spcPct val="90000"/>
            </a:lnSpc>
            <a:spcBef>
              <a:spcPct val="0"/>
            </a:spcBef>
            <a:spcAft>
              <a:spcPct val="35000"/>
            </a:spcAft>
            <a:buNone/>
          </a:pPr>
          <a:endParaRPr lang="en-GB" sz="12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3.2 PEACEPLUS Youth Programme</a:t>
          </a:r>
        </a:p>
        <a:p>
          <a:pPr marL="0" lvl="0" indent="0" algn="ctr" defTabSz="533400">
            <a:lnSpc>
              <a:spcPct val="90000"/>
            </a:lnSpc>
            <a:spcBef>
              <a:spcPct val="0"/>
            </a:spcBef>
            <a:spcAft>
              <a:spcPct val="35000"/>
            </a:spcAft>
            <a:buNone/>
          </a:pPr>
          <a:endParaRPr lang="en-GB" sz="1600" b="1" kern="1200" dirty="0">
            <a:solidFill>
              <a:srgbClr val="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rgbClr val="FFFFFF"/>
              </a:solidFill>
              <a:latin typeface="Arial Nova" panose="020B0504020202020204" pitchFamily="34" charset="0"/>
              <a:ea typeface="+mn-ea"/>
              <a:cs typeface="+mn-cs"/>
            </a:rPr>
            <a:t>3.3 Youth Mental Health</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dsp:txBody>
      <dsp:txXfrm rot="5400000">
        <a:off x="3824599" y="89667"/>
        <a:ext cx="1657497" cy="3458550"/>
      </dsp:txXfrm>
    </dsp:sp>
    <dsp:sp modelId="{5096A1B6-7851-49CE-B5A0-E01C398B0303}">
      <dsp:nvSpPr>
        <dsp:cNvPr id="0" name=""/>
        <dsp:cNvSpPr/>
      </dsp:nvSpPr>
      <dsp:spPr>
        <a:xfrm rot="16200000">
          <a:off x="4678324" y="900526"/>
          <a:ext cx="3637884" cy="1836831"/>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4.1 Collaborative Health and Social Care</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4.2 Rural Development and Regeneration</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4.3 Victims and Survivors</a:t>
          </a:r>
        </a:p>
      </dsp:txBody>
      <dsp:txXfrm rot="5400000">
        <a:off x="5668517" y="89667"/>
        <a:ext cx="1657497" cy="3458550"/>
      </dsp:txXfrm>
    </dsp:sp>
    <dsp:sp modelId="{632A4198-5AED-4D09-B244-94E22E15D13D}">
      <dsp:nvSpPr>
        <dsp:cNvPr id="0" name=""/>
        <dsp:cNvSpPr/>
      </dsp:nvSpPr>
      <dsp:spPr>
        <a:xfrm rot="16200000">
          <a:off x="6537940" y="900526"/>
          <a:ext cx="3637884" cy="1836831"/>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5.1 Biodiversity, Nature Recovery and Resilience</a:t>
          </a:r>
        </a:p>
        <a:p>
          <a:pPr marL="0" lvl="0" indent="0" algn="l"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5.2 Marine and Coastal Management</a:t>
          </a:r>
        </a:p>
        <a:p>
          <a:pPr marL="0" lvl="0" indent="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5.3 Water Quality and Catchment Management</a:t>
          </a:r>
        </a:p>
        <a:p>
          <a:pPr marL="0" lvl="0" indent="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5.4 Water Quality Improvement Programme</a:t>
          </a:r>
        </a:p>
        <a:p>
          <a:pPr marL="0" lvl="0" indent="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5.5 Geothermal</a:t>
          </a:r>
        </a:p>
        <a:p>
          <a:pPr marL="0" lvl="0" indent="0" algn="ctr" defTabSz="533400">
            <a:lnSpc>
              <a:spcPct val="100000"/>
            </a:lnSpc>
            <a:spcBef>
              <a:spcPct val="0"/>
            </a:spcBef>
            <a:spcAft>
              <a:spcPts val="200"/>
            </a:spcAft>
            <a:buNone/>
          </a:pPr>
          <a:endParaRPr lang="en-GB" sz="1100" b="1" kern="1200" dirty="0">
            <a:solidFill>
              <a:schemeClr val="accent1">
                <a:lumMod val="50000"/>
              </a:schemeClr>
            </a:solidFill>
            <a:latin typeface="Arial Nova" panose="020B0504020202020204" pitchFamily="34" charset="0"/>
            <a:ea typeface="+mn-ea"/>
            <a:cs typeface="+mn-cs"/>
          </a:endParaRPr>
        </a:p>
        <a:p>
          <a:pPr marL="0" lvl="0" indent="0" algn="ctr" defTabSz="533400">
            <a:lnSpc>
              <a:spcPct val="100000"/>
            </a:lnSpc>
            <a:spcBef>
              <a:spcPct val="0"/>
            </a:spcBef>
            <a:spcAft>
              <a:spcPts val="200"/>
            </a:spcAft>
            <a:buNone/>
          </a:pPr>
          <a:r>
            <a:rPr lang="en-GB" sz="1200" b="1" kern="1200" dirty="0">
              <a:solidFill>
                <a:schemeClr val="accent1">
                  <a:lumMod val="50000"/>
                </a:schemeClr>
              </a:solidFill>
              <a:latin typeface="Arial Nova" panose="020B0504020202020204" pitchFamily="34" charset="0"/>
              <a:ea typeface="+mn-ea"/>
              <a:cs typeface="+mn-cs"/>
            </a:rPr>
            <a:t>5.6 Transport</a:t>
          </a:r>
        </a:p>
      </dsp:txBody>
      <dsp:txXfrm rot="5400000">
        <a:off x="7528133" y="89667"/>
        <a:ext cx="1657497" cy="3458550"/>
      </dsp:txXfrm>
    </dsp:sp>
    <dsp:sp modelId="{59823D60-23F0-4C03-BE13-FD3B217EC9EA}">
      <dsp:nvSpPr>
        <dsp:cNvPr id="0" name=""/>
        <dsp:cNvSpPr/>
      </dsp:nvSpPr>
      <dsp:spPr>
        <a:xfrm rot="16200000">
          <a:off x="8397555" y="900526"/>
          <a:ext cx="3637884" cy="1836831"/>
        </a:xfrm>
        <a:prstGeom prst="roundRect">
          <a:avLst/>
        </a:prstGeom>
        <a:solidFill>
          <a:schemeClr val="accent1">
            <a:lumMod val="60000"/>
            <a:lumOff val="40000"/>
          </a:schemeClr>
        </a:solidFill>
        <a:ln w="6350" cap="flat" cmpd="sng" algn="ctr">
          <a:solidFill>
            <a:srgbClr val="545CA3"/>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76200" tIns="0" rIns="76200" bIns="0" numCol="1" spcCol="1270" anchor="t" anchorCtr="0">
          <a:noAutofit/>
        </a:bodyPr>
        <a:lstStyle/>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6.1 Strategic Planning</a:t>
          </a:r>
        </a:p>
        <a:p>
          <a:pPr marL="0" lvl="0" indent="0" algn="ctr" defTabSz="533400">
            <a:lnSpc>
              <a:spcPct val="90000"/>
            </a:lnSpc>
            <a:spcBef>
              <a:spcPct val="0"/>
            </a:spcBef>
            <a:spcAft>
              <a:spcPct val="35000"/>
            </a:spcAft>
            <a:buNone/>
          </a:pPr>
          <a:endParaRPr lang="en-GB" sz="1200" b="1" kern="1200" dirty="0">
            <a:solidFill>
              <a:sysClr val="window" lastClr="FFFFFF"/>
            </a:solidFill>
            <a:latin typeface="Arial Nova" panose="020B0504020202020204" pitchFamily="34" charset="0"/>
            <a:ea typeface="+mn-ea"/>
            <a:cs typeface="+mn-cs"/>
          </a:endParaRPr>
        </a:p>
        <a:p>
          <a:pPr marL="0" lvl="0" indent="0" algn="ctr" defTabSz="533400">
            <a:lnSpc>
              <a:spcPct val="90000"/>
            </a:lnSpc>
            <a:spcBef>
              <a:spcPct val="0"/>
            </a:spcBef>
            <a:spcAft>
              <a:spcPct val="35000"/>
            </a:spcAft>
            <a:buNone/>
          </a:pPr>
          <a:r>
            <a:rPr lang="en-GB" sz="1200" b="1" kern="1200" dirty="0">
              <a:solidFill>
                <a:sysClr val="window" lastClr="FFFFFF"/>
              </a:solidFill>
              <a:latin typeface="Arial Nova" panose="020B0504020202020204" pitchFamily="34" charset="0"/>
              <a:ea typeface="+mn-ea"/>
              <a:cs typeface="+mn-cs"/>
            </a:rPr>
            <a:t>6.2 Maintaining and Forging Relationships between Citizens</a:t>
          </a:r>
        </a:p>
      </dsp:txBody>
      <dsp:txXfrm rot="5400000">
        <a:off x="9387748" y="89667"/>
        <a:ext cx="1657497" cy="3458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E1BF0-D08D-4BCC-A593-96DBBEC4EC62}">
      <dsp:nvSpPr>
        <dsp:cNvPr id="0" name=""/>
        <dsp:cNvSpPr/>
      </dsp:nvSpPr>
      <dsp:spPr>
        <a:xfrm>
          <a:off x="5307210" y="2056401"/>
          <a:ext cx="1577578" cy="1577578"/>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solidFill>
                <a:schemeClr val="bg1"/>
              </a:solidFill>
            </a:rPr>
            <a:t>Theme 5: Supporting a Sustainable and Better Connected Future</a:t>
          </a:r>
        </a:p>
      </dsp:txBody>
      <dsp:txXfrm>
        <a:off x="5538241" y="2287432"/>
        <a:ext cx="1115516" cy="1115516"/>
      </dsp:txXfrm>
    </dsp:sp>
    <dsp:sp modelId="{9AEC4EEC-BFC8-451A-8FB4-C71BC32D0597}">
      <dsp:nvSpPr>
        <dsp:cNvPr id="0" name=""/>
        <dsp:cNvSpPr/>
      </dsp:nvSpPr>
      <dsp:spPr>
        <a:xfrm rot="16200000">
          <a:off x="5858430" y="180718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084121" y="1806952"/>
        <a:ext cx="23756" cy="23756"/>
      </dsp:txXfrm>
    </dsp:sp>
    <dsp:sp modelId="{1903CACB-A90C-44D4-B420-53E1D36D8E28}">
      <dsp:nvSpPr>
        <dsp:cNvPr id="0" name=""/>
        <dsp:cNvSpPr/>
      </dsp:nvSpPr>
      <dsp:spPr>
        <a:xfrm>
          <a:off x="5307210" y="3683"/>
          <a:ext cx="1577578" cy="1577578"/>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5.1 Biodiversity, Nature Recovery and Resilience</a:t>
          </a:r>
        </a:p>
      </dsp:txBody>
      <dsp:txXfrm>
        <a:off x="5538241" y="234714"/>
        <a:ext cx="1115516" cy="1115516"/>
      </dsp:txXfrm>
    </dsp:sp>
    <dsp:sp modelId="{821C8ABC-FA59-422D-BFAC-51B8BB04E66C}">
      <dsp:nvSpPr>
        <dsp:cNvPr id="0" name=""/>
        <dsp:cNvSpPr/>
      </dsp:nvSpPr>
      <dsp:spPr>
        <a:xfrm rot="19800000">
          <a:off x="6747283" y="232036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72974" y="2320132"/>
        <a:ext cx="23756" cy="23756"/>
      </dsp:txXfrm>
    </dsp:sp>
    <dsp:sp modelId="{90FF83C4-3174-40C0-B7BB-E4229B072031}">
      <dsp:nvSpPr>
        <dsp:cNvPr id="0" name=""/>
        <dsp:cNvSpPr/>
      </dsp:nvSpPr>
      <dsp:spPr>
        <a:xfrm>
          <a:off x="7084916" y="1030042"/>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5.2 Marine and Coastal Management</a:t>
          </a:r>
        </a:p>
      </dsp:txBody>
      <dsp:txXfrm>
        <a:off x="7315947" y="1261073"/>
        <a:ext cx="1115516" cy="1115516"/>
      </dsp:txXfrm>
    </dsp:sp>
    <dsp:sp modelId="{733815D2-86BF-443B-BA70-11489A2755FF}">
      <dsp:nvSpPr>
        <dsp:cNvPr id="0" name=""/>
        <dsp:cNvSpPr/>
      </dsp:nvSpPr>
      <dsp:spPr>
        <a:xfrm rot="1800000">
          <a:off x="6747283" y="334672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72974" y="3346491"/>
        <a:ext cx="23756" cy="23756"/>
      </dsp:txXfrm>
    </dsp:sp>
    <dsp:sp modelId="{A323F507-1AC7-47EE-B439-91DB8A957A04}">
      <dsp:nvSpPr>
        <dsp:cNvPr id="0" name=""/>
        <dsp:cNvSpPr/>
      </dsp:nvSpPr>
      <dsp:spPr>
        <a:xfrm>
          <a:off x="7084916" y="3082760"/>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5.3 Water Quality and Catchment Management</a:t>
          </a:r>
        </a:p>
      </dsp:txBody>
      <dsp:txXfrm>
        <a:off x="7315947" y="3313791"/>
        <a:ext cx="1115516" cy="1115516"/>
      </dsp:txXfrm>
    </dsp:sp>
    <dsp:sp modelId="{5291CEF0-792E-4B7B-A439-C0C88C4C6663}">
      <dsp:nvSpPr>
        <dsp:cNvPr id="0" name=""/>
        <dsp:cNvSpPr/>
      </dsp:nvSpPr>
      <dsp:spPr>
        <a:xfrm rot="5400000">
          <a:off x="5858430" y="385990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084121" y="3859671"/>
        <a:ext cx="23756" cy="23756"/>
      </dsp:txXfrm>
    </dsp:sp>
    <dsp:sp modelId="{A2C75FEB-4042-4C79-A1DD-C70582A2B933}">
      <dsp:nvSpPr>
        <dsp:cNvPr id="0" name=""/>
        <dsp:cNvSpPr/>
      </dsp:nvSpPr>
      <dsp:spPr>
        <a:xfrm>
          <a:off x="5307210" y="4109119"/>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5.4 Water Quality Improvement Programme</a:t>
          </a:r>
        </a:p>
      </dsp:txBody>
      <dsp:txXfrm>
        <a:off x="5538241" y="4340150"/>
        <a:ext cx="1115516" cy="1115516"/>
      </dsp:txXfrm>
    </dsp:sp>
    <dsp:sp modelId="{D20B26D2-D6AB-4B5B-9114-896F745D84B7}">
      <dsp:nvSpPr>
        <dsp:cNvPr id="0" name=""/>
        <dsp:cNvSpPr/>
      </dsp:nvSpPr>
      <dsp:spPr>
        <a:xfrm rot="9000000">
          <a:off x="4969576" y="3346724"/>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195268" y="3346491"/>
        <a:ext cx="23756" cy="23756"/>
      </dsp:txXfrm>
    </dsp:sp>
    <dsp:sp modelId="{D5DB3348-9461-470B-A4AD-38DEB53B75AF}">
      <dsp:nvSpPr>
        <dsp:cNvPr id="0" name=""/>
        <dsp:cNvSpPr/>
      </dsp:nvSpPr>
      <dsp:spPr>
        <a:xfrm>
          <a:off x="3529504" y="3082760"/>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5.5 Geothermal Energy Demonstration Programme</a:t>
          </a:r>
        </a:p>
      </dsp:txBody>
      <dsp:txXfrm>
        <a:off x="3760535" y="3313791"/>
        <a:ext cx="1115516" cy="1115516"/>
      </dsp:txXfrm>
    </dsp:sp>
    <dsp:sp modelId="{C94733F1-01C2-4601-8761-1D04F3C86EEB}">
      <dsp:nvSpPr>
        <dsp:cNvPr id="0" name=""/>
        <dsp:cNvSpPr/>
      </dsp:nvSpPr>
      <dsp:spPr>
        <a:xfrm rot="12600000">
          <a:off x="4969576" y="2320365"/>
          <a:ext cx="475139" cy="23291"/>
        </a:xfrm>
        <a:custGeom>
          <a:avLst/>
          <a:gdLst/>
          <a:ahLst/>
          <a:cxnLst/>
          <a:rect l="0" t="0" r="0" b="0"/>
          <a:pathLst>
            <a:path>
              <a:moveTo>
                <a:pt x="0" y="11645"/>
              </a:moveTo>
              <a:lnTo>
                <a:pt x="475139" y="1164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5195268" y="2320132"/>
        <a:ext cx="23756" cy="23756"/>
      </dsp:txXfrm>
    </dsp:sp>
    <dsp:sp modelId="{67CFD00B-6CBC-4090-BAD5-99900DD02C1A}">
      <dsp:nvSpPr>
        <dsp:cNvPr id="0" name=""/>
        <dsp:cNvSpPr/>
      </dsp:nvSpPr>
      <dsp:spPr>
        <a:xfrm>
          <a:off x="3529504" y="1030042"/>
          <a:ext cx="1577578" cy="1577578"/>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5.6 Enhanced Sustainable Travel Connectivity</a:t>
          </a:r>
        </a:p>
      </dsp:txBody>
      <dsp:txXfrm>
        <a:off x="3760535" y="1261073"/>
        <a:ext cx="1115516" cy="1115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F8936-7864-4504-819F-4F563FA2D875}">
      <dsp:nvSpPr>
        <dsp:cNvPr id="0" name=""/>
        <dsp:cNvSpPr/>
      </dsp:nvSpPr>
      <dsp:spPr>
        <a:xfrm>
          <a:off x="0" y="39687"/>
          <a:ext cx="3286125" cy="1971675"/>
        </a:xfrm>
        <a:prstGeom prst="rect">
          <a:avLst/>
        </a:prstGeom>
        <a:solidFill>
          <a:schemeClr val="accent1">
            <a:alpha val="9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Increased defence against threats from invasive alien species</a:t>
          </a:r>
        </a:p>
      </dsp:txBody>
      <dsp:txXfrm>
        <a:off x="0" y="39687"/>
        <a:ext cx="3286125" cy="1971675"/>
      </dsp:txXfrm>
    </dsp:sp>
    <dsp:sp modelId="{FF7B120B-DDD2-4C0C-A4BC-58EC0CEB3025}">
      <dsp:nvSpPr>
        <dsp:cNvPr id="0" name=""/>
        <dsp:cNvSpPr/>
      </dsp:nvSpPr>
      <dsp:spPr>
        <a:xfrm>
          <a:off x="3614737" y="39687"/>
          <a:ext cx="3286125" cy="1971675"/>
        </a:xfrm>
        <a:prstGeom prst="rect">
          <a:avLst/>
        </a:prstGeom>
        <a:solidFill>
          <a:schemeClr val="accent1">
            <a:alpha val="90000"/>
            <a:hueOff val="0"/>
            <a:satOff val="0"/>
            <a:lumOff val="0"/>
            <a:alphaOff val="-8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Enhanced resilience to climate change, nature-based solutions to mitigation and adaptation</a:t>
          </a:r>
        </a:p>
      </dsp:txBody>
      <dsp:txXfrm>
        <a:off x="3614737" y="39687"/>
        <a:ext cx="3286125" cy="1971675"/>
      </dsp:txXfrm>
    </dsp:sp>
    <dsp:sp modelId="{2FFEF769-BBCC-4888-9D6B-9301958ABB3F}">
      <dsp:nvSpPr>
        <dsp:cNvPr id="0" name=""/>
        <dsp:cNvSpPr/>
      </dsp:nvSpPr>
      <dsp:spPr>
        <a:xfrm>
          <a:off x="7229475" y="39687"/>
          <a:ext cx="3286125" cy="1971675"/>
        </a:xfrm>
        <a:prstGeom prst="rect">
          <a:avLst/>
        </a:prstGeom>
        <a:solidFill>
          <a:schemeClr val="accent1">
            <a:alpha val="90000"/>
            <a:hueOff val="0"/>
            <a:satOff val="0"/>
            <a:lumOff val="0"/>
            <a:alphaOff val="-16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Contribution to legal obligations and policy targets relating to favourable conservation status</a:t>
          </a:r>
        </a:p>
      </dsp:txBody>
      <dsp:txXfrm>
        <a:off x="7229475" y="39687"/>
        <a:ext cx="3286125" cy="1971675"/>
      </dsp:txXfrm>
    </dsp:sp>
    <dsp:sp modelId="{65E9BFC5-A788-47D1-81EF-E6412B729F97}">
      <dsp:nvSpPr>
        <dsp:cNvPr id="0" name=""/>
        <dsp:cNvSpPr/>
      </dsp:nvSpPr>
      <dsp:spPr>
        <a:xfrm>
          <a:off x="0" y="2339975"/>
          <a:ext cx="3286125" cy="1971675"/>
        </a:xfrm>
        <a:prstGeom prst="rect">
          <a:avLst/>
        </a:prstGeom>
        <a:solidFill>
          <a:schemeClr val="accent1">
            <a:alpha val="90000"/>
            <a:hueOff val="0"/>
            <a:satOff val="0"/>
            <a:lumOff val="0"/>
            <a:alphaOff val="-24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Restoration of peatland/wetland sites – carbon sinks for net zero targets</a:t>
          </a:r>
        </a:p>
      </dsp:txBody>
      <dsp:txXfrm>
        <a:off x="0" y="2339975"/>
        <a:ext cx="3286125" cy="1971675"/>
      </dsp:txXfrm>
    </dsp:sp>
    <dsp:sp modelId="{032F995F-C5FC-4964-8EE5-A4488F400916}">
      <dsp:nvSpPr>
        <dsp:cNvPr id="0" name=""/>
        <dsp:cNvSpPr/>
      </dsp:nvSpPr>
      <dsp:spPr>
        <a:xfrm>
          <a:off x="3614737" y="2339975"/>
          <a:ext cx="3286125" cy="1971675"/>
        </a:xfrm>
        <a:prstGeom prst="rect">
          <a:avLst/>
        </a:prstGeom>
        <a:solidFill>
          <a:schemeClr val="accent1">
            <a:alpha val="90000"/>
            <a:hueOff val="0"/>
            <a:satOff val="0"/>
            <a:lumOff val="0"/>
            <a:alphaOff val="-32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Nature-based solutions to wildfire risk management, flood protection, carbon storage and climate buffers</a:t>
          </a:r>
        </a:p>
      </dsp:txBody>
      <dsp:txXfrm>
        <a:off x="3614737" y="2339975"/>
        <a:ext cx="3286125" cy="1971675"/>
      </dsp:txXfrm>
    </dsp:sp>
    <dsp:sp modelId="{E66C5515-B79E-4A11-8124-841692B142AD}">
      <dsp:nvSpPr>
        <dsp:cNvPr id="0" name=""/>
        <dsp:cNvSpPr/>
      </dsp:nvSpPr>
      <dsp:spPr>
        <a:xfrm>
          <a:off x="7229475" y="2339975"/>
          <a:ext cx="3286125" cy="1971675"/>
        </a:xfrm>
        <a:prstGeom prst="rect">
          <a:avLst/>
        </a:prstGeom>
        <a:solidFill>
          <a:schemeClr val="accent1">
            <a:alpha val="90000"/>
            <a:hueOff val="0"/>
            <a:satOff val="0"/>
            <a:lumOff val="0"/>
            <a:alpha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Establishing Nature Recovery Networks, improving public engagement and access to  nature</a:t>
          </a:r>
        </a:p>
      </dsp:txBody>
      <dsp:txXfrm>
        <a:off x="7229475"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BBB5A-1D26-4802-9476-7DDF15AEFD03}">
      <dsp:nvSpPr>
        <dsp:cNvPr id="0" name=""/>
        <dsp:cNvSpPr/>
      </dsp:nvSpPr>
      <dsp:spPr>
        <a:xfrm>
          <a:off x="26466" y="915436"/>
          <a:ext cx="1946423" cy="1068673"/>
        </a:xfrm>
        <a:prstGeom prst="roundRect">
          <a:avLst>
            <a:gd name="adj" fmla="val 10000"/>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Global Biodiversity Framework</a:t>
          </a:r>
        </a:p>
      </dsp:txBody>
      <dsp:txXfrm>
        <a:off x="57766" y="946736"/>
        <a:ext cx="1883823" cy="1006073"/>
      </dsp:txXfrm>
    </dsp:sp>
    <dsp:sp modelId="{CE077CB5-6E2E-4686-B929-18FDF6187029}">
      <dsp:nvSpPr>
        <dsp:cNvPr id="0" name=""/>
        <dsp:cNvSpPr/>
      </dsp:nvSpPr>
      <dsp:spPr>
        <a:xfrm rot="21582159">
          <a:off x="2071647" y="1313342"/>
          <a:ext cx="209372" cy="260648"/>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2071647" y="1365635"/>
        <a:ext cx="146560" cy="156388"/>
      </dsp:txXfrm>
    </dsp:sp>
    <dsp:sp modelId="{DFBF2FB5-FB89-4480-8723-B011B2D2987B}">
      <dsp:nvSpPr>
        <dsp:cNvPr id="0" name=""/>
        <dsp:cNvSpPr/>
      </dsp:nvSpPr>
      <dsp:spPr>
        <a:xfrm>
          <a:off x="2367927" y="902795"/>
          <a:ext cx="2131147" cy="1068692"/>
        </a:xfrm>
        <a:prstGeom prst="roundRect">
          <a:avLst>
            <a:gd name="adj" fmla="val 10000"/>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UK Biodiversity Framework</a:t>
          </a:r>
        </a:p>
      </dsp:txBody>
      <dsp:txXfrm>
        <a:off x="2399228" y="934096"/>
        <a:ext cx="2068545" cy="1006090"/>
      </dsp:txXfrm>
    </dsp:sp>
    <dsp:sp modelId="{9BEBFE9C-009F-40D6-914D-AA6BDECAC4FE}">
      <dsp:nvSpPr>
        <dsp:cNvPr id="0" name=""/>
        <dsp:cNvSpPr/>
      </dsp:nvSpPr>
      <dsp:spPr>
        <a:xfrm>
          <a:off x="4604175" y="1306817"/>
          <a:ext cx="222812" cy="260648"/>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604175" y="1358947"/>
        <a:ext cx="155968" cy="156388"/>
      </dsp:txXfrm>
    </dsp:sp>
    <dsp:sp modelId="{12A53C5E-E454-421F-B37B-5D70D612AE91}">
      <dsp:nvSpPr>
        <dsp:cNvPr id="0" name=""/>
        <dsp:cNvSpPr/>
      </dsp:nvSpPr>
      <dsp:spPr>
        <a:xfrm>
          <a:off x="4919475" y="874731"/>
          <a:ext cx="2090662" cy="1124821"/>
        </a:xfrm>
        <a:prstGeom prst="roundRect">
          <a:avLst>
            <a:gd name="adj" fmla="val 10000"/>
          </a:avLst>
        </a:prstGeom>
        <a:solidFill>
          <a:srgbClr val="028F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NI Biodiversity Strategy</a:t>
          </a:r>
        </a:p>
      </dsp:txBody>
      <dsp:txXfrm>
        <a:off x="4952420" y="907676"/>
        <a:ext cx="2024772" cy="105893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AFF21-4597-440A-9722-8F9F4C8C8686}" type="datetimeFigureOut">
              <a:rPr lang="en-GB" smtClean="0"/>
              <a:t>13/04/2023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820AD-5CD4-4546-8612-75F39D8CCAEC}" type="slidenum">
              <a:rPr lang="en-GB" smtClean="0"/>
              <a:t>‹#›</a:t>
            </a:fld>
            <a:endParaRPr lang="en-GB"/>
          </a:p>
        </p:txBody>
      </p:sp>
    </p:spTree>
    <p:extLst>
      <p:ext uri="{BB962C8B-B14F-4D97-AF65-F5344CB8AC3E}">
        <p14:creationId xmlns:p14="http://schemas.microsoft.com/office/powerpoint/2010/main" val="4250202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eupb.eu/sites/default/files/styles/PEACE%20PLUS%20Public%20Consultation/IA_5.1_Priority_List_v2.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upb.eu/sites/default/files/styles/PEACE%20PLUS%20Public%20Consultation/IA_5.1_Priority_List_v2.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eupb.eu/PEACEPLU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mailto:Eimear.bush@seupb.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3" y="758825"/>
            <a:ext cx="6738937" cy="3790950"/>
          </a:xfrm>
        </p:spPr>
      </p:sp>
      <p:sp>
        <p:nvSpPr>
          <p:cNvPr id="3" name="Notes Placeholder 2"/>
          <p:cNvSpPr>
            <a:spLocks noGrp="1"/>
          </p:cNvSpPr>
          <p:nvPr>
            <p:ph type="body" idx="1"/>
          </p:nvPr>
        </p:nvSpPr>
        <p:spPr/>
        <p:txBody>
          <a:bodyPr>
            <a:normAutofit/>
          </a:bodyPr>
          <a:lstStyle/>
          <a:p>
            <a:r>
              <a:rPr lang="en-GB" dirty="0"/>
              <a:t>Pink diamonds: Some key points where programme committees have a role in. </a:t>
            </a:r>
          </a:p>
          <a:p>
            <a:endParaRPr lang="en-GB" dirty="0"/>
          </a:p>
          <a:p>
            <a:endParaRPr lang="en-GB" dirty="0"/>
          </a:p>
          <a:p>
            <a:r>
              <a:rPr lang="en-GB" dirty="0"/>
              <a:t>All projects, regardless of the type (from previous slide) have the same project lifecycle</a:t>
            </a:r>
          </a:p>
          <a:p>
            <a:endParaRPr lang="en-GB" dirty="0"/>
          </a:p>
        </p:txBody>
      </p:sp>
      <p:sp>
        <p:nvSpPr>
          <p:cNvPr id="4" name="Slide Number Placeholder 3"/>
          <p:cNvSpPr>
            <a:spLocks noGrp="1"/>
          </p:cNvSpPr>
          <p:nvPr>
            <p:ph type="sldNum" sz="quarter" idx="10"/>
          </p:nvPr>
        </p:nvSpPr>
        <p:spPr/>
        <p:txBody>
          <a:bodyPr/>
          <a:lstStyle/>
          <a:p>
            <a:pPr marL="0" marR="0" lvl="0" indent="0" algn="r" defTabSz="474273" rtl="0" eaLnBrk="1" fontAlgn="auto" latinLnBrk="0" hangingPunct="1">
              <a:lnSpc>
                <a:spcPct val="100000"/>
              </a:lnSpc>
              <a:spcBef>
                <a:spcPts val="0"/>
              </a:spcBef>
              <a:spcAft>
                <a:spcPts val="0"/>
              </a:spcAft>
              <a:buClrTx/>
              <a:buSzTx/>
              <a:buFontTx/>
              <a:buNone/>
              <a:tabLst/>
              <a:defRPr/>
            </a:pPr>
            <a:fld id="{F2C4C6D7-DCB9-4B30-8A1F-3835771343D9}"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4273"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187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48353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ts val="1200"/>
              </a:spcAft>
              <a:buClrTx/>
              <a:buSzTx/>
              <a:buFont typeface="Wingdings" panose="05000000000000000000" pitchFamily="2" charset="2"/>
              <a:buNone/>
              <a:tabLst/>
              <a:defRPr/>
            </a:pPr>
            <a:r>
              <a:rPr lang="en-GB" sz="1200" dirty="0">
                <a:solidFill>
                  <a:srgbClr val="00B050"/>
                </a:solidFill>
              </a:rPr>
              <a:t>Biodiversity: Protection – Restoration - Mainstreaming</a:t>
            </a:r>
          </a:p>
          <a:p>
            <a:pPr marL="0" indent="0">
              <a:spcAft>
                <a:spcPts val="1200"/>
              </a:spcAft>
              <a:buFont typeface="Wingdings" panose="05000000000000000000" pitchFamily="2" charset="2"/>
              <a:buNone/>
            </a:pPr>
            <a:endParaRPr lang="en-GB" sz="1200" dirty="0"/>
          </a:p>
          <a:p>
            <a:pPr marL="342900" indent="-342900">
              <a:spcAft>
                <a:spcPts val="1200"/>
              </a:spcAft>
              <a:buFont typeface="Wingdings" panose="05000000000000000000" pitchFamily="2" charset="2"/>
              <a:buChar char="§"/>
            </a:pPr>
            <a:r>
              <a:rPr lang="en-GB" sz="1200" dirty="0"/>
              <a:t>Spatial planning – protecting, enhancing, connecting important areas for biodiversity, nature positive</a:t>
            </a:r>
          </a:p>
          <a:p>
            <a:pPr marL="342900" indent="-342900">
              <a:spcAft>
                <a:spcPts val="1200"/>
              </a:spcAft>
              <a:buFont typeface="Wingdings" panose="05000000000000000000" pitchFamily="2" charset="2"/>
              <a:buChar char="§"/>
            </a:pPr>
            <a:r>
              <a:rPr lang="en-GB" sz="1200" dirty="0"/>
              <a:t>Spatial prioritisation – nature recovery, 30x30, nature-based solutions</a:t>
            </a:r>
          </a:p>
          <a:p>
            <a:pPr marL="342900" indent="-342900">
              <a:spcAft>
                <a:spcPts val="1200"/>
              </a:spcAft>
              <a:buFont typeface="Wingdings" panose="05000000000000000000" pitchFamily="2" charset="2"/>
              <a:buChar char="§"/>
            </a:pPr>
            <a:r>
              <a:rPr lang="en-GB" sz="1200" dirty="0"/>
              <a:t>Strengthening protections – priority habitats, species, ecosystems</a:t>
            </a:r>
          </a:p>
          <a:p>
            <a:pPr marL="342900" indent="-342900">
              <a:spcAft>
                <a:spcPts val="1200"/>
              </a:spcAft>
              <a:buFont typeface="Wingdings" panose="05000000000000000000" pitchFamily="2" charset="2"/>
              <a:buChar char="§"/>
            </a:pPr>
            <a:r>
              <a:rPr lang="en-GB" sz="1200" dirty="0"/>
              <a:t>Targeted conservation action – sites, species, NRNs, </a:t>
            </a:r>
            <a:r>
              <a:rPr lang="en-GB" sz="1200" dirty="0" err="1"/>
              <a:t>NbS</a:t>
            </a:r>
            <a:endParaRPr lang="en-GB" sz="1200" dirty="0"/>
          </a:p>
          <a:p>
            <a:pPr marL="342900" indent="-342900">
              <a:spcAft>
                <a:spcPts val="1200"/>
              </a:spcAft>
              <a:buFont typeface="Wingdings" panose="05000000000000000000" pitchFamily="2" charset="2"/>
              <a:buChar char="§"/>
            </a:pPr>
            <a:r>
              <a:rPr lang="en-GB" sz="1200" dirty="0"/>
              <a:t>Strategic approach for drivers of biodiversity loss, e.g. ammonia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52762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desires outcomes are available on the SEUPB website the main priorities for NI are: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98593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hlinkClick r:id="rId3"/>
              </a:rPr>
              <a:t>IA_5.1_Priority_List_v2.pdf (seupb.eu)</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68428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There are many definitions of ‘Green Infrastructure’ refer to SEUPB’s definition.</a:t>
            </a:r>
          </a:p>
          <a:p>
            <a:r>
              <a:rPr lang="en-US" dirty="0"/>
              <a:t>According to the European Environment Agency, Green infrastructure is a strategically planned network of natural and semi-natural areas with other environmental features designed and managed to deliver a wide range of ecosystem services such as water purification, air quality, space for recreation and climate mitigation and adaptation. This network of green (land) and blue (water) spaces can improve environmental conditions and therefore citizens' health and quality of life. It also supports a green economy, creates job opportunities and enhances biodiversity.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40858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hlinkClick r:id="rId3"/>
              </a:rPr>
              <a:t>IA_5.1_Priority_List_v2.pdf (seupb.eu)</a:t>
            </a:r>
            <a:endParaRPr lang="pt-BR" dirty="0"/>
          </a:p>
          <a:p>
            <a:endParaRPr lang="pt-BR" dirty="0"/>
          </a:p>
          <a:p>
            <a:r>
              <a:rPr lang="pt-BR" dirty="0"/>
              <a:t>There are many definitions of ‘Green Infrastructure’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545404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departments role is as an Accountable Department. We are unable to provide significant support in terms of accuracy of habitat mapping, monitoring and reporting. We would request that each proposal seeks to maintain a strong ecological lead throughout the project.</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817873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47 draft plans with 10 drafts outstanding and unavailable at this time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78877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Please note there are 10 CMP drafts outstanding (not available)</a:t>
            </a:r>
            <a:r>
              <a:rPr lang="en-US" sz="1200"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CMP’s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NIEA embarked on a work </a:t>
            </a:r>
            <a:r>
              <a:rPr lang="en-US" sz="1200" dirty="0" err="1"/>
              <a:t>programme</a:t>
            </a:r>
            <a:r>
              <a:rPr lang="en-US" sz="1200" dirty="0"/>
              <a:t> in 2017 to develop Conservation Management Plans for 57 Special Areas of Conservation (SACs), funded through a variety of mechanisms – CANN and CABB (INTERREG VA), Rural Development Fund (RDP), </a:t>
            </a:r>
            <a:r>
              <a:rPr lang="en-US" sz="1200" dirty="0" err="1"/>
              <a:t>eNGOs</a:t>
            </a:r>
            <a:r>
              <a:rPr lang="en-US" sz="1200" dirty="0"/>
              <a:t> via Environment Fund and NIEA site maintenance.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Each CMP defines the site-specific necessary conservation measures, required to move the site features towards </a:t>
            </a:r>
            <a:r>
              <a:rPr lang="en-US" sz="1200" dirty="0" err="1"/>
              <a:t>favourable</a:t>
            </a:r>
            <a:r>
              <a:rPr lang="en-US" sz="1200" dirty="0"/>
              <a:t> condition, therefore providing a framework for conservation action and delivery going forward.  The CMPs focus on land management issues impacting the site primarily within the site boundary, as agreed with key stakeholders and landholders.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Other pressures emanating from outside the sites will be highlighted in the CMPs, such as water pollution, wildfire threat and air pollution. However, the conservation actions required to remedy these pressures will need to be set out in more detail through parallel processes, e.g., aligned river basin management plans/</a:t>
            </a:r>
            <a:r>
              <a:rPr lang="en-US" sz="1200" dirty="0" err="1"/>
              <a:t>programme</a:t>
            </a:r>
            <a:r>
              <a:rPr lang="en-US" sz="1200" dirty="0"/>
              <a:t> of measures to </a:t>
            </a:r>
            <a:r>
              <a:rPr lang="en-US" sz="1200" dirty="0">
                <a:solidFill>
                  <a:schemeClr val="tx1"/>
                </a:solidFill>
                <a:latin typeface="+mn-lt"/>
                <a:ea typeface="ＭＳ Ｐゴシック" charset="-128"/>
                <a:cs typeface="ＭＳ Ｐゴシック" charset="-128"/>
              </a:rPr>
              <a:t>address</a:t>
            </a:r>
            <a:r>
              <a:rPr lang="en-US" sz="1200" dirty="0"/>
              <a:t> water quality issues.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2168203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will be available within 7 days on SEUBP website</a:t>
            </a:r>
          </a:p>
          <a:p>
            <a:r>
              <a:rPr lang="en-US" dirty="0"/>
              <a:t>Slides 18-21 are a selection of SAC CMPs and info currently available, CMP information for other</a:t>
            </a:r>
            <a:r>
              <a:rPr lang="en-US" baseline="0" dirty="0"/>
              <a:t> sites</a:t>
            </a:r>
            <a:r>
              <a:rPr lang="en-US" dirty="0"/>
              <a:t> may be available upon request via SEUPB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9FCC04A-B904-460F-857B-08ED674784AD}" type="slidenum">
              <a:rPr kumimoji="0" lang="en-GB"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83289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sz="1200" dirty="0"/>
              <a:t>Invasive species would not naturally occur in Ireland but are here because of human activity (intentional and unintentional). </a:t>
            </a:r>
          </a:p>
          <a:p>
            <a:endParaRPr lang="en-US" altLang="en-US" dirty="0"/>
          </a:p>
          <a:p>
            <a:r>
              <a:rPr lang="en-US" altLang="en-US" sz="1200" dirty="0"/>
              <a:t>When introduced, they survive and thrive to the point of negatively impacting on our wildlife, on the services nature provides, on our economy, and the way we live.</a:t>
            </a:r>
          </a:p>
          <a:p>
            <a:endParaRPr lang="en-US" altLang="en-US" dirty="0"/>
          </a:p>
          <a:p>
            <a:r>
              <a:rPr lang="en-US" altLang="en-US" sz="1200" dirty="0"/>
              <a:t>However, once they arrive and establish, dispersal through catchments, overland via  transport corridors </a:t>
            </a:r>
            <a:r>
              <a:rPr lang="en-US" altLang="en-US" sz="1200" dirty="0" err="1"/>
              <a:t>etc</a:t>
            </a:r>
            <a:r>
              <a:rPr lang="en-US" altLang="en-US" sz="1200" dirty="0"/>
              <a:t> is inevitable.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Being an island, brings good potential to implement measures to reduce the risk of introduction. </a:t>
            </a:r>
          </a:p>
          <a:p>
            <a:endParaRPr lang="en-US" altLang="en-US" dirty="0"/>
          </a:p>
          <a:p>
            <a:r>
              <a:rPr lang="en-US" altLang="en-US" sz="1200" dirty="0"/>
              <a:t>A shared l island with a shared common threat requires a strategic and partnership approach to a shared response. </a:t>
            </a:r>
          </a:p>
          <a:p>
            <a:r>
              <a:rPr lang="en-US" altLang="en-US" sz="1200" dirty="0"/>
              <a:t>By taking a Shared Island  approach benefit include  to be had by tackling the threat through a shared island approach.</a:t>
            </a:r>
          </a:p>
          <a:p>
            <a:endParaRPr lang="en-US" altLang="en-US" sz="1200" dirty="0"/>
          </a:p>
          <a:p>
            <a:r>
              <a:rPr lang="en-US" altLang="en-US" sz="1200" dirty="0"/>
              <a:t>Shared Island. Shared threats. Shared opportunities through partnership to collectively agree a positive framework to address the problem</a:t>
            </a:r>
          </a:p>
          <a:p>
            <a:r>
              <a:rPr lang="en-US" altLang="en-US" sz="1200" dirty="0"/>
              <a:t>Shared Island initiative ensures harmonization on approach, aims, standards, methodologies etc.</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C6436-0C93-4D89-B9F9-C78A22180F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797800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a:t>
            </a:r>
            <a:r>
              <a:rPr lang="en-GB" baseline="0" dirty="0"/>
              <a:t> we will endeavour to satisfy requests for CMP data as fully as possible; verification of CMP data is currently ongoing for a number of sites and therefore some of the data requested may be unavailable.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16198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solidFill>
                  <a:schemeClr val="bg2">
                    <a:lumMod val="25000"/>
                  </a:schemeClr>
                </a:solidFill>
              </a:rPr>
              <a:t>The Peace Programmes Learning Platform is a  living archive of the work funded by the EU Peace Programmes over the last three decades.</a:t>
            </a:r>
          </a:p>
          <a:p>
            <a:pPr algn="just"/>
            <a:endParaRPr lang="en-GB" sz="1200" dirty="0">
              <a:solidFill>
                <a:schemeClr val="bg2">
                  <a:lumMod val="25000"/>
                </a:schemeClr>
              </a:solidFill>
            </a:endParaRPr>
          </a:p>
          <a:p>
            <a:pPr algn="just"/>
            <a:r>
              <a:rPr lang="en-GB" sz="1200" dirty="0">
                <a:solidFill>
                  <a:schemeClr val="bg2">
                    <a:lumMod val="25000"/>
                  </a:schemeClr>
                </a:solidFill>
              </a:rPr>
              <a:t>It showcases the achievements of over  22,500 projects and provides inspiration for the continual integration of communities in post-conflict societies – not just in Northern Ireland but around the world.</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60</a:t>
            </a:fld>
            <a:endParaRPr lang="en-GB"/>
          </a:p>
        </p:txBody>
      </p:sp>
    </p:spTree>
    <p:extLst>
      <p:ext uri="{BB962C8B-B14F-4D97-AF65-F5344CB8AC3E}">
        <p14:creationId xmlns:p14="http://schemas.microsoft.com/office/powerpoint/2010/main" val="2525039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Is downloadable from </a:t>
            </a:r>
            <a:r>
              <a:rPr lang="en-GB" sz="1200" dirty="0">
                <a:solidFill>
                  <a:schemeClr val="tx1">
                    <a:lumMod val="75000"/>
                    <a:lumOff val="25000"/>
                  </a:schemeClr>
                </a:solidFill>
                <a:latin typeface="Arial Nova" panose="020B0604020202020204" pitchFamily="34" charset="0"/>
                <a:cs typeface="Arial"/>
                <a:hlinkClick r:id="rId3"/>
              </a:rPr>
              <a:t>https://seupb.eu/PEACEPLUS</a:t>
            </a:r>
            <a:endParaRPr lang="en-GB" sz="1200" dirty="0">
              <a:solidFill>
                <a:schemeClr val="tx1">
                  <a:lumMod val="75000"/>
                  <a:lumOff val="25000"/>
                </a:schemeClr>
              </a:solidFill>
              <a:latin typeface="Arial Nova" panose="020B0604020202020204" pitchFamily="34" charset="0"/>
              <a:cs typeface="Arial"/>
            </a:endParaRP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The uncompleted form is short, six pages: three to be completed and three of guidance.</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You are invited to provide high level project details and answer six questions, each in up to 300-500 words.</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Advice is available pre- and post-completion.</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Avoid putting you through an onerous process if not for you</a:t>
            </a:r>
          </a:p>
          <a:p>
            <a:pPr>
              <a:lnSpc>
                <a:spcPct val="150000"/>
              </a:lnSpc>
              <a:spcBef>
                <a:spcPts val="0"/>
              </a:spcBef>
              <a:buClr>
                <a:srgbClr val="FFCC00"/>
              </a:buClr>
            </a:pPr>
            <a:r>
              <a:rPr lang="en-GB" sz="1200" dirty="0">
                <a:solidFill>
                  <a:schemeClr val="tx1">
                    <a:lumMod val="75000"/>
                    <a:lumOff val="25000"/>
                  </a:schemeClr>
                </a:solidFill>
                <a:latin typeface="Arial Nova" panose="020B0604020202020204" pitchFamily="34" charset="0"/>
                <a:cs typeface="Arial"/>
              </a:rPr>
              <a:t>Please complete and return it no later than 10</a:t>
            </a:r>
            <a:r>
              <a:rPr lang="en-GB" sz="1200" baseline="30000" dirty="0">
                <a:solidFill>
                  <a:schemeClr val="tx1">
                    <a:lumMod val="75000"/>
                    <a:lumOff val="25000"/>
                  </a:schemeClr>
                </a:solidFill>
                <a:latin typeface="Arial Nova" panose="020B0604020202020204" pitchFamily="34" charset="0"/>
                <a:cs typeface="Arial"/>
              </a:rPr>
              <a:t>th</a:t>
            </a:r>
            <a:r>
              <a:rPr lang="en-GB" sz="1200" dirty="0">
                <a:solidFill>
                  <a:schemeClr val="tx1">
                    <a:lumMod val="75000"/>
                    <a:lumOff val="25000"/>
                  </a:schemeClr>
                </a:solidFill>
                <a:latin typeface="Arial Nova" panose="020B0604020202020204" pitchFamily="34" charset="0"/>
                <a:cs typeface="Arial"/>
              </a:rPr>
              <a:t> May 2023 to </a:t>
            </a:r>
            <a:r>
              <a:rPr lang="en-GB" sz="1200" dirty="0" err="1">
                <a:solidFill>
                  <a:schemeClr val="tx1">
                    <a:lumMod val="75000"/>
                    <a:lumOff val="25000"/>
                  </a:schemeClr>
                </a:solidFill>
                <a:latin typeface="Arial Nova" panose="020B0604020202020204" pitchFamily="34" charset="0"/>
                <a:cs typeface="Arial"/>
              </a:rPr>
              <a:t>e</a:t>
            </a:r>
            <a:r>
              <a:rPr lang="en-GB" sz="1200" dirty="0" err="1">
                <a:solidFill>
                  <a:schemeClr val="tx1">
                    <a:lumMod val="75000"/>
                    <a:lumOff val="25000"/>
                  </a:schemeClr>
                </a:solidFill>
                <a:latin typeface="Arial Nova" panose="020B0604020202020204" pitchFamily="34" charset="0"/>
                <a:cs typeface="Arial"/>
                <a:hlinkClick r:id="rId4">
                  <a:extLst>
                    <a:ext uri="{A12FA001-AC4F-418D-AE19-62706E023703}">
                      <ahyp:hlinkClr xmlns:ahyp="http://schemas.microsoft.com/office/drawing/2018/hyperlinkcolor" val="tx"/>
                    </a:ext>
                  </a:extLst>
                </a:hlinkClick>
              </a:rPr>
              <a:t>imear.bush@seupb.e</a:t>
            </a:r>
            <a:r>
              <a:rPr lang="en-GB" sz="1200" dirty="0" err="1">
                <a:solidFill>
                  <a:schemeClr val="tx1">
                    <a:lumMod val="75000"/>
                    <a:lumOff val="25000"/>
                  </a:schemeClr>
                </a:solidFill>
                <a:latin typeface="Arial Nova" panose="020B0604020202020204" pitchFamily="34" charset="0"/>
                <a:cs typeface="Arial"/>
              </a:rPr>
              <a:t>u</a:t>
            </a:r>
            <a:r>
              <a:rPr lang="en-GB" sz="1200" dirty="0">
                <a:solidFill>
                  <a:schemeClr val="tx1">
                    <a:lumMod val="75000"/>
                    <a:lumOff val="25000"/>
                  </a:schemeClr>
                </a:solidFill>
                <a:latin typeface="Arial Nova" panose="020B0604020202020204" pitchFamily="34" charset="0"/>
                <a:cs typeface="Arial"/>
              </a:rPr>
              <a:t>   </a:t>
            </a:r>
            <a:endParaRPr lang="en-US" sz="1200" dirty="0">
              <a:solidFill>
                <a:schemeClr val="tx1">
                  <a:lumMod val="75000"/>
                  <a:lumOff val="25000"/>
                </a:schemeClr>
              </a:solidFill>
              <a:latin typeface="Arial Nova" panose="020B0604020202020204" pitchFamily="34" charset="0"/>
              <a:cs typeface="Arial"/>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61</a:t>
            </a:fld>
            <a:endParaRPr lang="en-GB"/>
          </a:p>
        </p:txBody>
      </p:sp>
    </p:spTree>
    <p:extLst>
      <p:ext uri="{BB962C8B-B14F-4D97-AF65-F5344CB8AC3E}">
        <p14:creationId xmlns:p14="http://schemas.microsoft.com/office/powerpoint/2010/main" val="887777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GB" sz="1800" b="1" dirty="0">
                <a:effectLst/>
                <a:latin typeface="Arial" panose="020B0604020202020204" pitchFamily="34" charset="0"/>
                <a:ea typeface="Times New Roman" panose="02020603050405020304" pitchFamily="18" charset="0"/>
              </a:rPr>
              <a:t>objective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will enable a cross-border, collaborative approach to management and improvement of water quality to address the requirements of the Water Framework Directive in selected cross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border catchments located within the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Programme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Area</a:t>
            </a:r>
            <a:r>
              <a:rPr lang="en-GB" dirty="0">
                <a:effectLst/>
              </a:rPr>
              <a:t> </a:t>
            </a:r>
            <a:endParaRPr lang="en-GB" sz="1200" dirty="0">
              <a:solidFill>
                <a:srgbClr val="000000"/>
              </a:solidFill>
              <a:effectLst/>
              <a:latin typeface="Arial" panose="020B0604020202020204" pitchFamily="34" charset="0"/>
              <a:ea typeface="+mn-ea"/>
            </a:endParaRPr>
          </a:p>
          <a:p>
            <a:pPr marL="285750" indent="-285750">
              <a:spcBef>
                <a:spcPts val="60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It will </a:t>
            </a:r>
            <a:r>
              <a:rPr lang="en-GB" sz="1800" b="1" dirty="0">
                <a:effectLst/>
                <a:latin typeface="Arial" panose="020B0604020202020204" pitchFamily="34" charset="0"/>
                <a:ea typeface="Times New Roman" panose="02020603050405020304" pitchFamily="18" charset="0"/>
              </a:rPr>
              <a:t>result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the development and management of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a:t>
            </a:r>
            <a:r>
              <a:rPr lang="en-GB" sz="1800" b="1" dirty="0">
                <a:effectLst/>
                <a:latin typeface="Arial" panose="020B0604020202020204" pitchFamily="34" charset="0"/>
                <a:ea typeface="Times New Roman" panose="02020603050405020304" pitchFamily="18" charset="0"/>
              </a:rPr>
              <a:t>water quality** </a:t>
            </a:r>
            <a:r>
              <a:rPr lang="en-GB" sz="1800" dirty="0">
                <a:effectLst/>
                <a:latin typeface="Arial" panose="020B0604020202020204" pitchFamily="34" charset="0"/>
                <a:ea typeface="Times New Roman" panose="02020603050405020304" pitchFamily="18" charset="0"/>
              </a:rPr>
              <a:t>as well as catchment management programmes, designed to enable freshwater bodies in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river basins to achieve good or high status; and an increased percentage of shared waters in the Programme Area with good or high status. </a:t>
            </a:r>
          </a:p>
          <a:p>
            <a:pPr marL="285750" indent="-285750">
              <a:spcBef>
                <a:spcPts val="600"/>
              </a:spcBef>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**Water quality includes water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quantity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status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62</a:t>
            </a:fld>
            <a:endParaRPr lang="en-GB"/>
          </a:p>
        </p:txBody>
      </p:sp>
    </p:spTree>
    <p:extLst>
      <p:ext uri="{BB962C8B-B14F-4D97-AF65-F5344CB8AC3E}">
        <p14:creationId xmlns:p14="http://schemas.microsoft.com/office/powerpoint/2010/main" val="958780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GB" sz="1800" b="1" dirty="0">
                <a:effectLst/>
                <a:latin typeface="Arial" panose="020B0604020202020204" pitchFamily="34" charset="0"/>
                <a:ea typeface="Times New Roman" panose="02020603050405020304" pitchFamily="18" charset="0"/>
              </a:rPr>
              <a:t>objective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will enable a cross-border, collaborative approach to management and improvement of water quality to address the requirements of the Water Framework Directive in selected cross</a:t>
            </a:r>
            <a:r>
              <a:rPr lang="en-US" sz="1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border catchments located within the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Programme</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Area</a:t>
            </a:r>
            <a:r>
              <a:rPr lang="en-GB" dirty="0">
                <a:effectLst/>
              </a:rPr>
              <a:t> </a:t>
            </a:r>
            <a:endParaRPr lang="en-GB" sz="1200" dirty="0">
              <a:solidFill>
                <a:srgbClr val="000000"/>
              </a:solidFill>
              <a:effectLst/>
              <a:latin typeface="Arial" panose="020B0604020202020204" pitchFamily="34" charset="0"/>
              <a:ea typeface="+mn-ea"/>
            </a:endParaRPr>
          </a:p>
          <a:p>
            <a:pPr marL="285750" indent="-285750">
              <a:spcBef>
                <a:spcPts val="60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It will </a:t>
            </a:r>
            <a:r>
              <a:rPr lang="en-GB" sz="1800" b="1" dirty="0">
                <a:effectLst/>
                <a:latin typeface="Arial" panose="020B0604020202020204" pitchFamily="34" charset="0"/>
                <a:ea typeface="Times New Roman" panose="02020603050405020304" pitchFamily="18" charset="0"/>
              </a:rPr>
              <a:t>result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the development and management of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a:t>
            </a:r>
            <a:r>
              <a:rPr lang="en-GB" sz="1800" b="1" dirty="0">
                <a:effectLst/>
                <a:latin typeface="Arial" panose="020B0604020202020204" pitchFamily="34" charset="0"/>
                <a:ea typeface="Times New Roman" panose="02020603050405020304" pitchFamily="18" charset="0"/>
              </a:rPr>
              <a:t>water quality** </a:t>
            </a:r>
            <a:r>
              <a:rPr lang="en-GB" sz="1800" dirty="0">
                <a:effectLst/>
                <a:latin typeface="Arial" panose="020B0604020202020204" pitchFamily="34" charset="0"/>
                <a:ea typeface="Times New Roman" panose="02020603050405020304" pitchFamily="18" charset="0"/>
              </a:rPr>
              <a:t>as well as catchment management programmes, designed to enable freshwater bodies in cross</a:t>
            </a:r>
            <a:r>
              <a:rPr lang="en-GB" sz="1800" dirty="0">
                <a:solidFill>
                  <a:srgbClr val="FF0000"/>
                </a:solidFill>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rPr>
              <a:t>border river basins to achieve good or high status; and an increased percentage of shared waters in the Programme Area with good or high status. </a:t>
            </a:r>
          </a:p>
          <a:p>
            <a:pPr marL="285750" indent="-285750">
              <a:spcBef>
                <a:spcPts val="600"/>
              </a:spcBef>
              <a:buFont typeface="Arial" panose="020B0604020202020204" pitchFamily="34" charset="0"/>
              <a:buChar char="•"/>
            </a:pP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cs typeface="Times New Roman" panose="02020603050405020304" pitchFamily="18" charset="0"/>
              </a:rPr>
              <a:t>**Water quality includes water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quantity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a:t>
            </a:r>
            <a:r>
              <a:rPr lang="en-GB" sz="1800" i="1" dirty="0">
                <a:effectLst/>
                <a:latin typeface="Arial" panose="020B0604020202020204" pitchFamily="34" charset="0"/>
                <a:ea typeface="Times New Roman" panose="02020603050405020304" pitchFamily="18" charset="0"/>
                <a:cs typeface="Times New Roman" panose="02020603050405020304" pitchFamily="18" charset="0"/>
              </a:rPr>
              <a:t>status</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spcBef>
                <a:spcPts val="600"/>
              </a:spcBef>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63</a:t>
            </a:fld>
            <a:endParaRPr lang="en-GB"/>
          </a:p>
        </p:txBody>
      </p:sp>
    </p:spTree>
    <p:extLst>
      <p:ext uri="{BB962C8B-B14F-4D97-AF65-F5344CB8AC3E}">
        <p14:creationId xmlns:p14="http://schemas.microsoft.com/office/powerpoint/2010/main" val="2107037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dirty="0">
                <a:effectLst/>
                <a:latin typeface="Arial" panose="020B0604020202020204" pitchFamily="34" charset="0"/>
                <a:ea typeface="Arial" panose="020B0604020202020204" pitchFamily="34" charset="0"/>
              </a:rPr>
              <a:t>Tell us about the actions you’ll take to achieve these outputs and results. Examples of actions might include: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pilot/pilots for nature-based solutions or innovative nature-based solutions to restore catchments including implementation of the necessary conservation measures (e.g. peat restoration, water management measures to reduce runoff</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sediment loss, nutrient loss</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co-benefits relating to pesticide losses to waterways and to reduce impacts from flooding, e.g. green infrastructure.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 operational strategy for dealing with nutrients (soil, organic manures and chemical fertilisers, digestate, sewage sludge) and transboundary movements in cross-border catchments to include elements such as flow of nutrients, tracking systems, innovative solutions for </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sustainable </a:t>
            </a:r>
            <a:r>
              <a:rPr lang="en-GB" sz="1800" dirty="0">
                <a:effectLst/>
                <a:latin typeface="Arial" panose="020B0604020202020204" pitchFamily="34" charset="0"/>
                <a:ea typeface="Times New Roman" panose="02020603050405020304" pitchFamily="18" charset="0"/>
              </a:rPr>
              <a:t>optimum utilisation)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Initiatives which result in a measurable change in behaviours/ mind set of landowners.</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project legacy initiative which will develop or enhance community-focused environmental learning resources to improve understanding of cross-border catchment from environmental, cultural, social or economic views; and /or improve amenity value through nature recovery networks.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64</a:t>
            </a:fld>
            <a:endParaRPr lang="en-GB"/>
          </a:p>
        </p:txBody>
      </p:sp>
    </p:spTree>
    <p:extLst>
      <p:ext uri="{BB962C8B-B14F-4D97-AF65-F5344CB8AC3E}">
        <p14:creationId xmlns:p14="http://schemas.microsoft.com/office/powerpoint/2010/main" val="559739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GB" sz="1800" dirty="0">
                <a:effectLst/>
                <a:latin typeface="Arial" panose="020B0604020202020204" pitchFamily="34" charset="0"/>
                <a:ea typeface="Arial" panose="020B0604020202020204" pitchFamily="34" charset="0"/>
              </a:rPr>
              <a:t>Tell us about the actions you’ll take to achieve these outputs and results. Examples of actions might include: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pilot/pilots for nature-based solutions or innovative nature-based solutions to restore catchments including implementation of the necessary conservation measures (e.g. peat restoration, water management measures to reduce runoff</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sediment loss, nutrient loss</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and co-benefits relating to pesticide losses to waterways and to reduce impacts from flooding, e.g. green infrastructure.</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 operational strategy for dealing with nutrients (soil, organic manures and chemical fertilisers, digestate, sewage sludge) and transboundary movements in cross-border catchments to include elements such as flow of nutrients, tracking systems, innovative solutions for </a:t>
            </a:r>
            <a:r>
              <a:rPr lang="en-GB" sz="1800" dirty="0">
                <a:effectLst/>
                <a:latin typeface="Arial" panose="020B0604020202020204" pitchFamily="34" charset="0"/>
                <a:ea typeface="Times New Roman" panose="02020603050405020304" pitchFamily="18" charset="0"/>
              </a:rPr>
              <a:t>(</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sustainable </a:t>
            </a:r>
            <a:r>
              <a:rPr lang="en-GB" sz="1800" dirty="0">
                <a:effectLst/>
                <a:latin typeface="Arial" panose="020B0604020202020204" pitchFamily="34" charset="0"/>
                <a:ea typeface="Times New Roman" panose="02020603050405020304" pitchFamily="18" charset="0"/>
              </a:rPr>
              <a:t>optimum utilisation)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Initiatives which result in a measurable change in behaviours/ mind set of landowners.</a:t>
            </a:r>
            <a:endParaRPr lang="en-GB" sz="1800" dirty="0">
              <a:effectLst/>
              <a:latin typeface="Times New Roman" panose="02020603050405020304" pitchFamily="18" charset="0"/>
              <a:ea typeface="Times New Roman" panose="02020603050405020304" pitchFamily="18" charset="0"/>
            </a:endParaRPr>
          </a:p>
          <a:p>
            <a:pPr>
              <a:spcBef>
                <a:spcPts val="600"/>
              </a:spcBef>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 project legacy initiative which will develop or enhance community-focused environmental learning resources to improve understanding of cross-border catchment from environmental, cultural, social or economic views; and /or improve amenity value through nature recovery networks.</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65</a:t>
            </a:fld>
            <a:endParaRPr lang="en-GB"/>
          </a:p>
        </p:txBody>
      </p:sp>
    </p:spTree>
    <p:extLst>
      <p:ext uri="{BB962C8B-B14F-4D97-AF65-F5344CB8AC3E}">
        <p14:creationId xmlns:p14="http://schemas.microsoft.com/office/powerpoint/2010/main" val="666565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dirty="0">
              <a:solidFill>
                <a:schemeClr val="bg2">
                  <a:lumMod val="25000"/>
                </a:schemeClr>
              </a:solidFill>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66</a:t>
            </a:fld>
            <a:endParaRPr lang="en-GB"/>
          </a:p>
        </p:txBody>
      </p:sp>
    </p:spTree>
    <p:extLst>
      <p:ext uri="{BB962C8B-B14F-4D97-AF65-F5344CB8AC3E}">
        <p14:creationId xmlns:p14="http://schemas.microsoft.com/office/powerpoint/2010/main" val="4074279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67</a:t>
            </a:fld>
            <a:endParaRPr lang="en-GB"/>
          </a:p>
        </p:txBody>
      </p:sp>
    </p:spTree>
    <p:extLst>
      <p:ext uri="{BB962C8B-B14F-4D97-AF65-F5344CB8AC3E}">
        <p14:creationId xmlns:p14="http://schemas.microsoft.com/office/powerpoint/2010/main" val="3557491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68</a:t>
            </a:fld>
            <a:endParaRPr lang="en-GB"/>
          </a:p>
        </p:txBody>
      </p:sp>
    </p:spTree>
    <p:extLst>
      <p:ext uri="{BB962C8B-B14F-4D97-AF65-F5344CB8AC3E}">
        <p14:creationId xmlns:p14="http://schemas.microsoft.com/office/powerpoint/2010/main" val="270140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C6436-0C93-4D89-B9F9-C78A22180F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3715118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pPr>
            <a:r>
              <a:rPr lang="en-GB" sz="1800" dirty="0">
                <a:effectLst/>
                <a:latin typeface="Arial" panose="020B0604020202020204" pitchFamily="34" charset="0"/>
                <a:ea typeface="Times New Roman" panose="02020603050405020304" pitchFamily="18" charset="0"/>
              </a:rPr>
              <a:t>Tell us, for example;</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450"/>
              </a:spcBef>
              <a:buFont typeface="+mj-lt"/>
              <a:buAutoNum type="arabicPeriod"/>
            </a:pPr>
            <a:r>
              <a:rPr lang="en-GB" sz="1800" dirty="0">
                <a:effectLst/>
                <a:latin typeface="Arial" panose="020B0604020202020204" pitchFamily="34" charset="0"/>
                <a:ea typeface="Times New Roman" panose="02020603050405020304" pitchFamily="18" charset="0"/>
              </a:rPr>
              <a:t>About the team that will manage the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they are suitably qualified and experienced to deliver on this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Has the Lead Partner and/or supporting partners the necessary organisational capacity to manage a multi-annual, large-scale EU project with multiple stakeholders?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Have the main project partners worked together in partnership on similar projects in the past?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you will be accountable for the smooth project delivery in terms of: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measuring, reviewing and evaluating implementation/action plans, and; adequately resourcing strategy development / allocating responsibility for each action.</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What practical arrangements do you have in place to identify and manage risk?</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69</a:t>
            </a:fld>
            <a:endParaRPr lang="en-GB"/>
          </a:p>
        </p:txBody>
      </p:sp>
    </p:spTree>
    <p:extLst>
      <p:ext uri="{BB962C8B-B14F-4D97-AF65-F5344CB8AC3E}">
        <p14:creationId xmlns:p14="http://schemas.microsoft.com/office/powerpoint/2010/main" val="15159775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0"/>
              </a:spcBef>
            </a:pPr>
            <a:r>
              <a:rPr lang="en-GB" sz="1800" dirty="0">
                <a:effectLst/>
                <a:latin typeface="Arial" panose="020B0604020202020204" pitchFamily="34" charset="0"/>
                <a:ea typeface="Times New Roman" panose="02020603050405020304" pitchFamily="18" charset="0"/>
              </a:rPr>
              <a:t>Tell us, for example;</a:t>
            </a:r>
            <a:endParaRPr lang="en-GB" sz="1800" dirty="0">
              <a:effectLst/>
              <a:latin typeface="Times New Roman" panose="02020603050405020304" pitchFamily="18" charset="0"/>
              <a:ea typeface="Times New Roman" panose="02020603050405020304" pitchFamily="18" charset="0"/>
            </a:endParaRPr>
          </a:p>
          <a:p>
            <a:pPr marL="342900" lvl="0" indent="-342900">
              <a:spcBef>
                <a:spcPts val="450"/>
              </a:spcBef>
              <a:buFont typeface="+mj-lt"/>
              <a:buAutoNum type="arabicPeriod"/>
            </a:pPr>
            <a:r>
              <a:rPr lang="en-GB" sz="1800" dirty="0">
                <a:effectLst/>
                <a:latin typeface="Arial" panose="020B0604020202020204" pitchFamily="34" charset="0"/>
                <a:ea typeface="Times New Roman" panose="02020603050405020304" pitchFamily="18" charset="0"/>
              </a:rPr>
              <a:t>About the team that will manage the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they are suitably qualified and experienced to deliver on this project.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Has the Lead Partner and/or supporting partners the necessary organisational capacity to manage a multi-annual, large-scale EU project with multiple stakeholders?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Have the main project partners worked together in partnership on similar projects in the past?</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How you will be accountable for the smooth project delivery in terms of: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measuring, reviewing and evaluating implementation/action plans, and; adequately resourcing strategy development / allocating responsibility for each action.</a:t>
            </a:r>
            <a:endParaRPr lang="en-GB"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GB" sz="1800" dirty="0">
                <a:effectLst/>
                <a:latin typeface="Arial" panose="020B0604020202020204" pitchFamily="34" charset="0"/>
                <a:ea typeface="Times New Roman" panose="02020603050405020304" pitchFamily="18" charset="0"/>
              </a:rPr>
              <a:t>What practical arrangements do you have in place to identify and manage risk?</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70</a:t>
            </a:fld>
            <a:endParaRPr lang="en-GB"/>
          </a:p>
        </p:txBody>
      </p:sp>
    </p:spTree>
    <p:extLst>
      <p:ext uri="{BB962C8B-B14F-4D97-AF65-F5344CB8AC3E}">
        <p14:creationId xmlns:p14="http://schemas.microsoft.com/office/powerpoint/2010/main" val="2647729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 want to take a moment to underline the extent of the Lead Partner Responsibilities.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 Lead Partner will be an organisation who can handle the governance associated with a project of this size and value and can manage the outputs and results for the young people concerned.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order to do that, they will be responsible for:</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Coordination</a:t>
            </a:r>
            <a:r>
              <a:rPr lang="en-GB" sz="1200" kern="1200" dirty="0">
                <a:solidFill>
                  <a:schemeClr val="tx1"/>
                </a:solidFill>
                <a:effectLst/>
                <a:latin typeface="+mn-lt"/>
                <a:ea typeface="+mn-ea"/>
                <a:cs typeface="+mn-cs"/>
              </a:rPr>
              <a:t> – submit application; assume responsibility for smooth implementation of entire project; coordinate all partners and activities.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Financial management</a:t>
            </a:r>
            <a:r>
              <a:rPr lang="en-GB" sz="1200" kern="1200" dirty="0">
                <a:solidFill>
                  <a:schemeClr val="tx1"/>
                </a:solidFill>
                <a:effectLst/>
                <a:latin typeface="+mn-lt"/>
                <a:ea typeface="+mn-ea"/>
                <a:cs typeface="+mn-cs"/>
              </a:rPr>
              <a:t> – ensures budget control, eligible and timely claims, sufficient cashflow, fund allocation to partners, accepts risk in the event of ineligibility and/or failure to meet targets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Reporting</a:t>
            </a:r>
            <a:r>
              <a:rPr lang="en-GB" sz="1200" kern="1200" dirty="0">
                <a:solidFill>
                  <a:schemeClr val="tx1"/>
                </a:solidFill>
                <a:effectLst/>
                <a:latin typeface="+mn-lt"/>
                <a:ea typeface="+mn-ea"/>
                <a:cs typeface="+mn-cs"/>
              </a:rPr>
              <a:t> – Coordinates record keeping, oversees monitoring and evaluation, maintains records, ensures timely progress.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Communication</a:t>
            </a:r>
            <a:r>
              <a:rPr lang="en-GB" sz="1200" kern="1200" dirty="0">
                <a:solidFill>
                  <a:schemeClr val="tx1"/>
                </a:solidFill>
                <a:effectLst/>
                <a:latin typeface="+mn-lt"/>
                <a:ea typeface="+mn-ea"/>
                <a:cs typeface="+mn-cs"/>
              </a:rPr>
              <a:t> – with partners, point of contact with SEUPB and with any other support that is put in place during implementation (for example, liaising with consultant appointed to assist with evaluation)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Training</a:t>
            </a:r>
            <a:r>
              <a:rPr lang="en-GB" sz="1200" kern="1200" dirty="0">
                <a:solidFill>
                  <a:schemeClr val="tx1"/>
                </a:solidFill>
                <a:effectLst/>
                <a:latin typeface="+mn-lt"/>
                <a:ea typeface="+mn-ea"/>
                <a:cs typeface="+mn-cs"/>
              </a:rPr>
              <a:t> – rolling out any training, be it technical or related to the programme being delivered.</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Policies &amp; Procedures</a:t>
            </a:r>
            <a:r>
              <a:rPr lang="en-GB" sz="1200" kern="1200" dirty="0">
                <a:solidFill>
                  <a:schemeClr val="tx1"/>
                </a:solidFill>
                <a:effectLst/>
                <a:latin typeface="+mn-lt"/>
                <a:ea typeface="+mn-ea"/>
                <a:cs typeface="+mn-cs"/>
              </a:rPr>
              <a:t> – safeguarding, reliable systems, staff support.</a:t>
            </a:r>
          </a:p>
          <a:p>
            <a:r>
              <a:rPr lang="en-GB" sz="1200" kern="1200" dirty="0">
                <a:solidFill>
                  <a:schemeClr val="tx1"/>
                </a:solidFill>
                <a:effectLst/>
                <a:latin typeface="+mn-lt"/>
                <a:ea typeface="+mn-ea"/>
                <a:cs typeface="+mn-cs"/>
              </a:rPr>
              <a:t> </a:t>
            </a:r>
          </a:p>
          <a:p>
            <a:r>
              <a:rPr lang="en-GB" sz="1200" u="sng" kern="1200" dirty="0">
                <a:solidFill>
                  <a:schemeClr val="tx1"/>
                </a:solidFill>
                <a:effectLst/>
                <a:latin typeface="+mn-lt"/>
                <a:ea typeface="+mn-ea"/>
                <a:cs typeface="+mn-cs"/>
              </a:rPr>
              <a:t>In short, the LP accepts overall responsibility for ensuring implementation of entire project, it is significant role.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71</a:t>
            </a:fld>
            <a:endParaRPr lang="en-GB"/>
          </a:p>
        </p:txBody>
      </p:sp>
    </p:spTree>
    <p:extLst>
      <p:ext uri="{BB962C8B-B14F-4D97-AF65-F5344CB8AC3E}">
        <p14:creationId xmlns:p14="http://schemas.microsoft.com/office/powerpoint/2010/main" val="1782448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Take this time to build your partnership, be clear on who is doing what, build a framework for communications/implementation.</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Use today to network and talk, find out about each others’ ideas to ensure complementarity.</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Don’t bite off more than you can chew: can you really deliver on this scale?</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Think about finance: can you manage the cash flows?</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Have clarity of purpose; your project must meet all requirements of 5.3 but do not forget your focus on peace and prosperity.</a:t>
            </a:r>
          </a:p>
          <a:p>
            <a:pPr marL="571500" indent="-571500">
              <a:lnSpc>
                <a:spcPct val="150000"/>
              </a:lnSpc>
              <a:buFont typeface="Wingdings" pitchFamily="2" charset="2"/>
              <a:buChar char="Ø"/>
            </a:pPr>
            <a:r>
              <a:rPr lang="en-US" dirty="0">
                <a:solidFill>
                  <a:schemeClr val="tx1">
                    <a:lumMod val="75000"/>
                    <a:lumOff val="25000"/>
                  </a:schemeClr>
                </a:solidFill>
                <a:latin typeface="Arial Nova" panose="020B0604020202020204" pitchFamily="34" charset="0"/>
                <a:cs typeface="Arial"/>
              </a:rPr>
              <a:t>Know how you are going to monitor your targets and evaluate impact.</a:t>
            </a:r>
          </a:p>
          <a:p>
            <a:endParaRPr lang="en-GB" dirty="0"/>
          </a:p>
        </p:txBody>
      </p:sp>
      <p:sp>
        <p:nvSpPr>
          <p:cNvPr id="4" name="Slide Number Placeholder 3"/>
          <p:cNvSpPr>
            <a:spLocks noGrp="1"/>
          </p:cNvSpPr>
          <p:nvPr>
            <p:ph type="sldNum" sz="quarter" idx="5"/>
          </p:nvPr>
        </p:nvSpPr>
        <p:spPr/>
        <p:txBody>
          <a:bodyPr/>
          <a:lstStyle/>
          <a:p>
            <a:fld id="{F6F48D9B-0683-437C-8FD4-F715F5861A0B}" type="slidenum">
              <a:rPr lang="en-GB" smtClean="0"/>
              <a:t>72</a:t>
            </a:fld>
            <a:endParaRPr lang="en-GB"/>
          </a:p>
        </p:txBody>
      </p:sp>
    </p:spTree>
    <p:extLst>
      <p:ext uri="{BB962C8B-B14F-4D97-AF65-F5344CB8AC3E}">
        <p14:creationId xmlns:p14="http://schemas.microsoft.com/office/powerpoint/2010/main" val="177324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This Shared Island Invasive Species and Biosecurity Initiative will prioritize areas of cooperation that are mutually beneficial to support decision making on mitigating actions. It will build from rigorous assessment processes to prioritize actions for biosecurity, contingency, and pathway planning. It will provide information to support coordinated action for select cross-border regions, roll-out a well-structured outreach plan to engage citizen scientists and, deliver a </a:t>
            </a:r>
            <a:r>
              <a:rPr lang="en-US" sz="1200" dirty="0">
                <a:highlight>
                  <a:srgbClr val="FFFF00"/>
                </a:highlight>
              </a:rPr>
              <a:t>bi-annual</a:t>
            </a:r>
            <a:r>
              <a:rPr lang="en-US" sz="1200" dirty="0"/>
              <a:t> invasive species conference.</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C6436-0C93-4D89-B9F9-C78A22180F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268844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C6436-0C93-4D89-B9F9-C78A22180F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395756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NPWS will provide updates on the project to Department of the Taoiseach’s Shared Island unit on progress of the project.</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AC6436-0C93-4D89-B9F9-C78A22180F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sym typeface="Open San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sym typeface="Open Sans"/>
            </a:endParaRPr>
          </a:p>
        </p:txBody>
      </p:sp>
    </p:spTree>
    <p:extLst>
      <p:ext uri="{BB962C8B-B14F-4D97-AF65-F5344CB8AC3E}">
        <p14:creationId xmlns:p14="http://schemas.microsoft.com/office/powerpoint/2010/main" val="233809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3" y="744538"/>
            <a:ext cx="6613525" cy="37211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93727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has a vast number of International Conventions and Multilateral Environmental Agreements which drive our priorities.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709867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However DAERA also has a role to play in cross departmental delivery of the following outcomes:</a:t>
            </a:r>
          </a:p>
          <a:p>
            <a:pPr>
              <a:spcBef>
                <a:spcPts val="600"/>
              </a:spcBef>
              <a:spcAft>
                <a:spcPts val="600"/>
              </a:spcAft>
            </a:pPr>
            <a:r>
              <a:rPr lang="en-US" dirty="0">
                <a:latin typeface="Arial" panose="020B0604020202020204" pitchFamily="34" charset="0"/>
                <a:cs typeface="Times New Roman" panose="02020603050405020304" pitchFamily="18" charset="0"/>
              </a:rPr>
              <a:t>4) We enjoy long, healthy active lives</a:t>
            </a:r>
          </a:p>
          <a:p>
            <a:pPr>
              <a:spcBef>
                <a:spcPts val="600"/>
              </a:spcBef>
              <a:spcAft>
                <a:spcPts val="600"/>
              </a:spcAft>
            </a:pPr>
            <a:r>
              <a:rPr lang="en-US" dirty="0">
                <a:latin typeface="Arial" panose="020B0604020202020204" pitchFamily="34" charset="0"/>
                <a:cs typeface="Times New Roman" panose="02020603050405020304" pitchFamily="18" charset="0"/>
              </a:rPr>
              <a:t>5) Everyone can reach their potential</a:t>
            </a:r>
          </a:p>
          <a:p>
            <a:pPr>
              <a:spcBef>
                <a:spcPts val="600"/>
              </a:spcBef>
              <a:spcAft>
                <a:spcPts val="600"/>
              </a:spcAft>
            </a:pPr>
            <a:r>
              <a:rPr lang="en-US" dirty="0">
                <a:latin typeface="Arial" panose="020B0604020202020204" pitchFamily="34" charset="0"/>
                <a:cs typeface="Times New Roman" panose="02020603050405020304" pitchFamily="18" charset="0"/>
              </a:rPr>
              <a:t>6) Our economy is globally competitive, regionally balanced and carbon-neutral</a:t>
            </a:r>
          </a:p>
          <a:p>
            <a:pPr>
              <a:spcBef>
                <a:spcPts val="600"/>
              </a:spcBef>
              <a:spcAft>
                <a:spcPts val="600"/>
              </a:spcAft>
            </a:pPr>
            <a:r>
              <a:rPr lang="en-US" dirty="0">
                <a:latin typeface="Arial" panose="020B0604020202020204" pitchFamily="34" charset="0"/>
                <a:cs typeface="Times New Roman" panose="02020603050405020304" pitchFamily="18" charset="0"/>
              </a:rPr>
              <a:t>9) People want to live, work and visit here</a:t>
            </a:r>
            <a:endParaRPr lang="en-GB" dirty="0">
              <a:latin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8A2D3D9-B938-AB43-AF9A-78E54573AE1A}" type="slidenum">
              <a:rPr kumimoji="0" lang="en-US" sz="1200" b="0" i="0" u="none" strike="noStrike" kern="1200" cap="none" spc="0" normalizeH="0" baseline="0" noProof="0" smtClean="0">
                <a:ln>
                  <a:noFill/>
                </a:ln>
                <a:solidFill>
                  <a:srgbClr val="000000"/>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charset="0"/>
              <a:ea typeface="+mn-ea"/>
              <a:cs typeface="+mn-cs"/>
            </a:endParaRPr>
          </a:p>
        </p:txBody>
      </p:sp>
    </p:spTree>
    <p:extLst>
      <p:ext uri="{BB962C8B-B14F-4D97-AF65-F5344CB8AC3E}">
        <p14:creationId xmlns:p14="http://schemas.microsoft.com/office/powerpoint/2010/main" val="36812848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8.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Isosceles Triangle 10">
            <a:extLst>
              <a:ext uri="{FF2B5EF4-FFF2-40B4-BE49-F238E27FC236}">
                <a16:creationId xmlns:a16="http://schemas.microsoft.com/office/drawing/2014/main" id="{90C96B41-F849-E4DE-E316-F7576553F4F0}"/>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C2F1FEA4-2D36-3197-6107-4D4B85D857D9}"/>
              </a:ext>
            </a:extLst>
          </p:cNvPr>
          <p:cNvSpPr>
            <a:spLocks noGrp="1"/>
          </p:cNvSpPr>
          <p:nvPr>
            <p:ph type="ctrTitle" hasCustomPrompt="1"/>
          </p:nvPr>
        </p:nvSpPr>
        <p:spPr>
          <a:xfrm>
            <a:off x="1524000" y="1854201"/>
            <a:ext cx="9144000" cy="1655762"/>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n-GB" dirty="0"/>
              <a:t>Title</a:t>
            </a:r>
            <a:endParaRPr lang="en-US" dirty="0"/>
          </a:p>
        </p:txBody>
      </p:sp>
      <p:sp>
        <p:nvSpPr>
          <p:cNvPr id="3" name="Subtitle 2">
            <a:extLst>
              <a:ext uri="{FF2B5EF4-FFF2-40B4-BE49-F238E27FC236}">
                <a16:creationId xmlns:a16="http://schemas.microsoft.com/office/drawing/2014/main" id="{4B2BCE52-9A0D-4E77-A1A5-03080DDD78A0}"/>
              </a:ext>
            </a:extLst>
          </p:cNvPr>
          <p:cNvSpPr>
            <a:spLocks noGrp="1"/>
          </p:cNvSpPr>
          <p:nvPr>
            <p:ph type="subTitle" idx="1" hasCustomPrompt="1"/>
          </p:nvPr>
        </p:nvSpPr>
        <p:spPr>
          <a:xfrm>
            <a:off x="1524000" y="3785418"/>
            <a:ext cx="9144000" cy="1391478"/>
          </a:xfrm>
        </p:spPr>
        <p:txBody>
          <a:bodyPr>
            <a:normAutofit/>
          </a:bodyPr>
          <a:lstStyle>
            <a:lvl1pPr marL="0" indent="0" algn="ctr">
              <a:buNone/>
              <a:defRPr sz="28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7" name="Rectangle 6">
            <a:extLst>
              <a:ext uri="{FF2B5EF4-FFF2-40B4-BE49-F238E27FC236}">
                <a16:creationId xmlns:a16="http://schemas.microsoft.com/office/drawing/2014/main" id="{DC4F887F-BFF3-ACCA-A255-32B7EFB8BBC2}"/>
              </a:ext>
            </a:extLst>
          </p:cNvPr>
          <p:cNvSpPr/>
          <p:nvPr userDrawn="1"/>
        </p:nvSpPr>
        <p:spPr>
          <a:xfrm>
            <a:off x="868680" y="518160"/>
            <a:ext cx="10549890" cy="5779770"/>
          </a:xfrm>
          <a:prstGeom prst="rect">
            <a:avLst/>
          </a:prstGeom>
          <a:noFill/>
          <a:ln w="28575">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8" name="Picture 7" descr="Text&#10;&#10;Description automatically generated">
            <a:extLst>
              <a:ext uri="{FF2B5EF4-FFF2-40B4-BE49-F238E27FC236}">
                <a16:creationId xmlns:a16="http://schemas.microsoft.com/office/drawing/2014/main" id="{A65C9AD5-4DE4-C080-0FCC-436393E0EC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458" y="820049"/>
            <a:ext cx="3728582" cy="904550"/>
          </a:xfrm>
          <a:prstGeom prst="rect">
            <a:avLst/>
          </a:prstGeom>
        </p:spPr>
      </p:pic>
      <p:cxnSp>
        <p:nvCxnSpPr>
          <p:cNvPr id="10" name="Straight Connector 9">
            <a:extLst>
              <a:ext uri="{FF2B5EF4-FFF2-40B4-BE49-F238E27FC236}">
                <a16:creationId xmlns:a16="http://schemas.microsoft.com/office/drawing/2014/main" id="{585683B9-B26F-663A-76F3-2AE4FA16A7FA}"/>
              </a:ext>
            </a:extLst>
          </p:cNvPr>
          <p:cNvCxnSpPr>
            <a:cxnSpLocks/>
          </p:cNvCxnSpPr>
          <p:nvPr userDrawn="1"/>
        </p:nvCxnSpPr>
        <p:spPr>
          <a:xfrm flipH="1">
            <a:off x="4542514" y="3647690"/>
            <a:ext cx="324612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297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8E2C-4D8A-0DCF-410A-288190A44197}"/>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AAFDA9F5-D44A-6AE4-F33D-A087895BB2C0}"/>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2AD1EC-50C1-0408-F7B8-1B569C4A81B4}"/>
              </a:ext>
            </a:extLst>
          </p:cNvPr>
          <p:cNvSpPr>
            <a:spLocks noGrp="1"/>
          </p:cNvSpPr>
          <p:nvPr>
            <p:ph type="dt" sz="half" idx="10"/>
          </p:nvPr>
        </p:nvSpPr>
        <p:spPr>
          <a:xfrm>
            <a:off x="838200" y="6356350"/>
            <a:ext cx="2743200" cy="365125"/>
          </a:xfrm>
          <a:prstGeom prst="rect">
            <a:avLst/>
          </a:prstGeom>
        </p:spPr>
        <p:txBody>
          <a:bodyPr/>
          <a:lstStyle/>
          <a:p>
            <a:fld id="{50A538F0-5990-5048-976B-83257F26C1CB}" type="datetimeFigureOut">
              <a:rPr lang="en-US" smtClean="0"/>
              <a:t>4/13/2023</a:t>
            </a:fld>
            <a:endParaRPr lang="en-US"/>
          </a:p>
        </p:txBody>
      </p:sp>
      <p:sp>
        <p:nvSpPr>
          <p:cNvPr id="5" name="Footer Placeholder 4">
            <a:extLst>
              <a:ext uri="{FF2B5EF4-FFF2-40B4-BE49-F238E27FC236}">
                <a16:creationId xmlns:a16="http://schemas.microsoft.com/office/drawing/2014/main" id="{6C96AFEE-42E4-E147-3D72-D1E5022BD7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F11BF4-8F86-DC48-FFC2-7965B4B2BC0E}"/>
              </a:ext>
            </a:extLst>
          </p:cNvPr>
          <p:cNvSpPr>
            <a:spLocks noGrp="1"/>
          </p:cNvSpPr>
          <p:nvPr>
            <p:ph type="sldNum" sz="quarter" idx="12"/>
          </p:nvPr>
        </p:nvSpPr>
        <p:spPr>
          <a:xfrm>
            <a:off x="8610600" y="6356350"/>
            <a:ext cx="2743200" cy="365125"/>
          </a:xfrm>
          <a:prstGeom prst="rect">
            <a:avLst/>
          </a:prstGeom>
        </p:spPr>
        <p:txBody>
          <a:bodyPr/>
          <a:lstStyle/>
          <a:p>
            <a:fld id="{02944921-287E-CC44-A0FD-CCC07A85FFA4}" type="slidenum">
              <a:rPr lang="en-US" smtClean="0"/>
              <a:t>‹#›</a:t>
            </a:fld>
            <a:endParaRPr lang="en-US"/>
          </a:p>
        </p:txBody>
      </p:sp>
    </p:spTree>
    <p:extLst>
      <p:ext uri="{BB962C8B-B14F-4D97-AF65-F5344CB8AC3E}">
        <p14:creationId xmlns:p14="http://schemas.microsoft.com/office/powerpoint/2010/main" val="1593631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9260C-D1F4-DB69-A45A-AEF4EA1E47B0}"/>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9E268C3-B7A1-1856-3B2D-A7B44C429FD2}"/>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3EA29D-917E-443C-ABAD-4CDE5ACDC34E}"/>
              </a:ext>
            </a:extLst>
          </p:cNvPr>
          <p:cNvSpPr>
            <a:spLocks noGrp="1"/>
          </p:cNvSpPr>
          <p:nvPr>
            <p:ph type="dt" sz="half" idx="10"/>
          </p:nvPr>
        </p:nvSpPr>
        <p:spPr>
          <a:xfrm>
            <a:off x="838200" y="6356350"/>
            <a:ext cx="2743200" cy="365125"/>
          </a:xfrm>
          <a:prstGeom prst="rect">
            <a:avLst/>
          </a:prstGeom>
        </p:spPr>
        <p:txBody>
          <a:bodyPr/>
          <a:lstStyle/>
          <a:p>
            <a:fld id="{50A538F0-5990-5048-976B-83257F26C1CB}" type="datetimeFigureOut">
              <a:rPr lang="en-US" smtClean="0"/>
              <a:t>4/13/2023</a:t>
            </a:fld>
            <a:endParaRPr lang="en-US"/>
          </a:p>
        </p:txBody>
      </p:sp>
      <p:sp>
        <p:nvSpPr>
          <p:cNvPr id="5" name="Footer Placeholder 4">
            <a:extLst>
              <a:ext uri="{FF2B5EF4-FFF2-40B4-BE49-F238E27FC236}">
                <a16:creationId xmlns:a16="http://schemas.microsoft.com/office/drawing/2014/main" id="{6F415224-D12D-E12E-70C7-BBEAD57D6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FC91CB-AEA1-A99C-1AF5-A9FD58C377EA}"/>
              </a:ext>
            </a:extLst>
          </p:cNvPr>
          <p:cNvSpPr>
            <a:spLocks noGrp="1"/>
          </p:cNvSpPr>
          <p:nvPr>
            <p:ph type="sldNum" sz="quarter" idx="12"/>
          </p:nvPr>
        </p:nvSpPr>
        <p:spPr>
          <a:xfrm>
            <a:off x="8610600" y="6356350"/>
            <a:ext cx="2743200" cy="365125"/>
          </a:xfrm>
          <a:prstGeom prst="rect">
            <a:avLst/>
          </a:prstGeom>
        </p:spPr>
        <p:txBody>
          <a:bodyPr/>
          <a:lstStyle/>
          <a:p>
            <a:fld id="{02944921-287E-CC44-A0FD-CCC07A85FFA4}" type="slidenum">
              <a:rPr lang="en-US" smtClean="0"/>
              <a:t>‹#›</a:t>
            </a:fld>
            <a:endParaRPr lang="en-US"/>
          </a:p>
        </p:txBody>
      </p:sp>
    </p:spTree>
    <p:extLst>
      <p:ext uri="{BB962C8B-B14F-4D97-AF65-F5344CB8AC3E}">
        <p14:creationId xmlns:p14="http://schemas.microsoft.com/office/powerpoint/2010/main" val="347203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85818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56200" y="3117850"/>
            <a:ext cx="0" cy="0"/>
          </a:xfrm>
          <a:prstGeom prst="rect">
            <a:avLst/>
          </a:prstGeom>
        </p:spPr>
      </p:pic>
      <p:pic>
        <p:nvPicPr>
          <p:cNvPr id="1026" name="Picture 2" descr="Rialtas_MARK_MASTER_Std_Reverse"/>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2040" y="320040"/>
            <a:ext cx="3433430" cy="13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65804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3"/>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2050" name="Picture 2" descr="Government of Ireland Standard_Colou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1052" y="569595"/>
            <a:ext cx="3326607"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4315672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8" name="Rialtas na hÉireann | Government of Ireland"/>
          <p:cNvSpPr txBox="1"/>
          <p:nvPr userDrawn="1"/>
        </p:nvSpPr>
        <p:spPr>
          <a:xfrm>
            <a:off x="2961925" y="6305902"/>
            <a:ext cx="596156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Roinn Tithíochta,</a:t>
            </a:r>
            <a:r>
              <a:rPr lang="en-GB" sz="900" b="1" baseline="0" dirty="0">
                <a:solidFill>
                  <a:schemeClr val="bg1">
                    <a:alpha val="45000"/>
                  </a:schemeClr>
                </a:solidFill>
                <a:latin typeface="+mn-lt"/>
              </a:rPr>
              <a:t> </a:t>
            </a:r>
            <a:r>
              <a:rPr lang="en-GB" sz="900" b="1" dirty="0">
                <a:solidFill>
                  <a:schemeClr val="bg1">
                    <a:alpha val="45000"/>
                  </a:schemeClr>
                </a:solidFill>
                <a:latin typeface="+mn-lt"/>
              </a:rPr>
              <a:t>Rialtais Áitiúil agus Oidhreachta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a:t>
            </a:r>
            <a:r>
              <a:rPr lang="en-GB" sz="900" baseline="0" dirty="0">
                <a:solidFill>
                  <a:schemeClr val="bg1">
                    <a:alpha val="45000"/>
                  </a:schemeClr>
                </a:solidFill>
                <a:latin typeface="+mn-lt"/>
              </a:rPr>
              <a:t> </a:t>
            </a:r>
            <a:r>
              <a:rPr lang="en-GB" sz="900" dirty="0">
                <a:solidFill>
                  <a:schemeClr val="bg1">
                    <a:alpha val="45000"/>
                  </a:schemeClr>
                </a:solidFill>
                <a:latin typeface="+mn-lt"/>
              </a:rPr>
              <a:t>Housing,</a:t>
            </a:r>
            <a:r>
              <a:rPr lang="en-GB" sz="900" baseline="0" dirty="0">
                <a:solidFill>
                  <a:schemeClr val="bg1">
                    <a:alpha val="45000"/>
                  </a:schemeClr>
                </a:solidFill>
                <a:latin typeface="+mn-lt"/>
              </a:rPr>
              <a:t> </a:t>
            </a:r>
            <a:r>
              <a:rPr lang="en-GB" sz="900" dirty="0">
                <a:solidFill>
                  <a:schemeClr val="bg1">
                    <a:alpha val="45000"/>
                  </a:schemeClr>
                </a:solidFill>
                <a:latin typeface="+mn-lt"/>
              </a:rPr>
              <a:t>Local Government and Heritage</a:t>
            </a:r>
            <a:endParaRPr sz="900" dirty="0">
              <a:solidFill>
                <a:schemeClr val="bg1">
                  <a:alpha val="45000"/>
                </a:schemeClr>
              </a:solidFill>
              <a:latin typeface="+mn-lt"/>
            </a:endParaRPr>
          </a:p>
        </p:txBody>
      </p:sp>
    </p:spTree>
    <p:extLst>
      <p:ext uri="{BB962C8B-B14F-4D97-AF65-F5344CB8AC3E}">
        <p14:creationId xmlns:p14="http://schemas.microsoft.com/office/powerpoint/2010/main" val="67256249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7" name="Rialtas na hÉireann | Government of Ireland"/>
          <p:cNvSpPr txBox="1"/>
          <p:nvPr userDrawn="1"/>
        </p:nvSpPr>
        <p:spPr>
          <a:xfrm>
            <a:off x="2961925" y="6305902"/>
            <a:ext cx="596156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latin typeface="+mn-lt"/>
              </a:rPr>
              <a:t>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2273699536"/>
      </p:ext>
    </p:extLst>
  </p:cSld>
  <p:clrMapOvr>
    <a:overrideClrMapping bg1="lt1" tx1="dk1" bg2="lt2" tx2="dk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13"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solidFill>
                  <a:schemeClr val="bg1">
                    <a:alpha val="45000"/>
                  </a:schemeClr>
                </a:solidFill>
                <a:latin typeface="+mn-lt"/>
              </a:rPr>
              <a:pPr/>
              <a:t>‹#›</a:t>
            </a:fld>
            <a:r>
              <a:rPr lang="en-GB" sz="900" b="1" dirty="0">
                <a:solidFill>
                  <a:schemeClr val="bg1">
                    <a:alpha val="45000"/>
                  </a:schemeClr>
                </a:solidFill>
                <a:latin typeface="+mn-lt"/>
              </a:rPr>
              <a:t>  An Roinn Tithíochta,</a:t>
            </a:r>
            <a:r>
              <a:rPr lang="en-GB" sz="900" b="1" baseline="0" dirty="0">
                <a:solidFill>
                  <a:schemeClr val="bg1">
                    <a:alpha val="45000"/>
                  </a:schemeClr>
                </a:solidFill>
                <a:latin typeface="+mn-lt"/>
              </a:rPr>
              <a:t> </a:t>
            </a:r>
            <a:r>
              <a:rPr lang="en-GB" sz="900" b="1" dirty="0">
                <a:solidFill>
                  <a:schemeClr val="bg1">
                    <a:alpha val="45000"/>
                  </a:schemeClr>
                </a:solidFill>
                <a:latin typeface="+mn-lt"/>
              </a:rPr>
              <a:t>Rialtais Áitiúil agus Oidhreachta </a:t>
            </a:r>
            <a:r>
              <a:rPr lang="en-GB" sz="900" dirty="0">
                <a:solidFill>
                  <a:schemeClr val="bg1">
                    <a:alpha val="45000"/>
                  </a:schemeClr>
                </a:solidFill>
                <a:latin typeface="+mn-lt"/>
              </a:rPr>
              <a:t>|</a:t>
            </a:r>
            <a:r>
              <a:rPr lang="en-GB" sz="900" baseline="0" dirty="0">
                <a:solidFill>
                  <a:schemeClr val="bg1">
                    <a:alpha val="45000"/>
                  </a:schemeClr>
                </a:solidFill>
                <a:latin typeface="+mn-lt"/>
              </a:rPr>
              <a:t> </a:t>
            </a:r>
            <a:r>
              <a:rPr lang="en-GB" sz="900" dirty="0">
                <a:solidFill>
                  <a:schemeClr val="bg1">
                    <a:alpha val="45000"/>
                  </a:schemeClr>
                </a:solidFill>
                <a:latin typeface="+mn-lt"/>
              </a:rPr>
              <a:t>Department of</a:t>
            </a:r>
            <a:r>
              <a:rPr lang="en-GB" sz="900" baseline="0" dirty="0">
                <a:solidFill>
                  <a:schemeClr val="bg1">
                    <a:alpha val="45000"/>
                  </a:schemeClr>
                </a:solidFill>
                <a:latin typeface="+mn-lt"/>
              </a:rPr>
              <a:t> </a:t>
            </a:r>
            <a:r>
              <a:rPr lang="en-GB" sz="900" dirty="0">
                <a:solidFill>
                  <a:schemeClr val="bg1">
                    <a:alpha val="45000"/>
                  </a:schemeClr>
                </a:solidFill>
                <a:latin typeface="+mn-lt"/>
              </a:rPr>
              <a:t>Housing,</a:t>
            </a:r>
            <a:r>
              <a:rPr lang="en-GB" sz="900" baseline="0" dirty="0">
                <a:solidFill>
                  <a:schemeClr val="bg1">
                    <a:alpha val="45000"/>
                  </a:schemeClr>
                </a:solidFill>
                <a:latin typeface="+mn-lt"/>
              </a:rPr>
              <a:t> </a:t>
            </a:r>
            <a:r>
              <a:rPr lang="en-GB" sz="900" dirty="0">
                <a:solidFill>
                  <a:schemeClr val="bg1">
                    <a:alpha val="45000"/>
                  </a:schemeClr>
                </a:solidFill>
                <a:latin typeface="+mn-lt"/>
              </a:rPr>
              <a:t>Local Government and Heritage</a:t>
            </a:r>
            <a:endParaRPr sz="900" dirty="0">
              <a:solidFill>
                <a:schemeClr val="bg1">
                  <a:alpha val="45000"/>
                </a:schemeClr>
              </a:solidFill>
              <a:latin typeface="+mn-lt"/>
            </a:endParaRPr>
          </a:p>
        </p:txBody>
      </p:sp>
    </p:spTree>
    <p:extLst>
      <p:ext uri="{BB962C8B-B14F-4D97-AF65-F5344CB8AC3E}">
        <p14:creationId xmlns:p14="http://schemas.microsoft.com/office/powerpoint/2010/main" val="268045201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118100"/>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3"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42043851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10"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5511898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449133-447C-F28A-F861-DFEC8F675C13}"/>
              </a:ext>
            </a:extLst>
          </p:cNvPr>
          <p:cNvGrpSpPr/>
          <p:nvPr userDrawn="1"/>
        </p:nvGrpSpPr>
        <p:grpSpPr>
          <a:xfrm>
            <a:off x="-250641" y="-246780"/>
            <a:ext cx="1550159" cy="1553169"/>
            <a:chOff x="-252976" y="-477879"/>
            <a:chExt cx="1550159" cy="1553169"/>
          </a:xfrm>
        </p:grpSpPr>
        <p:sp>
          <p:nvSpPr>
            <p:cNvPr id="8" name="Rectangle 7">
              <a:extLst>
                <a:ext uri="{FF2B5EF4-FFF2-40B4-BE49-F238E27FC236}">
                  <a16:creationId xmlns:a16="http://schemas.microsoft.com/office/drawing/2014/main" id="{6B9571F0-8B66-2E5C-78E4-2950D4E17FB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9" name="Rectangle 8">
              <a:extLst>
                <a:ext uri="{FF2B5EF4-FFF2-40B4-BE49-F238E27FC236}">
                  <a16:creationId xmlns:a16="http://schemas.microsoft.com/office/drawing/2014/main" id="{A923D6D5-46AC-BFF2-4511-01437FE13041}"/>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54978239-61ED-A604-66FD-254CC418A389}"/>
              </a:ext>
            </a:extLst>
          </p:cNvPr>
          <p:cNvSpPr>
            <a:spLocks noGrp="1"/>
          </p:cNvSpPr>
          <p:nvPr>
            <p:ph type="title" hasCustomPrompt="1"/>
          </p:nvPr>
        </p:nvSpPr>
        <p:spPr>
          <a:xfrm>
            <a:off x="1580322" y="427383"/>
            <a:ext cx="8169965" cy="1263305"/>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3" name="Content Placeholder 2">
            <a:extLst>
              <a:ext uri="{FF2B5EF4-FFF2-40B4-BE49-F238E27FC236}">
                <a16:creationId xmlns:a16="http://schemas.microsoft.com/office/drawing/2014/main" id="{B87138DF-4817-0110-7D52-6B836485164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a:extLst>
              <a:ext uri="{FF2B5EF4-FFF2-40B4-BE49-F238E27FC236}">
                <a16:creationId xmlns:a16="http://schemas.microsoft.com/office/drawing/2014/main" id="{C020C420-390D-1394-8F8F-42D4DE4F7A38}"/>
              </a:ext>
            </a:extLst>
          </p:cNvPr>
          <p:cNvGrpSpPr/>
          <p:nvPr userDrawn="1"/>
        </p:nvGrpSpPr>
        <p:grpSpPr>
          <a:xfrm>
            <a:off x="8976360" y="0"/>
            <a:ext cx="2941320" cy="1325562"/>
            <a:chOff x="8976360" y="0"/>
            <a:chExt cx="2941320" cy="1325562"/>
          </a:xfrm>
        </p:grpSpPr>
        <p:sp>
          <p:nvSpPr>
            <p:cNvPr id="11" name="Isosceles Triangle 10">
              <a:extLst>
                <a:ext uri="{FF2B5EF4-FFF2-40B4-BE49-F238E27FC236}">
                  <a16:creationId xmlns:a16="http://schemas.microsoft.com/office/drawing/2014/main" id="{0686A8B8-3D6C-0C02-492D-13CF45752EE1}"/>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86C466D-8891-DE94-0DB0-E03F4F62FEB4}"/>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F49F12C7-9E4B-427D-F2E0-0A8A41047E87}"/>
              </a:ext>
            </a:extLst>
          </p:cNvPr>
          <p:cNvGrpSpPr/>
          <p:nvPr userDrawn="1"/>
        </p:nvGrpSpPr>
        <p:grpSpPr>
          <a:xfrm>
            <a:off x="7394095" y="5928360"/>
            <a:ext cx="1958340" cy="929640"/>
            <a:chOff x="7018020" y="5928360"/>
            <a:chExt cx="1958340" cy="929640"/>
          </a:xfrm>
        </p:grpSpPr>
        <p:sp>
          <p:nvSpPr>
            <p:cNvPr id="14" name="Isosceles Triangle 8">
              <a:extLst>
                <a:ext uri="{FF2B5EF4-FFF2-40B4-BE49-F238E27FC236}">
                  <a16:creationId xmlns:a16="http://schemas.microsoft.com/office/drawing/2014/main" id="{1B156753-EFFF-9D2B-67A8-5C72071CFDC9}"/>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9">
              <a:extLst>
                <a:ext uri="{FF2B5EF4-FFF2-40B4-BE49-F238E27FC236}">
                  <a16:creationId xmlns:a16="http://schemas.microsoft.com/office/drawing/2014/main" id="{C0C6130C-F05E-2286-51CD-AC9C70B847C2}"/>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15" descr="Text&#10;&#10;Description automatically generated">
            <a:extLst>
              <a:ext uri="{FF2B5EF4-FFF2-40B4-BE49-F238E27FC236}">
                <a16:creationId xmlns:a16="http://schemas.microsoft.com/office/drawing/2014/main" id="{C658591C-F9C8-0189-87AD-4F7AA284BC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2156547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01777665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 Local Government and Heritage</a:t>
            </a:r>
            <a:endParaRPr sz="900" dirty="0">
              <a:latin typeface="+mn-lt"/>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97272063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ialtas na hÉireann | Government of Ireland"/>
          <p:cNvSpPr txBox="1"/>
          <p:nvPr userDrawn="1"/>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81705664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11633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52694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0C002F4A-B24F-47E3-97AF-3F65CE12F63E}" type="datetimeFigureOut">
              <a:rPr lang="en-IE" smtClean="0"/>
              <a:t>13/04/2023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4204412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C002F4A-B24F-47E3-97AF-3F65CE12F63E}" type="datetimeFigureOut">
              <a:rPr lang="en-IE" smtClean="0"/>
              <a:t>13/04/2023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5031366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002F4A-B24F-47E3-97AF-3F65CE12F63E}" type="datetimeFigureOut">
              <a:rPr lang="en-IE" smtClean="0"/>
              <a:t>13/04/2023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825190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0C002F4A-B24F-47E3-97AF-3F65CE12F63E}" type="datetimeFigureOut">
              <a:rPr lang="en-IE" smtClean="0"/>
              <a:t>13/04/2023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227055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0C002F4A-B24F-47E3-97AF-3F65CE12F63E}" type="datetimeFigureOut">
              <a:rPr lang="en-IE" smtClean="0"/>
              <a:t>13/04/2023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11579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0AB4-0295-6671-96E0-1CE2B54920CD}"/>
              </a:ext>
            </a:extLst>
          </p:cNvPr>
          <p:cNvSpPr>
            <a:spLocks noGrp="1"/>
          </p:cNvSpPr>
          <p:nvPr>
            <p:ph type="title" hasCustomPrompt="1"/>
          </p:nvPr>
        </p:nvSpPr>
        <p:spPr>
          <a:xfrm>
            <a:off x="831850" y="768350"/>
            <a:ext cx="10515600" cy="2454758"/>
          </a:xfrm>
        </p:spPr>
        <p:txBody>
          <a:bodyPr anchor="b">
            <a:normAutofit/>
          </a:bodyPr>
          <a:lstStyle>
            <a:lvl1pPr>
              <a:defRPr sz="6000" b="1">
                <a:latin typeface="Arial" panose="020B0604020202020204" pitchFamily="34" charset="0"/>
                <a:cs typeface="Arial" panose="020B0604020202020204" pitchFamily="34" charset="0"/>
              </a:defRPr>
            </a:lvl1pPr>
          </a:lstStyle>
          <a:p>
            <a:r>
              <a:rPr lang="en-GB" dirty="0"/>
              <a:t>Thanks for listening</a:t>
            </a:r>
            <a:endParaRPr lang="en-US" dirty="0"/>
          </a:p>
        </p:txBody>
      </p:sp>
      <p:sp>
        <p:nvSpPr>
          <p:cNvPr id="3" name="Text Placeholder 2">
            <a:extLst>
              <a:ext uri="{FF2B5EF4-FFF2-40B4-BE49-F238E27FC236}">
                <a16:creationId xmlns:a16="http://schemas.microsoft.com/office/drawing/2014/main" id="{F6C9D937-27AD-B971-39D0-1C1DFCA958E4}"/>
              </a:ext>
            </a:extLst>
          </p:cNvPr>
          <p:cNvSpPr>
            <a:spLocks noGrp="1"/>
          </p:cNvSpPr>
          <p:nvPr>
            <p:ph type="body" idx="1" hasCustomPrompt="1"/>
          </p:nvPr>
        </p:nvSpPr>
        <p:spPr>
          <a:xfrm>
            <a:off x="838200" y="363489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a:t>
            </a:r>
          </a:p>
        </p:txBody>
      </p:sp>
      <p:cxnSp>
        <p:nvCxnSpPr>
          <p:cNvPr id="7" name="Straight Connector 6">
            <a:extLst>
              <a:ext uri="{FF2B5EF4-FFF2-40B4-BE49-F238E27FC236}">
                <a16:creationId xmlns:a16="http://schemas.microsoft.com/office/drawing/2014/main" id="{5644F3F3-9066-E4BC-DB85-062B7F6DF494}"/>
              </a:ext>
            </a:extLst>
          </p:cNvPr>
          <p:cNvCxnSpPr>
            <a:cxnSpLocks/>
          </p:cNvCxnSpPr>
          <p:nvPr userDrawn="1"/>
        </p:nvCxnSpPr>
        <p:spPr>
          <a:xfrm flipH="1">
            <a:off x="1150863" y="3321239"/>
            <a:ext cx="9552344" cy="0"/>
          </a:xfrm>
          <a:prstGeom prst="line">
            <a:avLst/>
          </a:prstGeom>
          <a:ln w="57150">
            <a:solidFill>
              <a:schemeClr val="accent1">
                <a:lumMod val="60000"/>
                <a:lumOff val="40000"/>
              </a:schemeClr>
            </a:solidFill>
          </a:ln>
        </p:spPr>
        <p:style>
          <a:lnRef idx="3">
            <a:schemeClr val="accent4"/>
          </a:lnRef>
          <a:fillRef idx="0">
            <a:schemeClr val="accent4"/>
          </a:fillRef>
          <a:effectRef idx="2">
            <a:schemeClr val="accent4"/>
          </a:effectRef>
          <a:fontRef idx="minor">
            <a:schemeClr val="tx1"/>
          </a:fontRef>
        </p:style>
      </p:cxnSp>
      <p:sp>
        <p:nvSpPr>
          <p:cNvPr id="8" name="Isosceles Triangle 5">
            <a:extLst>
              <a:ext uri="{FF2B5EF4-FFF2-40B4-BE49-F238E27FC236}">
                <a16:creationId xmlns:a16="http://schemas.microsoft.com/office/drawing/2014/main" id="{83DD2A98-D1F0-7BF6-3FE8-EBA103002C7D}"/>
              </a:ext>
            </a:extLst>
          </p:cNvPr>
          <p:cNvSpPr/>
          <p:nvPr userDrawn="1"/>
        </p:nvSpPr>
        <p:spPr>
          <a:xfrm rot="8387204">
            <a:off x="8456846" y="4861023"/>
            <a:ext cx="4648350" cy="2430552"/>
          </a:xfrm>
          <a:prstGeom prst="triangle">
            <a:avLst>
              <a:gd name="adj" fmla="val 39959"/>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10" name="Picture 9" descr="Text&#10;&#10;Description automatically generated">
            <a:extLst>
              <a:ext uri="{FF2B5EF4-FFF2-40B4-BE49-F238E27FC236}">
                <a16:creationId xmlns:a16="http://schemas.microsoft.com/office/drawing/2014/main" id="{CFD19D2D-4F1E-3DD5-F371-4A288A3F80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5308828"/>
            <a:ext cx="3218573" cy="780822"/>
          </a:xfrm>
          <a:prstGeom prst="rect">
            <a:avLst/>
          </a:prstGeom>
          <a:ln>
            <a:noFill/>
          </a:ln>
        </p:spPr>
      </p:pic>
    </p:spTree>
    <p:extLst>
      <p:ext uri="{BB962C8B-B14F-4D97-AF65-F5344CB8AC3E}">
        <p14:creationId xmlns:p14="http://schemas.microsoft.com/office/powerpoint/2010/main" val="352051412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0C002F4A-B24F-47E3-97AF-3F65CE12F63E}" type="datetimeFigureOut">
              <a:rPr lang="en-IE" smtClean="0"/>
              <a:t>13/04/2023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445515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002F4A-B24F-47E3-97AF-3F65CE12F63E}" type="datetimeFigureOut">
              <a:rPr lang="en-IE" smtClean="0"/>
              <a:t>13/04/2023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823232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4766734"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02F4A-B24F-47E3-97AF-3F65CE12F63E}" type="datetimeFigureOut">
              <a:rPr lang="en-IE" smtClean="0"/>
              <a:t>13/04/2023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568038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002F4A-B24F-47E3-97AF-3F65CE12F63E}" type="datetimeFigureOut">
              <a:rPr lang="en-IE" smtClean="0"/>
              <a:t>13/04/2023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398115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C002F4A-B24F-47E3-97AF-3F65CE12F63E}" type="datetimeFigureOut">
              <a:rPr lang="en-IE" smtClean="0"/>
              <a:t>13/04/2023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083519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0C002F4A-B24F-47E3-97AF-3F65CE12F63E}" type="datetimeFigureOut">
              <a:rPr lang="en-IE" smtClean="0"/>
              <a:t>13/04/2023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96295D08-7B3F-48A3-8A65-8353413EF0C9}" type="slidenum">
              <a:rPr lang="en-IE" smtClean="0"/>
              <a:t>‹#›</a:t>
            </a:fld>
            <a:endParaRPr lang="en-IE"/>
          </a:p>
        </p:txBody>
      </p:sp>
    </p:spTree>
    <p:extLst>
      <p:ext uri="{BB962C8B-B14F-4D97-AF65-F5344CB8AC3E}">
        <p14:creationId xmlns:p14="http://schemas.microsoft.com/office/powerpoint/2010/main" val="1028939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ialtas na hÉireann | Government of Ireland"/>
          <p:cNvSpPr txBox="1"/>
          <p:nvPr userDrawn="1"/>
        </p:nvSpPr>
        <p:spPr>
          <a:xfrm>
            <a:off x="720724" y="6305902"/>
            <a:ext cx="5539978" cy="189796"/>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a:t>
            </a:r>
            <a:r>
              <a:rPr lang="en-GB" sz="900" b="1" dirty="0">
                <a:latin typeface="+mn-lt"/>
              </a:rPr>
              <a:t>Rialtais Áitiúil agus Oidhreachta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124581511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amp; Subtitl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701800" y="4044950"/>
            <a:ext cx="10490200" cy="2813050"/>
          </a:xfrm>
          <a:prstGeom prst="rect">
            <a:avLst/>
          </a:prstGeom>
        </p:spPr>
      </p:pic>
      <p:pic>
        <p:nvPicPr>
          <p:cNvPr id="3" name="Picture 2"/>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0" y="3117850"/>
            <a:ext cx="0" cy="0"/>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19444" y="566585"/>
            <a:ext cx="4372074" cy="1453964"/>
          </a:xfrm>
          <a:prstGeom prst="rect">
            <a:avLst/>
          </a:prstGeom>
        </p:spPr>
      </p:pic>
    </p:spTree>
    <p:extLst>
      <p:ext uri="{BB962C8B-B14F-4D97-AF65-F5344CB8AC3E}">
        <p14:creationId xmlns:p14="http://schemas.microsoft.com/office/powerpoint/2010/main" val="60104760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mp; Subtitle - White">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7634" y="556089"/>
            <a:ext cx="4435198" cy="1474956"/>
          </a:xfrm>
          <a:prstGeom prst="rect">
            <a:avLst/>
          </a:prstGeom>
        </p:spPr>
      </p:pic>
      <p:pic>
        <p:nvPicPr>
          <p:cNvPr id="5" name="Picture 4"/>
          <p:cNvPicPr>
            <a:picLocks noChangeAspect="1"/>
          </p:cNvPicPr>
          <p:nvPr userDrawn="1"/>
        </p:nvPicPr>
        <p:blipFill>
          <a:blip r:embed="rId3"/>
          <a:stretch>
            <a:fillRect/>
          </a:stretch>
        </p:blipFill>
        <p:spPr>
          <a:xfrm>
            <a:off x="1701800" y="4044950"/>
            <a:ext cx="10490200" cy="2813050"/>
          </a:xfrm>
          <a:prstGeom prst="rect">
            <a:avLst/>
          </a:prstGeom>
        </p:spPr>
      </p:pic>
      <p:pic>
        <p:nvPicPr>
          <p:cNvPr id="6" name="Picture 5"/>
          <p:cNvPicPr>
            <a:picLocks noChangeAspect="1"/>
          </p:cNvPicPr>
          <p:nvPr userDrawn="1"/>
        </p:nvPicPr>
        <p:blipFill>
          <a:blip r:embed="rId4"/>
          <a:stretch>
            <a:fillRect/>
          </a:stretch>
        </p:blipFill>
        <p:spPr>
          <a:xfrm>
            <a:off x="0" y="5118100"/>
            <a:ext cx="6502400" cy="1739900"/>
          </a:xfrm>
          <a:prstGeom prst="rect">
            <a:avLst/>
          </a:prstGeom>
        </p:spPr>
      </p:pic>
      <p:sp>
        <p:nvSpPr>
          <p:cNvPr id="3" name="Title Text"/>
          <p:cNvSpPr txBox="1">
            <a:spLocks noGrp="1"/>
          </p:cNvSpPr>
          <p:nvPr>
            <p:ph type="title"/>
          </p:nvPr>
        </p:nvSpPr>
        <p:spPr>
          <a:xfrm>
            <a:off x="1854485" y="1907006"/>
            <a:ext cx="9448515" cy="2619571"/>
          </a:xfrm>
          <a:prstGeom prst="rect">
            <a:avLst/>
          </a:prstGeom>
        </p:spPr>
        <p:txBody>
          <a:bodyPr anchor="b">
            <a:normAutofit/>
          </a:bodyPr>
          <a:lstStyle>
            <a:lvl1pPr algn="l">
              <a:lnSpc>
                <a:spcPct val="80000"/>
              </a:lnSpc>
              <a:defRPr sz="8000" b="0" i="0" cap="none" spc="-136">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sp>
        <p:nvSpPr>
          <p:cNvPr id="4" name="Body Level One…"/>
          <p:cNvSpPr txBox="1">
            <a:spLocks noGrp="1"/>
          </p:cNvSpPr>
          <p:nvPr>
            <p:ph type="body" sz="quarter" idx="1"/>
          </p:nvPr>
        </p:nvSpPr>
        <p:spPr>
          <a:xfrm>
            <a:off x="1854485" y="4741162"/>
            <a:ext cx="9448515" cy="1503400"/>
          </a:xfrm>
          <a:prstGeom prst="rect">
            <a:avLst/>
          </a:prstGeom>
        </p:spPr>
        <p:txBody>
          <a:bodyPr/>
          <a:lstStyle>
            <a:lvl1pPr algn="l">
              <a:lnSpc>
                <a:spcPct val="120000"/>
              </a:lnSpc>
              <a:buClr>
                <a:srgbClr val="A39161"/>
              </a:buClr>
              <a:defRPr sz="1600" b="0" i="0" spc="0">
                <a:solidFill>
                  <a:srgbClr val="A39161"/>
                </a:solidFill>
                <a:latin typeface="+mn-lt"/>
                <a:ea typeface="Calibri Light" charset="0"/>
                <a:cs typeface="Calibri Light" charset="0"/>
              </a:defRPr>
            </a:lvl1pPr>
            <a:lvl2pPr indent="0" algn="l">
              <a:lnSpc>
                <a:spcPct val="120000"/>
              </a:lnSpc>
              <a:buClr>
                <a:srgbClr val="A39161"/>
              </a:buClr>
              <a:defRPr sz="1600" b="0" spc="0">
                <a:solidFill>
                  <a:srgbClr val="A39161"/>
                </a:solidFill>
                <a:latin typeface="+mn-lt"/>
                <a:ea typeface="Calibri" charset="0"/>
                <a:cs typeface="Calibri" charset="0"/>
                <a:sym typeface="Georgia"/>
              </a:defRPr>
            </a:lvl2pPr>
            <a:lvl3pPr algn="l">
              <a:lnSpc>
                <a:spcPct val="120000"/>
              </a:lnSpc>
              <a:buClr>
                <a:srgbClr val="A39161"/>
              </a:buClr>
              <a:defRPr sz="1200" b="0" i="1" spc="0">
                <a:solidFill>
                  <a:srgbClr val="A39161"/>
                </a:solidFill>
                <a:latin typeface="+mn-lt"/>
                <a:ea typeface="Calibri Light" charset="0"/>
                <a:cs typeface="Calibri Light" charset="0"/>
              </a:defRPr>
            </a:lvl3pPr>
            <a:lvl4pPr algn="l">
              <a:lnSpc>
                <a:spcPct val="120000"/>
              </a:lnSpc>
              <a:buClr>
                <a:srgbClr val="A39161"/>
              </a:buClr>
              <a:defRPr sz="1200" spc="0">
                <a:solidFill>
                  <a:srgbClr val="A39161"/>
                </a:solidFill>
                <a:latin typeface="+mn-lt"/>
                <a:ea typeface="Georgia"/>
                <a:cs typeface="Georgia"/>
                <a:sym typeface="Georgia"/>
              </a:defRPr>
            </a:lvl4pPr>
            <a:lvl5pPr algn="l">
              <a:lnSpc>
                <a:spcPct val="120000"/>
              </a:lnSpc>
              <a:buClr>
                <a:srgbClr val="A39161"/>
              </a:buClr>
              <a:defRPr sz="1200" b="0" i="1" spc="0">
                <a:solidFill>
                  <a:srgbClr val="A39161"/>
                </a:solidFill>
                <a:latin typeface="+mn-lt"/>
                <a:ea typeface="Calibri Light" charset="0"/>
                <a:cs typeface="Calibri Ligh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124799633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hapter Slide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pic>
        <p:nvPicPr>
          <p:cNvPr id="14" name="Picture 13"/>
          <p:cNvPicPr>
            <a:picLocks noChangeAspect="1"/>
          </p:cNvPicPr>
          <p:nvPr userDrawn="1"/>
        </p:nvPicPr>
        <p:blipFill>
          <a:blip r:embed="rId3"/>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4"/>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FFFFFF"/>
                </a:solidFill>
                <a:latin typeface="+mn-lt"/>
                <a:ea typeface="Calibri Light" charset="0"/>
                <a:cs typeface="Calibri Light" charset="0"/>
                <a:sym typeface="Open Sans Light"/>
              </a:defRPr>
            </a:lvl1pPr>
          </a:lstStyle>
          <a:p>
            <a:r>
              <a:rPr lang="en-US"/>
              <a:t>Click to edit Master title style</a:t>
            </a:r>
            <a:endParaRPr dirty="0"/>
          </a:p>
        </p:txBody>
      </p:sp>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chemeClr val="bg1"/>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9" name="Rialtas na hÉireann | Government of Ireland"/>
          <p:cNvSpPr txBox="1"/>
          <p:nvPr userDrawn="1"/>
        </p:nvSpPr>
        <p:spPr>
          <a:xfrm>
            <a:off x="2961925" y="6305902"/>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Tithíochta</a:t>
            </a:r>
            <a:r>
              <a:rPr lang="en-GB" sz="900" b="1" dirty="0">
                <a:solidFill>
                  <a:schemeClr val="bg1">
                    <a:alpha val="45000"/>
                  </a:schemeClr>
                </a:solidFill>
                <a:latin typeface="+mn-lt"/>
              </a:rPr>
              <a:t>,</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Rialtais</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Áitiúil</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agus</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Oidhreachta</a:t>
            </a:r>
            <a:r>
              <a:rPr lang="en-GB" sz="900" b="1" baseline="0"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a:t>
            </a:r>
            <a:r>
              <a:rPr lang="en-US" sz="900" baseline="0" dirty="0">
                <a:solidFill>
                  <a:schemeClr val="bg1">
                    <a:alpha val="45000"/>
                  </a:schemeClr>
                </a:solidFill>
                <a:latin typeface="+mn-lt"/>
              </a:rPr>
              <a:t> Housing Local Government and Heritage</a:t>
            </a:r>
            <a:endParaRPr sz="900" dirty="0">
              <a:solidFill>
                <a:schemeClr val="bg1">
                  <a:alpha val="45000"/>
                </a:schemeClr>
              </a:solidFill>
              <a:latin typeface="+mn-lt"/>
            </a:endParaRPr>
          </a:p>
        </p:txBody>
      </p:sp>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51200" y="4851939"/>
            <a:ext cx="4372074" cy="1453964"/>
          </a:xfrm>
          <a:prstGeom prst="rect">
            <a:avLst/>
          </a:prstGeom>
        </p:spPr>
      </p:pic>
    </p:spTree>
    <p:extLst>
      <p:ext uri="{BB962C8B-B14F-4D97-AF65-F5344CB8AC3E}">
        <p14:creationId xmlns:p14="http://schemas.microsoft.com/office/powerpoint/2010/main" val="86317869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F667-215D-3D47-DBF9-B13DE02629D0}"/>
              </a:ext>
            </a:extLst>
          </p:cNvPr>
          <p:cNvSpPr>
            <a:spLocks noGrp="1"/>
          </p:cNvSpPr>
          <p:nvPr>
            <p:ph type="title" hasCustomPrompt="1"/>
          </p:nvPr>
        </p:nvSpPr>
        <p:spPr>
          <a:xfrm>
            <a:off x="1669774" y="365125"/>
            <a:ext cx="9684026"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sp>
        <p:nvSpPr>
          <p:cNvPr id="3" name="Content Placeholder 2">
            <a:extLst>
              <a:ext uri="{FF2B5EF4-FFF2-40B4-BE49-F238E27FC236}">
                <a16:creationId xmlns:a16="http://schemas.microsoft.com/office/drawing/2014/main" id="{74425664-A665-75D3-92B6-F0813AB17680}"/>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08B8AA-2397-998A-A4D5-1558411322D5}"/>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1C51C1C9-C66E-150E-6157-307291E4C750}"/>
              </a:ext>
            </a:extLst>
          </p:cNvPr>
          <p:cNvGrpSpPr/>
          <p:nvPr userDrawn="1"/>
        </p:nvGrpSpPr>
        <p:grpSpPr>
          <a:xfrm>
            <a:off x="-250641" y="-227607"/>
            <a:ext cx="1550159" cy="1553169"/>
            <a:chOff x="-252976" y="-477879"/>
            <a:chExt cx="1550159" cy="1553169"/>
          </a:xfrm>
        </p:grpSpPr>
        <p:sp>
          <p:nvSpPr>
            <p:cNvPr id="9" name="Rectangle 8">
              <a:extLst>
                <a:ext uri="{FF2B5EF4-FFF2-40B4-BE49-F238E27FC236}">
                  <a16:creationId xmlns:a16="http://schemas.microsoft.com/office/drawing/2014/main" id="{904743F0-E88D-C3CB-9496-6CA6B7F58B8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0" name="Rectangle 9">
              <a:extLst>
                <a:ext uri="{FF2B5EF4-FFF2-40B4-BE49-F238E27FC236}">
                  <a16:creationId xmlns:a16="http://schemas.microsoft.com/office/drawing/2014/main" id="{18D865A1-B0C1-D67A-9201-79EE49D78163}"/>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2" name="Group 11">
            <a:extLst>
              <a:ext uri="{FF2B5EF4-FFF2-40B4-BE49-F238E27FC236}">
                <a16:creationId xmlns:a16="http://schemas.microsoft.com/office/drawing/2014/main" id="{E672B0F3-D714-6775-525A-673EBC5AE9A2}"/>
              </a:ext>
            </a:extLst>
          </p:cNvPr>
          <p:cNvGrpSpPr/>
          <p:nvPr userDrawn="1"/>
        </p:nvGrpSpPr>
        <p:grpSpPr>
          <a:xfrm>
            <a:off x="8976360" y="0"/>
            <a:ext cx="2941320" cy="1325562"/>
            <a:chOff x="8976360" y="0"/>
            <a:chExt cx="2941320" cy="1325562"/>
          </a:xfrm>
        </p:grpSpPr>
        <p:sp>
          <p:nvSpPr>
            <p:cNvPr id="13" name="Isosceles Triangle 10">
              <a:extLst>
                <a:ext uri="{FF2B5EF4-FFF2-40B4-BE49-F238E27FC236}">
                  <a16:creationId xmlns:a16="http://schemas.microsoft.com/office/drawing/2014/main" id="{FE3A3185-88BB-A6DC-A6E1-5D987DED0C74}"/>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5E178E4-E4F8-917B-F20A-36084203DF73}"/>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A286E701-AEEF-D9C4-70B2-04E6A396B26D}"/>
              </a:ext>
            </a:extLst>
          </p:cNvPr>
          <p:cNvGrpSpPr/>
          <p:nvPr userDrawn="1"/>
        </p:nvGrpSpPr>
        <p:grpSpPr>
          <a:xfrm>
            <a:off x="7394095" y="5928360"/>
            <a:ext cx="1958340" cy="929640"/>
            <a:chOff x="7018020" y="5928360"/>
            <a:chExt cx="1958340" cy="929640"/>
          </a:xfrm>
        </p:grpSpPr>
        <p:sp>
          <p:nvSpPr>
            <p:cNvPr id="16" name="Isosceles Triangle 8">
              <a:extLst>
                <a:ext uri="{FF2B5EF4-FFF2-40B4-BE49-F238E27FC236}">
                  <a16:creationId xmlns:a16="http://schemas.microsoft.com/office/drawing/2014/main" id="{C784CF40-66C8-25AC-BDFC-A6517CA323EF}"/>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9">
              <a:extLst>
                <a:ext uri="{FF2B5EF4-FFF2-40B4-BE49-F238E27FC236}">
                  <a16:creationId xmlns:a16="http://schemas.microsoft.com/office/drawing/2014/main" id="{85AE7D11-8C2B-144B-E6AD-F112AFE4FEDC}"/>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17" descr="Text&#10;&#10;Description automatically generated">
            <a:extLst>
              <a:ext uri="{FF2B5EF4-FFF2-40B4-BE49-F238E27FC236}">
                <a16:creationId xmlns:a16="http://schemas.microsoft.com/office/drawing/2014/main" id="{DB7343D9-9D25-7ECC-B25F-690D83F19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750627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hapter Slide - Whit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701800" y="4044950"/>
            <a:ext cx="10490200" cy="2813050"/>
          </a:xfrm>
          <a:prstGeom prst="rect">
            <a:avLst/>
          </a:prstGeom>
        </p:spPr>
      </p:pic>
      <p:pic>
        <p:nvPicPr>
          <p:cNvPr id="11" name="Picture 10"/>
          <p:cNvPicPr>
            <a:picLocks noChangeAspect="1"/>
          </p:cNvPicPr>
          <p:nvPr userDrawn="1"/>
        </p:nvPicPr>
        <p:blipFill>
          <a:blip r:embed="rId3"/>
          <a:stretch>
            <a:fillRect/>
          </a:stretch>
        </p:blipFill>
        <p:spPr>
          <a:xfrm>
            <a:off x="0" y="5118100"/>
            <a:ext cx="6502400" cy="1739900"/>
          </a:xfrm>
          <a:prstGeom prst="rect">
            <a:avLst/>
          </a:prstGeom>
        </p:spPr>
      </p:pic>
      <p:sp>
        <p:nvSpPr>
          <p:cNvPr id="13" name="Title Text"/>
          <p:cNvSpPr txBox="1">
            <a:spLocks noGrp="1"/>
          </p:cNvSpPr>
          <p:nvPr>
            <p:ph type="title"/>
          </p:nvPr>
        </p:nvSpPr>
        <p:spPr>
          <a:xfrm>
            <a:off x="2924854" y="2003258"/>
            <a:ext cx="8386795" cy="4072690"/>
          </a:xfrm>
          <a:prstGeom prst="rect">
            <a:avLst/>
          </a:prstGeom>
        </p:spPr>
        <p:txBody>
          <a:bodyPr anchor="t" anchorCtr="0"/>
          <a:lstStyle>
            <a:lvl1pPr algn="l">
              <a:lnSpc>
                <a:spcPct val="80000"/>
              </a:lnSpc>
              <a:defRPr sz="9000" b="0" i="0" cap="none" spc="-150">
                <a:solidFill>
                  <a:srgbClr val="004D44"/>
                </a:solidFill>
                <a:latin typeface="+mn-lt"/>
                <a:ea typeface="Calibri Light" charset="0"/>
                <a:cs typeface="Calibri Light" charset="0"/>
                <a:sym typeface="Open Sans Light"/>
              </a:defRPr>
            </a:lvl1pPr>
          </a:lstStyle>
          <a:p>
            <a:r>
              <a:rPr lang="en-US"/>
              <a:t>Click to edit Master title style</a:t>
            </a:r>
            <a:endParaRPr dirty="0"/>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10" name="Text Placeholder 9"/>
          <p:cNvSpPr>
            <a:spLocks noGrp="1"/>
          </p:cNvSpPr>
          <p:nvPr>
            <p:ph type="body" sz="quarter" idx="11" hasCustomPrompt="1"/>
          </p:nvPr>
        </p:nvSpPr>
        <p:spPr>
          <a:xfrm>
            <a:off x="2961925" y="804378"/>
            <a:ext cx="7604475" cy="374183"/>
          </a:xfrm>
          <a:prstGeom prst="rect">
            <a:avLst/>
          </a:prstGeom>
        </p:spPr>
        <p:txBody>
          <a:bodyPr/>
          <a:lstStyle>
            <a:lvl1pPr algn="l">
              <a:defRPr sz="1400" b="0" i="0" spc="-5" baseline="0">
                <a:solidFill>
                  <a:srgbClr val="004D44"/>
                </a:solidFill>
                <a:latin typeface="+mn-lt"/>
                <a:ea typeface="Calibri Light" charset="0"/>
                <a:cs typeface="Calibri Light" charset="0"/>
              </a:defRPr>
            </a:lvl1pPr>
          </a:lstStyle>
          <a:p>
            <a:pPr marL="0" marR="0" lvl="0" indent="0" algn="l" defTabSz="412750" eaLnBrk="1" fontAlgn="auto" latinLnBrk="0" hangingPunct="1">
              <a:lnSpc>
                <a:spcPct val="110000"/>
              </a:lnSpc>
              <a:spcBef>
                <a:spcPts val="0"/>
              </a:spcBef>
              <a:spcAft>
                <a:spcPts val="0"/>
              </a:spcAft>
              <a:buClrTx/>
              <a:buSzTx/>
              <a:buFontTx/>
              <a:buNone/>
              <a:tabLst/>
              <a:defRPr/>
            </a:pPr>
            <a:r>
              <a:rPr lang="en-US" dirty="0"/>
              <a:t>Running heading</a:t>
            </a:r>
          </a:p>
        </p:txBody>
      </p:sp>
      <p:sp>
        <p:nvSpPr>
          <p:cNvPr id="3" name="Text Placeholder 2"/>
          <p:cNvSpPr>
            <a:spLocks noGrp="1"/>
          </p:cNvSpPr>
          <p:nvPr>
            <p:ph type="body" sz="quarter" idx="12" hasCustomPrompt="1"/>
          </p:nvPr>
        </p:nvSpPr>
        <p:spPr>
          <a:xfrm>
            <a:off x="577850" y="1353185"/>
            <a:ext cx="1854200" cy="4570362"/>
          </a:xfrm>
          <a:prstGeom prst="rect">
            <a:avLst/>
          </a:prstGeom>
        </p:spPr>
        <p:txBody>
          <a:bodyPr anchor="t"/>
          <a:lstStyle>
            <a:lvl1pPr>
              <a:defRPr sz="20500">
                <a:solidFill>
                  <a:srgbClr val="A39161"/>
                </a:solidFill>
                <a:latin typeface="+mn-lt"/>
              </a:defRPr>
            </a:lvl1pPr>
          </a:lstStyle>
          <a:p>
            <a:pPr lvl="0"/>
            <a:r>
              <a:rPr lang="en-US" dirty="0"/>
              <a:t>#</a:t>
            </a:r>
          </a:p>
        </p:txBody>
      </p:sp>
      <p:sp>
        <p:nvSpPr>
          <p:cNvPr id="14" name="Rialtas na hÉireann | Government of Ireland"/>
          <p:cNvSpPr txBox="1"/>
          <p:nvPr userDrawn="1"/>
        </p:nvSpPr>
        <p:spPr>
          <a:xfrm>
            <a:off x="2961925" y="6305902"/>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1150446486"/>
      </p:ext>
    </p:extLst>
  </p:cSld>
  <p:clrMapOvr>
    <a:overrideClrMapping bg1="lt1" tx1="dk1" bg2="lt2" tx2="dk2" accent1="accent1" accent2="accent2" accent3="accent3" accent4="accent4" accent5="accent5" accent6="accent6" hlink="hlink" folHlink="folHlink"/>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with Harp)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701800" y="4044950"/>
            <a:ext cx="10490200" cy="2813050"/>
          </a:xfrm>
          <a:prstGeom prst="rect">
            <a:avLst/>
          </a:prstGeom>
        </p:spPr>
      </p:pic>
      <p:pic>
        <p:nvPicPr>
          <p:cNvPr id="15" name="Picture 14"/>
          <p:cNvPicPr>
            <a:picLocks noChangeAspect="1"/>
          </p:cNvPicPr>
          <p:nvPr userDrawn="1"/>
        </p:nvPicPr>
        <p:blipFill>
          <a:blip r:embed="rId3"/>
          <a:stretch>
            <a:fillRect/>
          </a:stretch>
        </p:blipFill>
        <p:spPr>
          <a:xfrm>
            <a:off x="0" y="5118100"/>
            <a:ext cx="6502400" cy="1739900"/>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9"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chemeClr val="bg1"/>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sp>
        <p:nvSpPr>
          <p:cNvPr id="10" name="Rialtas na hÉireann | Government of Ireland"/>
          <p:cNvSpPr txBox="1"/>
          <p:nvPr userDrawn="1"/>
        </p:nvSpPr>
        <p:spPr>
          <a:xfrm>
            <a:off x="798390" y="6316280"/>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bg1">
                    <a:alpha val="45000"/>
                  </a:schemeClr>
                </a:solidFill>
                <a:latin typeface="+mn-lt"/>
              </a:rPr>
              <a:t>An </a:t>
            </a:r>
            <a:r>
              <a:rPr lang="en-GB" sz="900" b="1" dirty="0" err="1">
                <a:solidFill>
                  <a:schemeClr val="bg1">
                    <a:alpha val="45000"/>
                  </a:schemeClr>
                </a:solidFill>
                <a:latin typeface="+mn-lt"/>
              </a:rPr>
              <a:t>Roinn</a:t>
            </a:r>
            <a:r>
              <a:rPr lang="en-GB" sz="900" b="1" dirty="0">
                <a:solidFill>
                  <a:schemeClr val="bg1">
                    <a:alpha val="45000"/>
                  </a:schemeClr>
                </a:solidFill>
                <a:latin typeface="+mn-lt"/>
              </a:rPr>
              <a:t> </a:t>
            </a:r>
            <a:r>
              <a:rPr lang="en-GB" sz="900" b="1" dirty="0" err="1">
                <a:solidFill>
                  <a:schemeClr val="bg1">
                    <a:alpha val="45000"/>
                  </a:schemeClr>
                </a:solidFill>
                <a:latin typeface="+mn-lt"/>
              </a:rPr>
              <a:t>Tithíochta</a:t>
            </a:r>
            <a:r>
              <a:rPr lang="en-GB" sz="900" b="1" dirty="0">
                <a:solidFill>
                  <a:schemeClr val="bg1">
                    <a:alpha val="45000"/>
                  </a:schemeClr>
                </a:solidFill>
                <a:latin typeface="+mn-lt"/>
              </a:rPr>
              <a:t>,</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Rialtais</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Áitiúil</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agus</a:t>
            </a:r>
            <a:r>
              <a:rPr lang="en-GB" sz="900" b="1" baseline="0" dirty="0">
                <a:solidFill>
                  <a:schemeClr val="bg1">
                    <a:alpha val="45000"/>
                  </a:schemeClr>
                </a:solidFill>
                <a:latin typeface="+mn-lt"/>
              </a:rPr>
              <a:t> </a:t>
            </a:r>
            <a:r>
              <a:rPr lang="en-GB" sz="900" b="1" baseline="0" dirty="0" err="1">
                <a:solidFill>
                  <a:schemeClr val="bg1">
                    <a:alpha val="45000"/>
                  </a:schemeClr>
                </a:solidFill>
                <a:latin typeface="+mn-lt"/>
              </a:rPr>
              <a:t>Oidhreachta</a:t>
            </a:r>
            <a:r>
              <a:rPr lang="en-GB" sz="900" b="1" baseline="0" dirty="0">
                <a:solidFill>
                  <a:schemeClr val="bg1">
                    <a:alpha val="45000"/>
                  </a:schemeClr>
                </a:solidFill>
                <a:latin typeface="+mn-lt"/>
              </a:rPr>
              <a:t> </a:t>
            </a:r>
            <a:r>
              <a:rPr sz="900" dirty="0">
                <a:solidFill>
                  <a:schemeClr val="bg1">
                    <a:alpha val="45000"/>
                  </a:schemeClr>
                </a:solidFill>
                <a:latin typeface="+mn-lt"/>
              </a:rPr>
              <a:t>| </a:t>
            </a:r>
            <a:r>
              <a:rPr lang="en-US" sz="900" dirty="0">
                <a:solidFill>
                  <a:schemeClr val="bg1">
                    <a:alpha val="45000"/>
                  </a:schemeClr>
                </a:solidFill>
                <a:latin typeface="+mn-lt"/>
              </a:rPr>
              <a:t>Department of</a:t>
            </a:r>
            <a:r>
              <a:rPr lang="en-US" sz="900" baseline="0" dirty="0">
                <a:solidFill>
                  <a:schemeClr val="bg1">
                    <a:alpha val="45000"/>
                  </a:schemeClr>
                </a:solidFill>
                <a:latin typeface="+mn-lt"/>
              </a:rPr>
              <a:t> Housing Local Government and Heritage</a:t>
            </a:r>
            <a:endParaRPr sz="900" dirty="0">
              <a:solidFill>
                <a:schemeClr val="bg1">
                  <a:alpha val="45000"/>
                </a:schemeClr>
              </a:solidFill>
              <a:latin typeface="+mn-lt"/>
            </a:endParaRPr>
          </a:p>
        </p:txBody>
      </p:sp>
    </p:spTree>
    <p:extLst>
      <p:ext uri="{BB962C8B-B14F-4D97-AF65-F5344CB8AC3E}">
        <p14:creationId xmlns:p14="http://schemas.microsoft.com/office/powerpoint/2010/main" val="29450971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with Harp) - White">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701800" y="4044950"/>
            <a:ext cx="10490200" cy="2813050"/>
          </a:xfrm>
          <a:prstGeom prst="rect">
            <a:avLst/>
          </a:prstGeom>
        </p:spPr>
      </p:pic>
      <p:pic>
        <p:nvPicPr>
          <p:cNvPr id="8" name="Picture 7"/>
          <p:cNvPicPr>
            <a:picLocks noChangeAspect="1"/>
          </p:cNvPicPr>
          <p:nvPr userDrawn="1"/>
        </p:nvPicPr>
        <p:blipFill>
          <a:blip r:embed="rId3"/>
          <a:stretch>
            <a:fillRect/>
          </a:stretch>
        </p:blipFill>
        <p:spPr>
          <a:xfrm>
            <a:off x="0" y="5088517"/>
            <a:ext cx="6502400" cy="1739900"/>
          </a:xfrm>
          <a:prstGeom prst="rect">
            <a:avLst/>
          </a:prstGeom>
        </p:spPr>
      </p:pic>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9" name="Rialtas na hÉireann | Government of Ireland"/>
          <p:cNvSpPr txBox="1"/>
          <p:nvPr userDrawn="1"/>
        </p:nvSpPr>
        <p:spPr>
          <a:xfrm>
            <a:off x="720726" y="6316280"/>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193172446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with Harp)">
    <p:bg>
      <p:bgPr>
        <a:solidFill>
          <a:srgbClr val="FFFFFF"/>
        </a:solidFill>
        <a:effectLst/>
      </p:bgPr>
    </p:bg>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xfrm>
            <a:off x="720726" y="1778000"/>
            <a:ext cx="9885112" cy="4376153"/>
          </a:xfrm>
          <a:prstGeom prst="rect">
            <a:avLst/>
          </a:prstGeom>
        </p:spPr>
        <p:txBody>
          <a:bodyPr numCol="1" spcCol="1039079">
            <a:normAutofit/>
          </a:bodyPr>
          <a:lstStyle>
            <a:lvl1pPr algn="l">
              <a:defRPr sz="9000" b="0" i="0" spc="-43">
                <a:solidFill>
                  <a:srgbClr val="004D44"/>
                </a:solidFill>
                <a:latin typeface="+mn-lt"/>
                <a:ea typeface="Calibri" charset="0"/>
                <a:cs typeface="Calibri" charset="0"/>
              </a:defRPr>
            </a:lvl1pPr>
            <a:lvl2pPr marL="0" indent="0" algn="l">
              <a:buClr>
                <a:schemeClr val="accent2">
                  <a:lumMod val="50000"/>
                </a:schemeClr>
              </a:buClr>
              <a:buFont typeface="Arial" charset="0"/>
              <a:buNone/>
              <a:defRPr sz="2200" b="0" i="0" spc="-43">
                <a:solidFill>
                  <a:srgbClr val="5E5E5E"/>
                </a:solidFill>
                <a:latin typeface="+mn-lt"/>
                <a:ea typeface="Calibri Light" charset="0"/>
                <a:cs typeface="Calibri Light" charset="0"/>
              </a:defRPr>
            </a:lvl2pPr>
            <a:lvl3pPr marL="609600" indent="-304800" algn="l">
              <a:buClr>
                <a:schemeClr val="accent4">
                  <a:hueOff val="-1081314"/>
                  <a:satOff val="4338"/>
                  <a:lumOff val="-8931"/>
                </a:schemeClr>
              </a:buClr>
              <a:buSzPct val="100000"/>
              <a:buChar char="—"/>
              <a:defRPr sz="2200" b="0" i="1">
                <a:solidFill>
                  <a:srgbClr val="5E5E5E"/>
                </a:solidFill>
                <a:latin typeface="+mn-lt"/>
                <a:ea typeface="Calibri Light" charset="0"/>
                <a:cs typeface="Calibri Light" charset="0"/>
              </a:defRPr>
            </a:lvl3pPr>
            <a:lvl4pPr marL="914400" indent="-304800" algn="l">
              <a:buClr>
                <a:srgbClr val="83BE41"/>
              </a:buClr>
              <a:buSzPct val="100000"/>
              <a:buFont typeface=".AppleSystemUIFont" charset="-120"/>
              <a:buChar char="—"/>
              <a:defRPr sz="2200" b="0" i="0">
                <a:solidFill>
                  <a:srgbClr val="5E5E5E"/>
                </a:solidFill>
                <a:latin typeface="+mn-lt"/>
                <a:ea typeface="Calibri Light" charset="0"/>
                <a:cs typeface="Calibri Light" charset="0"/>
              </a:defRPr>
            </a:lvl4pPr>
            <a:lvl5pPr marL="1206500" indent="-304800" algn="l">
              <a:buClr>
                <a:srgbClr val="929292"/>
              </a:buClr>
              <a:buSzPct val="100000"/>
              <a:buChar char="–"/>
              <a:defRPr sz="2200" b="0" i="1">
                <a:solidFill>
                  <a:srgbClr val="5E5E5E"/>
                </a:solidFill>
                <a:latin typeface="+mn-lt"/>
                <a:ea typeface="Calibri Light" charset="0"/>
                <a:cs typeface="Calibri Light" charset="0"/>
              </a:defRPr>
            </a:lvl5pPr>
          </a:lstStyle>
          <a:p>
            <a:r>
              <a:rPr lang="en-US" dirty="0"/>
              <a:t>Title Text</a:t>
            </a:r>
            <a:endParaRPr lang="en-US" sz="2400" spc="0" dirty="0">
              <a:latin typeface="+mn-lt"/>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Rialtas na hÉireann | Government of Ireland"/>
          <p:cNvSpPr txBox="1"/>
          <p:nvPr userDrawn="1"/>
        </p:nvSpPr>
        <p:spPr>
          <a:xfrm>
            <a:off x="782061" y="6305902"/>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89434136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 &amp; Image">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8000"/>
            <a:ext cx="5616575" cy="4322011"/>
          </a:xfrm>
          <a:prstGeom prst="rect">
            <a:avLst/>
          </a:prstGeom>
        </p:spPr>
        <p:txBody>
          <a:bodyPr/>
          <a:lstStyle>
            <a:lvl1pPr>
              <a:defRPr sz="3000">
                <a:latin typeface="+mn-lt"/>
              </a:defRPr>
            </a:lvl1pPr>
          </a:lstStyle>
          <a:p>
            <a:r>
              <a:rPr lang="en-US"/>
              <a:t>Click icon to add picture</a:t>
            </a:r>
            <a:endParaRPr lang="en-US" dirty="0"/>
          </a:p>
        </p:txBody>
      </p:sp>
      <p:sp>
        <p:nvSpPr>
          <p:cNvPr id="8" name="Text Placeholder 4"/>
          <p:cNvSpPr>
            <a:spLocks noGrp="1"/>
          </p:cNvSpPr>
          <p:nvPr>
            <p:ph type="body" sz="quarter" idx="12"/>
          </p:nvPr>
        </p:nvSpPr>
        <p:spPr>
          <a:xfrm>
            <a:off x="731149" y="1778000"/>
            <a:ext cx="4928394" cy="4322011"/>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ialtas na hÉireann | Government of Ireland"/>
          <p:cNvSpPr txBox="1"/>
          <p:nvPr userDrawn="1"/>
        </p:nvSpPr>
        <p:spPr>
          <a:xfrm>
            <a:off x="798390" y="6305902"/>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302919994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ext &amp; Image (Alt)">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1078556"/>
            <a:ext cx="4938670" cy="1450621"/>
          </a:xfrm>
          <a:prstGeom prst="rect">
            <a:avLst/>
          </a:prstGeom>
        </p:spPr>
        <p:txBody>
          <a:bodyPr anchor="t">
            <a:normAutofit/>
          </a:bodyPr>
          <a:lstStyle>
            <a:lvl1pPr algn="l">
              <a:lnSpc>
                <a:spcPct val="80000"/>
              </a:lnSpc>
              <a:defRPr sz="3500" b="1" cap="none" spc="0">
                <a:solidFill>
                  <a:srgbClr val="004E46"/>
                </a:solidFill>
                <a:latin typeface="+mn-lt"/>
                <a:ea typeface="Calibri" charset="0"/>
                <a:cs typeface="Calibri" charset="0"/>
              </a:defRPr>
            </a:lvl1pPr>
          </a:lstStyle>
          <a:p>
            <a:r>
              <a:rPr lang="en-US" dirty="0"/>
              <a:t>Title Text</a:t>
            </a:r>
            <a:endParaRPr dirty="0"/>
          </a:p>
        </p:txBody>
      </p:sp>
      <p:sp>
        <p:nvSpPr>
          <p:cNvPr id="6" name="Picture Placeholder 5"/>
          <p:cNvSpPr>
            <a:spLocks noGrp="1"/>
          </p:cNvSpPr>
          <p:nvPr>
            <p:ph type="pic" sz="quarter" idx="10"/>
          </p:nvPr>
        </p:nvSpPr>
        <p:spPr>
          <a:xfrm>
            <a:off x="6003925" y="417689"/>
            <a:ext cx="5821491" cy="5698949"/>
          </a:xfrm>
          <a:prstGeom prst="rect">
            <a:avLst/>
          </a:prstGeom>
        </p:spPr>
        <p:txBody>
          <a:bodyPr/>
          <a:lstStyle>
            <a:lvl1pPr>
              <a:defRPr sz="3000">
                <a:latin typeface="+mn-lt"/>
              </a:defRPr>
            </a:lvl1pPr>
          </a:lstStyle>
          <a:p>
            <a:r>
              <a:rPr lang="en-US"/>
              <a:t>Click icon to add picture</a:t>
            </a:r>
            <a:endParaRPr lang="en-US" dirty="0"/>
          </a:p>
        </p:txBody>
      </p:sp>
      <p:sp>
        <p:nvSpPr>
          <p:cNvPr id="3" name="Text Placeholder 2"/>
          <p:cNvSpPr>
            <a:spLocks noGrp="1"/>
          </p:cNvSpPr>
          <p:nvPr>
            <p:ph type="body" sz="quarter" idx="11"/>
          </p:nvPr>
        </p:nvSpPr>
        <p:spPr>
          <a:xfrm>
            <a:off x="720725" y="473075"/>
            <a:ext cx="4938629" cy="404255"/>
          </a:xfrm>
          <a:prstGeom prst="rect">
            <a:avLst/>
          </a:prstGeom>
        </p:spPr>
        <p:txBody>
          <a:bodyPr/>
          <a:lstStyle>
            <a:lvl1pPr algn="l">
              <a:defRPr sz="1750" b="1">
                <a:solidFill>
                  <a:srgbClr val="B3B6A7"/>
                </a:solidFill>
                <a:latin typeface="+mn-lt"/>
              </a:defRPr>
            </a:lvl1pPr>
            <a:lvl2pPr algn="l">
              <a:defRPr sz="1750" b="1">
                <a:latin typeface="+mn-lt"/>
              </a:defRPr>
            </a:lvl2pPr>
            <a:lvl3pPr algn="l">
              <a:defRPr sz="1750" b="1">
                <a:latin typeface="+mn-lt"/>
              </a:defRPr>
            </a:lvl3pPr>
            <a:lvl4pPr algn="l">
              <a:defRPr sz="1750" b="1">
                <a:latin typeface="+mn-lt"/>
              </a:defRPr>
            </a:lvl4pPr>
            <a:lvl5pPr algn="l">
              <a:defRPr sz="1750" b="1">
                <a:latin typeface="+mn-lt"/>
              </a:defRPr>
            </a:lvl5pPr>
          </a:lstStyle>
          <a:p>
            <a:pPr lvl="0"/>
            <a:r>
              <a:rPr lang="en-US"/>
              <a:t>Edit Master text styles</a:t>
            </a:r>
          </a:p>
        </p:txBody>
      </p:sp>
      <p:sp>
        <p:nvSpPr>
          <p:cNvPr id="5" name="Text Placeholder 4"/>
          <p:cNvSpPr>
            <a:spLocks noGrp="1"/>
          </p:cNvSpPr>
          <p:nvPr>
            <p:ph type="body" sz="quarter" idx="12"/>
          </p:nvPr>
        </p:nvSpPr>
        <p:spPr>
          <a:xfrm>
            <a:off x="731044" y="2681288"/>
            <a:ext cx="4928394" cy="3435350"/>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ialtas na hÉireann | Government of Ireland"/>
          <p:cNvSpPr txBox="1"/>
          <p:nvPr userDrawn="1"/>
        </p:nvSpPr>
        <p:spPr>
          <a:xfrm>
            <a:off x="806554" y="6305902"/>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262288330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ext &amp; Multiple Images">
    <p:bg>
      <p:bgPr>
        <a:solidFill>
          <a:srgbClr val="FFFFFF"/>
        </a:solidFill>
        <a:effectLst/>
      </p:bgPr>
    </p:bg>
    <p:spTree>
      <p:nvGrpSpPr>
        <p:cNvPr id="1" name=""/>
        <p:cNvGrpSpPr/>
        <p:nvPr/>
      </p:nvGrpSpPr>
      <p:grpSpPr>
        <a:xfrm>
          <a:off x="0" y="0"/>
          <a:ext cx="0" cy="0"/>
          <a:chOff x="0" y="0"/>
          <a:chExt cx="0" cy="0"/>
        </a:xfrm>
      </p:grpSpPr>
      <p:sp>
        <p:nvSpPr>
          <p:cNvPr id="42" name="Title Text"/>
          <p:cNvSpPr txBox="1">
            <a:spLocks noGrp="1"/>
          </p:cNvSpPr>
          <p:nvPr>
            <p:ph type="title" hasCustomPrompt="1"/>
          </p:nvPr>
        </p:nvSpPr>
        <p:spPr>
          <a:xfrm>
            <a:off x="720725" y="473075"/>
            <a:ext cx="9662528" cy="1143000"/>
          </a:xfrm>
          <a:prstGeom prst="rect">
            <a:avLst/>
          </a:prstGeom>
        </p:spPr>
        <p:txBody>
          <a:bodyPr anchor="t">
            <a:normAutofit/>
          </a:bodyPr>
          <a:lstStyle>
            <a:lvl1pPr algn="l">
              <a:lnSpc>
                <a:spcPct val="80000"/>
              </a:lnSpc>
              <a:defRPr sz="4800" b="1" cap="none" spc="-90" baseline="0">
                <a:solidFill>
                  <a:srgbClr val="004E46"/>
                </a:solidFill>
                <a:latin typeface="+mn-lt"/>
                <a:ea typeface="Calibri" charset="0"/>
                <a:cs typeface="Calibri" charset="0"/>
              </a:defRPr>
            </a:lvl1pPr>
          </a:lstStyle>
          <a:p>
            <a:r>
              <a:rPr lang="en-US" dirty="0"/>
              <a:t>Title Text</a:t>
            </a:r>
            <a:endParaRPr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6" name="Picture Placeholder 5"/>
          <p:cNvSpPr>
            <a:spLocks noGrp="1"/>
          </p:cNvSpPr>
          <p:nvPr>
            <p:ph type="pic" sz="quarter" idx="10"/>
          </p:nvPr>
        </p:nvSpPr>
        <p:spPr>
          <a:xfrm>
            <a:off x="6003925" y="1777999"/>
            <a:ext cx="5616575" cy="2115822"/>
          </a:xfrm>
          <a:prstGeom prst="rect">
            <a:avLst/>
          </a:prstGeom>
        </p:spPr>
        <p:txBody>
          <a:bodyPr/>
          <a:lstStyle>
            <a:lvl1pPr>
              <a:defRPr sz="3000">
                <a:latin typeface="+mn-lt"/>
              </a:defRPr>
            </a:lvl1pPr>
          </a:lstStyle>
          <a:p>
            <a:r>
              <a:rPr lang="en-US"/>
              <a:t>Click icon to add picture</a:t>
            </a:r>
            <a:endParaRPr lang="en-US" dirty="0"/>
          </a:p>
        </p:txBody>
      </p:sp>
      <p:sp>
        <p:nvSpPr>
          <p:cNvPr id="8" name="Picture Placeholder 5"/>
          <p:cNvSpPr>
            <a:spLocks noGrp="1"/>
          </p:cNvSpPr>
          <p:nvPr>
            <p:ph type="pic" sz="quarter" idx="11"/>
          </p:nvPr>
        </p:nvSpPr>
        <p:spPr>
          <a:xfrm>
            <a:off x="6003925"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9" name="Picture Placeholder 5"/>
          <p:cNvSpPr>
            <a:spLocks noGrp="1"/>
          </p:cNvSpPr>
          <p:nvPr>
            <p:ph type="pic" sz="quarter" idx="12"/>
          </p:nvPr>
        </p:nvSpPr>
        <p:spPr>
          <a:xfrm>
            <a:off x="8884500" y="4030011"/>
            <a:ext cx="2736000" cy="2070000"/>
          </a:xfrm>
          <a:prstGeom prst="rect">
            <a:avLst/>
          </a:prstGeom>
        </p:spPr>
        <p:txBody>
          <a:bodyPr/>
          <a:lstStyle>
            <a:lvl1pPr>
              <a:defRPr sz="3000">
                <a:latin typeface="+mn-lt"/>
              </a:defRPr>
            </a:lvl1pPr>
          </a:lstStyle>
          <a:p>
            <a:r>
              <a:rPr lang="en-US"/>
              <a:t>Click icon to add picture</a:t>
            </a:r>
            <a:endParaRPr lang="en-US" dirty="0"/>
          </a:p>
        </p:txBody>
      </p:sp>
      <p:sp>
        <p:nvSpPr>
          <p:cNvPr id="10" name="Text Placeholder 4"/>
          <p:cNvSpPr>
            <a:spLocks noGrp="1"/>
          </p:cNvSpPr>
          <p:nvPr>
            <p:ph type="body" sz="quarter" idx="13"/>
          </p:nvPr>
        </p:nvSpPr>
        <p:spPr>
          <a:xfrm>
            <a:off x="720725" y="1777999"/>
            <a:ext cx="4928394" cy="4322012"/>
          </a:xfrm>
          <a:prstGeom prst="rect">
            <a:avLst/>
          </a:prstGeom>
        </p:spPr>
        <p:txBody>
          <a:bodyPr/>
          <a:lstStyle>
            <a:lvl1pPr algn="l">
              <a:defRPr sz="3000" spc="-80" baseline="0">
                <a:solidFill>
                  <a:srgbClr val="5E5E5E"/>
                </a:solidFill>
                <a:latin typeface="+mn-lt"/>
              </a:defRPr>
            </a:lvl1pPr>
            <a:lvl2pPr marL="0" indent="-428625" algn="l">
              <a:buClr>
                <a:srgbClr val="83BE41"/>
              </a:buClr>
              <a:buFont typeface=".AppleSystemUIFont" charset="-120"/>
              <a:buChar char="—"/>
              <a:defRPr sz="3000" spc="-80" baseline="0">
                <a:solidFill>
                  <a:srgbClr val="5E5E5E"/>
                </a:solidFill>
                <a:latin typeface="+mn-lt"/>
              </a:defRPr>
            </a:lvl2pPr>
            <a:lvl3pPr marL="720000" indent="-428625" algn="l">
              <a:buClr>
                <a:srgbClr val="83BE41"/>
              </a:buClr>
              <a:buFont typeface=".AppleSystemUIFont" charset="-120"/>
              <a:buChar char="—"/>
              <a:defRPr sz="3000" i="1" spc="-80" baseline="0">
                <a:solidFill>
                  <a:srgbClr val="5E5E5E"/>
                </a:solidFill>
                <a:latin typeface="+mn-lt"/>
              </a:defRPr>
            </a:lvl3pPr>
            <a:lvl4pPr marL="1080000" indent="-342900" algn="l">
              <a:buClr>
                <a:srgbClr val="83BE41"/>
              </a:buClr>
              <a:buFont typeface=".AppleSystemUIFont" charset="-120"/>
              <a:buChar char="—"/>
              <a:defRPr sz="2400" spc="-80" baseline="0">
                <a:solidFill>
                  <a:srgbClr val="5E5E5E"/>
                </a:solidFill>
                <a:latin typeface="+mn-lt"/>
              </a:defRPr>
            </a:lvl4pPr>
            <a:lvl5pPr marL="1530000" indent="-342900" algn="l">
              <a:buClr>
                <a:srgbClr val="83BE41"/>
              </a:buClr>
              <a:buFont typeface=".AppleSystemUIFont" charset="-120"/>
              <a:buChar char="–"/>
              <a:defRPr sz="2400" i="1" spc="-80" baseline="0">
                <a:solidFill>
                  <a:srgbClr val="5E5E5E"/>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ialtas na hÉireann | Government of Ireland"/>
          <p:cNvSpPr txBox="1"/>
          <p:nvPr userDrawn="1"/>
        </p:nvSpPr>
        <p:spPr>
          <a:xfrm>
            <a:off x="720725" y="6321011"/>
            <a:ext cx="5929508"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r>
              <a:rPr lang="en-GB" sz="900" b="1" dirty="0">
                <a:solidFill>
                  <a:schemeClr val="tx1">
                    <a:lumMod val="85000"/>
                    <a:lumOff val="15000"/>
                    <a:alpha val="45000"/>
                  </a:schemeClr>
                </a:solidFill>
                <a:latin typeface="+mn-lt"/>
              </a:rPr>
              <a:t>An </a:t>
            </a:r>
            <a:r>
              <a:rPr lang="en-GB" sz="900" b="1" dirty="0" err="1">
                <a:solidFill>
                  <a:schemeClr val="tx1">
                    <a:lumMod val="85000"/>
                    <a:lumOff val="15000"/>
                    <a:alpha val="45000"/>
                  </a:schemeClr>
                </a:solidFill>
                <a:latin typeface="+mn-lt"/>
              </a:rPr>
              <a:t>Roinn</a:t>
            </a:r>
            <a:r>
              <a:rPr lang="en-GB" sz="900" b="1" dirty="0">
                <a:solidFill>
                  <a:schemeClr val="tx1">
                    <a:lumMod val="85000"/>
                    <a:lumOff val="15000"/>
                    <a:alpha val="45000"/>
                  </a:schemeClr>
                </a:solidFill>
                <a:latin typeface="+mn-lt"/>
              </a:rPr>
              <a:t> </a:t>
            </a:r>
            <a:r>
              <a:rPr lang="en-GB" sz="900" b="1" dirty="0" err="1">
                <a:solidFill>
                  <a:schemeClr val="tx1">
                    <a:lumMod val="85000"/>
                    <a:lumOff val="15000"/>
                    <a:alpha val="45000"/>
                  </a:schemeClr>
                </a:solidFill>
                <a:latin typeface="+mn-lt"/>
              </a:rPr>
              <a:t>Tithíochta</a:t>
            </a:r>
            <a:r>
              <a:rPr lang="en-GB" sz="900" b="1" dirty="0">
                <a:solidFill>
                  <a:schemeClr val="tx1">
                    <a:lumMod val="85000"/>
                    <a:lumOff val="15000"/>
                    <a:alpha val="45000"/>
                  </a:schemeClr>
                </a:solidFill>
                <a:latin typeface="+mn-lt"/>
              </a:rPr>
              <a:t>,</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Rialtais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Áitiúil</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agus</a:t>
            </a:r>
            <a:r>
              <a:rPr lang="en-GB" sz="900" b="1" baseline="0" dirty="0">
                <a:solidFill>
                  <a:schemeClr val="tx1">
                    <a:lumMod val="85000"/>
                    <a:lumOff val="15000"/>
                    <a:alpha val="45000"/>
                  </a:schemeClr>
                </a:solidFill>
                <a:latin typeface="+mn-lt"/>
              </a:rPr>
              <a:t> </a:t>
            </a:r>
            <a:r>
              <a:rPr lang="en-GB" sz="900" b="1" baseline="0" dirty="0" err="1">
                <a:solidFill>
                  <a:schemeClr val="tx1">
                    <a:lumMod val="85000"/>
                    <a:lumOff val="15000"/>
                    <a:alpha val="45000"/>
                  </a:schemeClr>
                </a:solidFill>
                <a:latin typeface="+mn-lt"/>
              </a:rPr>
              <a:t>Oidhreachta</a:t>
            </a:r>
            <a:r>
              <a:rPr lang="en-GB" sz="900" b="1" baseline="0" dirty="0">
                <a:solidFill>
                  <a:schemeClr val="tx1">
                    <a:lumMod val="85000"/>
                    <a:lumOff val="15000"/>
                    <a:alpha val="45000"/>
                  </a:schemeClr>
                </a:solidFill>
                <a:latin typeface="+mn-lt"/>
              </a:rPr>
              <a:t> </a:t>
            </a:r>
            <a:r>
              <a:rPr sz="900" dirty="0">
                <a:solidFill>
                  <a:schemeClr val="tx1">
                    <a:lumMod val="85000"/>
                    <a:lumOff val="15000"/>
                    <a:alpha val="45000"/>
                  </a:schemeClr>
                </a:solidFill>
                <a:latin typeface="+mn-lt"/>
              </a:rPr>
              <a:t>| </a:t>
            </a:r>
            <a:r>
              <a:rPr lang="en-US" sz="900" dirty="0">
                <a:solidFill>
                  <a:schemeClr val="tx1">
                    <a:lumMod val="85000"/>
                    <a:lumOff val="15000"/>
                    <a:alpha val="45000"/>
                  </a:schemeClr>
                </a:solidFill>
                <a:latin typeface="+mn-lt"/>
              </a:rPr>
              <a:t>Department of</a:t>
            </a:r>
            <a:r>
              <a:rPr lang="en-US" sz="900" baseline="0" dirty="0">
                <a:solidFill>
                  <a:schemeClr val="tx1">
                    <a:lumMod val="85000"/>
                    <a:lumOff val="15000"/>
                    <a:alpha val="45000"/>
                  </a:schemeClr>
                </a:solidFill>
                <a:latin typeface="+mn-lt"/>
              </a:rPr>
              <a:t> Housing Local Government and Heritage</a:t>
            </a:r>
            <a:endParaRPr sz="900" dirty="0">
              <a:solidFill>
                <a:schemeClr val="tx1">
                  <a:lumMod val="85000"/>
                  <a:lumOff val="15000"/>
                  <a:alpha val="45000"/>
                </a:schemeClr>
              </a:solidFill>
              <a:latin typeface="+mn-lt"/>
            </a:endParaRPr>
          </a:p>
        </p:txBody>
      </p:sp>
    </p:spTree>
    <p:extLst>
      <p:ext uri="{BB962C8B-B14F-4D97-AF65-F5344CB8AC3E}">
        <p14:creationId xmlns:p14="http://schemas.microsoft.com/office/powerpoint/2010/main" val="354929582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reserve="1">
  <p:cSld name="Blank – Green">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34108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12996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08A6B8-08E1-4A46-B0CD-315700273177}"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391308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8040-97FC-48C7-E86C-EB201C593A6B}"/>
              </a:ext>
            </a:extLst>
          </p:cNvPr>
          <p:cNvSpPr>
            <a:spLocks noGrp="1"/>
          </p:cNvSpPr>
          <p:nvPr>
            <p:ph type="title"/>
          </p:nvPr>
        </p:nvSpPr>
        <p:spPr>
          <a:xfrm>
            <a:off x="1673098" y="365125"/>
            <a:ext cx="9682289"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FB79C5D-7695-BE69-77BC-9B2FA5BE1463}"/>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9267D86-772D-EABA-61A3-67BA03AC9E67}"/>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289379-4ECC-EFDB-E26C-AB9D9658C80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E20BB0F-0CCB-028E-B10B-BAF8918E01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2D48D12D-7B16-29F6-5271-3492C1ADDEA0}"/>
              </a:ext>
            </a:extLst>
          </p:cNvPr>
          <p:cNvGrpSpPr/>
          <p:nvPr userDrawn="1"/>
        </p:nvGrpSpPr>
        <p:grpSpPr>
          <a:xfrm>
            <a:off x="-250641" y="-217790"/>
            <a:ext cx="1550159" cy="1553169"/>
            <a:chOff x="-252976" y="-477879"/>
            <a:chExt cx="1550159" cy="1553169"/>
          </a:xfrm>
        </p:grpSpPr>
        <p:sp>
          <p:nvSpPr>
            <p:cNvPr id="11" name="Rectangle 10">
              <a:extLst>
                <a:ext uri="{FF2B5EF4-FFF2-40B4-BE49-F238E27FC236}">
                  <a16:creationId xmlns:a16="http://schemas.microsoft.com/office/drawing/2014/main" id="{592C68DF-B5DE-5453-D1E0-35242FA07D2B}"/>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CA76BA86-730A-D712-E82E-3E4B369EDA9F}"/>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4" name="Group 13">
            <a:extLst>
              <a:ext uri="{FF2B5EF4-FFF2-40B4-BE49-F238E27FC236}">
                <a16:creationId xmlns:a16="http://schemas.microsoft.com/office/drawing/2014/main" id="{425A464E-B3A3-1C06-5B1A-C944FBC0B763}"/>
              </a:ext>
            </a:extLst>
          </p:cNvPr>
          <p:cNvGrpSpPr/>
          <p:nvPr userDrawn="1"/>
        </p:nvGrpSpPr>
        <p:grpSpPr>
          <a:xfrm>
            <a:off x="8976360" y="0"/>
            <a:ext cx="2941320" cy="1325562"/>
            <a:chOff x="8976360" y="0"/>
            <a:chExt cx="2941320" cy="1325562"/>
          </a:xfrm>
        </p:grpSpPr>
        <p:sp>
          <p:nvSpPr>
            <p:cNvPr id="15" name="Isosceles Triangle 10">
              <a:extLst>
                <a:ext uri="{FF2B5EF4-FFF2-40B4-BE49-F238E27FC236}">
                  <a16:creationId xmlns:a16="http://schemas.microsoft.com/office/drawing/2014/main" id="{2B1E5516-BB32-631C-6904-338D80EF88D9}"/>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855A640-4F0C-4B4F-7383-D45D2AB5D20A}"/>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AEB03B6-1173-0840-9F2B-6BC0D1596341}"/>
              </a:ext>
            </a:extLst>
          </p:cNvPr>
          <p:cNvGrpSpPr/>
          <p:nvPr userDrawn="1"/>
        </p:nvGrpSpPr>
        <p:grpSpPr>
          <a:xfrm>
            <a:off x="7394095" y="5928360"/>
            <a:ext cx="1958340" cy="929640"/>
            <a:chOff x="7018020" y="5928360"/>
            <a:chExt cx="1958340" cy="929640"/>
          </a:xfrm>
        </p:grpSpPr>
        <p:sp>
          <p:nvSpPr>
            <p:cNvPr id="19" name="Isosceles Triangle 8">
              <a:extLst>
                <a:ext uri="{FF2B5EF4-FFF2-40B4-BE49-F238E27FC236}">
                  <a16:creationId xmlns:a16="http://schemas.microsoft.com/office/drawing/2014/main" id="{59DD7ED6-9793-DD6A-E851-2B418191E0B0}"/>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9">
              <a:extLst>
                <a:ext uri="{FF2B5EF4-FFF2-40B4-BE49-F238E27FC236}">
                  <a16:creationId xmlns:a16="http://schemas.microsoft.com/office/drawing/2014/main" id="{A58F9993-A5BF-03CC-D5BB-0A180D9CCCD9}"/>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1" name="Picture 20" descr="Text&#10;&#10;Description automatically generated">
            <a:extLst>
              <a:ext uri="{FF2B5EF4-FFF2-40B4-BE49-F238E27FC236}">
                <a16:creationId xmlns:a16="http://schemas.microsoft.com/office/drawing/2014/main" id="{FCA661AB-92A7-BF6C-146C-BE83A04C2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spTree>
    <p:extLst>
      <p:ext uri="{BB962C8B-B14F-4D97-AF65-F5344CB8AC3E}">
        <p14:creationId xmlns:p14="http://schemas.microsoft.com/office/powerpoint/2010/main" val="2127330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8A6B8-08E1-4A46-B0CD-315700273177}"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3938824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8A6B8-08E1-4A46-B0CD-315700273177}"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1047788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08A6B8-08E1-4A46-B0CD-315700273177}"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1359603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8A6B8-08E1-4A46-B0CD-315700273177}" type="datetimeFigureOut">
              <a:rPr lang="en-GB" smtClean="0"/>
              <a:t>13/04/2023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200590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08A6B8-08E1-4A46-B0CD-315700273177}" type="datetimeFigureOut">
              <a:rPr lang="en-GB" smtClean="0"/>
              <a:t>13/04/2023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11654114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8A6B8-08E1-4A46-B0CD-315700273177}" type="datetimeFigureOut">
              <a:rPr lang="en-GB" smtClean="0"/>
              <a:t>13/04/2023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2523864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8A6B8-08E1-4A46-B0CD-315700273177}"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4155594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8A6B8-08E1-4A46-B0CD-315700273177}" type="datetimeFigureOut">
              <a:rPr lang="en-GB" smtClean="0"/>
              <a:t>13/04/2023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3433476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8A6B8-08E1-4A46-B0CD-315700273177}"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2301078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8A6B8-08E1-4A46-B0CD-315700273177}" type="datetimeFigureOut">
              <a:rPr lang="en-GB" smtClean="0"/>
              <a:t>13/04/2023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2993E-B751-4862-8B06-2B1802FF4BDF}" type="slidenum">
              <a:rPr lang="en-GB" smtClean="0"/>
              <a:t>‹#›</a:t>
            </a:fld>
            <a:endParaRPr lang="en-GB"/>
          </a:p>
        </p:txBody>
      </p:sp>
    </p:spTree>
    <p:extLst>
      <p:ext uri="{BB962C8B-B14F-4D97-AF65-F5344CB8AC3E}">
        <p14:creationId xmlns:p14="http://schemas.microsoft.com/office/powerpoint/2010/main" val="2559504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C2284-53CF-5DDE-004B-FB96E76DC163}"/>
              </a:ext>
            </a:extLst>
          </p:cNvPr>
          <p:cNvSpPr>
            <a:spLocks noGrp="1"/>
          </p:cNvSpPr>
          <p:nvPr>
            <p:ph type="title" hasCustomPrompt="1"/>
          </p:nvPr>
        </p:nvSpPr>
        <p:spPr>
          <a:xfrm>
            <a:off x="1749286" y="365125"/>
            <a:ext cx="9604513" cy="1325564"/>
          </a:xfrm>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GB" dirty="0"/>
              <a:t>Title</a:t>
            </a:r>
            <a:endParaRPr lang="en-US" dirty="0"/>
          </a:p>
        </p:txBody>
      </p:sp>
      <p:pic>
        <p:nvPicPr>
          <p:cNvPr id="6" name="Picture 5" descr="Text&#10;&#10;Description automatically generated">
            <a:extLst>
              <a:ext uri="{FF2B5EF4-FFF2-40B4-BE49-F238E27FC236}">
                <a16:creationId xmlns:a16="http://schemas.microsoft.com/office/drawing/2014/main" id="{F7054E68-5AEF-0857-0643-A991D38F9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435" y="5958730"/>
            <a:ext cx="2705179" cy="656273"/>
          </a:xfrm>
          <a:prstGeom prst="rect">
            <a:avLst/>
          </a:prstGeom>
        </p:spPr>
      </p:pic>
      <p:grpSp>
        <p:nvGrpSpPr>
          <p:cNvPr id="7" name="Group 6">
            <a:extLst>
              <a:ext uri="{FF2B5EF4-FFF2-40B4-BE49-F238E27FC236}">
                <a16:creationId xmlns:a16="http://schemas.microsoft.com/office/drawing/2014/main" id="{B53D1FC9-4017-3FAA-F332-3C1DD86C62E8}"/>
              </a:ext>
            </a:extLst>
          </p:cNvPr>
          <p:cNvGrpSpPr/>
          <p:nvPr userDrawn="1"/>
        </p:nvGrpSpPr>
        <p:grpSpPr>
          <a:xfrm>
            <a:off x="7394095" y="5928360"/>
            <a:ext cx="1958340" cy="929640"/>
            <a:chOff x="7018020" y="5928360"/>
            <a:chExt cx="1958340" cy="929640"/>
          </a:xfrm>
        </p:grpSpPr>
        <p:sp>
          <p:nvSpPr>
            <p:cNvPr id="8" name="Isosceles Triangle 8">
              <a:extLst>
                <a:ext uri="{FF2B5EF4-FFF2-40B4-BE49-F238E27FC236}">
                  <a16:creationId xmlns:a16="http://schemas.microsoft.com/office/drawing/2014/main" id="{08E59B25-9364-B124-9D55-F13C050BCCF0}"/>
                </a:ext>
              </a:extLst>
            </p:cNvPr>
            <p:cNvSpPr/>
            <p:nvPr/>
          </p:nvSpPr>
          <p:spPr>
            <a:xfrm>
              <a:off x="7376160" y="5928360"/>
              <a:ext cx="1600200" cy="92964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9">
              <a:extLst>
                <a:ext uri="{FF2B5EF4-FFF2-40B4-BE49-F238E27FC236}">
                  <a16:creationId xmlns:a16="http://schemas.microsoft.com/office/drawing/2014/main" id="{1F920803-2B7D-0A55-BA2D-867B6EF7B207}"/>
                </a:ext>
              </a:extLst>
            </p:cNvPr>
            <p:cNvSpPr/>
            <p:nvPr/>
          </p:nvSpPr>
          <p:spPr>
            <a:xfrm>
              <a:off x="7018020" y="6187440"/>
              <a:ext cx="975360" cy="670560"/>
            </a:xfrm>
            <a:prstGeom prst="triangle">
              <a:avLst/>
            </a:prstGeom>
            <a:solidFill>
              <a:schemeClr val="accent1">
                <a:lumMod val="40000"/>
                <a:lumOff val="6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A505BF82-DDF2-6E19-BB00-5C18D7CBF314}"/>
              </a:ext>
            </a:extLst>
          </p:cNvPr>
          <p:cNvGrpSpPr/>
          <p:nvPr userDrawn="1"/>
        </p:nvGrpSpPr>
        <p:grpSpPr>
          <a:xfrm>
            <a:off x="-250641" y="-217790"/>
            <a:ext cx="1550159" cy="1553169"/>
            <a:chOff x="-252976" y="-477879"/>
            <a:chExt cx="1550159" cy="1553169"/>
          </a:xfrm>
        </p:grpSpPr>
        <p:sp>
          <p:nvSpPr>
            <p:cNvPr id="11" name="Rectangle 10">
              <a:extLst>
                <a:ext uri="{FF2B5EF4-FFF2-40B4-BE49-F238E27FC236}">
                  <a16:creationId xmlns:a16="http://schemas.microsoft.com/office/drawing/2014/main" id="{261803BF-4878-EC09-B867-63F7C1319F85}"/>
                </a:ext>
              </a:extLst>
            </p:cNvPr>
            <p:cNvSpPr/>
            <p:nvPr/>
          </p:nvSpPr>
          <p:spPr>
            <a:xfrm rot="2697853">
              <a:off x="-252976" y="-477879"/>
              <a:ext cx="1406778" cy="1551070"/>
            </a:xfrm>
            <a:prstGeom prst="rect">
              <a:avLst/>
            </a:prstGeom>
            <a:solidFill>
              <a:schemeClr val="accent1">
                <a:lumMod val="40000"/>
                <a:lumOff val="60000"/>
                <a:alpha val="79000"/>
              </a:scheme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4A1EB1FC-863A-D6F2-685A-E40E768190C0}"/>
                </a:ext>
              </a:extLst>
            </p:cNvPr>
            <p:cNvSpPr/>
            <p:nvPr/>
          </p:nvSpPr>
          <p:spPr>
            <a:xfrm rot="2697853">
              <a:off x="738100" y="395843"/>
              <a:ext cx="559083" cy="679447"/>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4F58F328-C309-E3D0-41B4-C8A0B7F3536A}"/>
              </a:ext>
            </a:extLst>
          </p:cNvPr>
          <p:cNvGrpSpPr/>
          <p:nvPr userDrawn="1"/>
        </p:nvGrpSpPr>
        <p:grpSpPr>
          <a:xfrm>
            <a:off x="8976360" y="0"/>
            <a:ext cx="2941320" cy="1325562"/>
            <a:chOff x="8976360" y="0"/>
            <a:chExt cx="2941320" cy="1325562"/>
          </a:xfrm>
        </p:grpSpPr>
        <p:sp>
          <p:nvSpPr>
            <p:cNvPr id="14" name="Isosceles Triangle 10">
              <a:extLst>
                <a:ext uri="{FF2B5EF4-FFF2-40B4-BE49-F238E27FC236}">
                  <a16:creationId xmlns:a16="http://schemas.microsoft.com/office/drawing/2014/main" id="{9EE07B15-AE94-1509-F11F-1BD79A2111D3}"/>
                </a:ext>
              </a:extLst>
            </p:cNvPr>
            <p:cNvSpPr/>
            <p:nvPr/>
          </p:nvSpPr>
          <p:spPr>
            <a:xfrm rot="10800000">
              <a:off x="8976360" y="0"/>
              <a:ext cx="2941320" cy="1325562"/>
            </a:xfrm>
            <a:prstGeom prst="triangle">
              <a:avLst/>
            </a:prstGeom>
            <a:solidFill>
              <a:schemeClr val="accent4">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23EEA36-D74D-BF9F-228D-5911FB4B2668}"/>
                </a:ext>
              </a:extLst>
            </p:cNvPr>
            <p:cNvSpPr/>
            <p:nvPr/>
          </p:nvSpPr>
          <p:spPr>
            <a:xfrm rot="2695553">
              <a:off x="9685020" y="527389"/>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39438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43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B59640A-C5B7-E6C6-259F-48A87EF7AE65}"/>
              </a:ext>
            </a:extLst>
          </p:cNvPr>
          <p:cNvSpPr/>
          <p:nvPr userDrawn="1"/>
        </p:nvSpPr>
        <p:spPr>
          <a:xfrm rot="2695553">
            <a:off x="1716359" y="363515"/>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Isosceles Triangle 5">
            <a:extLst>
              <a:ext uri="{FF2B5EF4-FFF2-40B4-BE49-F238E27FC236}">
                <a16:creationId xmlns:a16="http://schemas.microsoft.com/office/drawing/2014/main" id="{0EE0CB6E-4250-A0C0-8073-43934B87D1C2}"/>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9" name="Triangle 8">
            <a:extLst>
              <a:ext uri="{FF2B5EF4-FFF2-40B4-BE49-F238E27FC236}">
                <a16:creationId xmlns:a16="http://schemas.microsoft.com/office/drawing/2014/main" id="{A060E5FD-72DA-9CC5-B3F0-8871D0F86234}"/>
              </a:ext>
            </a:extLst>
          </p:cNvPr>
          <p:cNvSpPr/>
          <p:nvPr userDrawn="1"/>
        </p:nvSpPr>
        <p:spPr>
          <a:xfrm rot="10800000">
            <a:off x="197708" y="175433"/>
            <a:ext cx="2743200" cy="2451387"/>
          </a:xfrm>
          <a:prstGeom prst="triangle">
            <a:avLst>
              <a:gd name="adj" fmla="val 100000"/>
            </a:avLst>
          </a:prstGeom>
          <a:solidFill>
            <a:schemeClr val="accent4">
              <a:lumMod val="40000"/>
              <a:lumOff val="60000"/>
              <a:alpha val="48133"/>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46BDA0C-8CE4-C6FA-457E-D8B628A62A8E}"/>
              </a:ext>
            </a:extLst>
          </p:cNvPr>
          <p:cNvSpPr>
            <a:spLocks noGrp="1"/>
          </p:cNvSpPr>
          <p:nvPr>
            <p:ph type="title"/>
          </p:nvPr>
        </p:nvSpPr>
        <p:spPr>
          <a:xfrm>
            <a:off x="839788" y="457200"/>
            <a:ext cx="3932237" cy="1600200"/>
          </a:xfrm>
        </p:spPr>
        <p:txBody>
          <a:bodyPr anchor="b">
            <a:normAutofit/>
          </a:bodyPr>
          <a:lstStyle>
            <a:lvl1pPr>
              <a:defRPr sz="36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94368-D8A3-B549-C19A-3F4D2046D350}"/>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155987D-C3F7-46B5-9EA9-05A8E7D12D10}"/>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1" name="Picture 10" descr="Text&#10;&#10;Description automatically generated">
            <a:extLst>
              <a:ext uri="{FF2B5EF4-FFF2-40B4-BE49-F238E27FC236}">
                <a16:creationId xmlns:a16="http://schemas.microsoft.com/office/drawing/2014/main" id="{43B6F4C6-C40E-9AEB-8CCD-96AE1A385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70" y="6000477"/>
            <a:ext cx="2705179" cy="656273"/>
          </a:xfrm>
          <a:prstGeom prst="rect">
            <a:avLst/>
          </a:prstGeom>
        </p:spPr>
      </p:pic>
    </p:spTree>
    <p:extLst>
      <p:ext uri="{BB962C8B-B14F-4D97-AF65-F5344CB8AC3E}">
        <p14:creationId xmlns:p14="http://schemas.microsoft.com/office/powerpoint/2010/main" val="2653594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Isosceles Triangle 5">
            <a:extLst>
              <a:ext uri="{FF2B5EF4-FFF2-40B4-BE49-F238E27FC236}">
                <a16:creationId xmlns:a16="http://schemas.microsoft.com/office/drawing/2014/main" id="{EE9C0841-2D1E-0590-CDF0-BF790DA06427}"/>
              </a:ext>
            </a:extLst>
          </p:cNvPr>
          <p:cNvSpPr/>
          <p:nvPr userDrawn="1"/>
        </p:nvSpPr>
        <p:spPr>
          <a:xfrm rot="8387204">
            <a:off x="8456846" y="4861023"/>
            <a:ext cx="4648350" cy="2430552"/>
          </a:xfrm>
          <a:prstGeom prst="triangle">
            <a:avLst>
              <a:gd name="adj" fmla="val 39959"/>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83E81359-F875-117F-6088-FFFC2A8CB3F4}"/>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426A23A-A504-C840-EE5B-6C3A26E4E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riangle 7">
            <a:extLst>
              <a:ext uri="{FF2B5EF4-FFF2-40B4-BE49-F238E27FC236}">
                <a16:creationId xmlns:a16="http://schemas.microsoft.com/office/drawing/2014/main" id="{65A05AF9-BBE7-5693-D4FC-5D30E8A3D2F6}"/>
              </a:ext>
            </a:extLst>
          </p:cNvPr>
          <p:cNvSpPr/>
          <p:nvPr userDrawn="1"/>
        </p:nvSpPr>
        <p:spPr>
          <a:xfrm rot="10800000">
            <a:off x="197708" y="175433"/>
            <a:ext cx="2743200" cy="2451387"/>
          </a:xfrm>
          <a:prstGeom prst="triangle">
            <a:avLst>
              <a:gd name="adj" fmla="val 100000"/>
            </a:avLst>
          </a:prstGeom>
          <a:solidFill>
            <a:schemeClr val="accent4">
              <a:lumMod val="40000"/>
              <a:lumOff val="60000"/>
              <a:alpha val="48133"/>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FABB88A6-16E3-4816-3602-3A9794177977}"/>
              </a:ext>
            </a:extLst>
          </p:cNvPr>
          <p:cNvSpPr/>
          <p:nvPr userDrawn="1"/>
        </p:nvSpPr>
        <p:spPr>
          <a:xfrm rot="2695553">
            <a:off x="1716359" y="363515"/>
            <a:ext cx="762000" cy="731520"/>
          </a:xfrm>
          <a:prstGeom prst="rect">
            <a:avLst/>
          </a:prstGeom>
          <a:solidFill>
            <a:schemeClr val="accent4">
              <a:lumMod val="40000"/>
              <a:lumOff val="6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11FD72D9-1396-4529-C7E6-D88D945C84A0}"/>
              </a:ext>
            </a:extLst>
          </p:cNvPr>
          <p:cNvSpPr>
            <a:spLocks noGrp="1"/>
          </p:cNvSpPr>
          <p:nvPr>
            <p:ph type="title"/>
          </p:nvPr>
        </p:nvSpPr>
        <p:spPr>
          <a:xfrm>
            <a:off x="839788" y="457200"/>
            <a:ext cx="3932237" cy="1600200"/>
          </a:xfrm>
        </p:spPr>
        <p:txBody>
          <a:bodyPr anchor="b">
            <a:normAutofit/>
          </a:bodyPr>
          <a:lstStyle>
            <a:lvl1pPr>
              <a:defRPr sz="36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1" name="Picture 10" descr="Text&#10;&#10;Description automatically generated">
            <a:extLst>
              <a:ext uri="{FF2B5EF4-FFF2-40B4-BE49-F238E27FC236}">
                <a16:creationId xmlns:a16="http://schemas.microsoft.com/office/drawing/2014/main" id="{438483F1-30C9-714E-A43B-1D354BB90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5869" y="6000477"/>
            <a:ext cx="2705179" cy="656273"/>
          </a:xfrm>
          <a:prstGeom prst="rect">
            <a:avLst/>
          </a:prstGeom>
        </p:spPr>
      </p:pic>
    </p:spTree>
    <p:extLst>
      <p:ext uri="{BB962C8B-B14F-4D97-AF65-F5344CB8AC3E}">
        <p14:creationId xmlns:p14="http://schemas.microsoft.com/office/powerpoint/2010/main" val="364948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8BDBB-3130-E45E-ADDB-5905F95596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BD4260-47D2-39EE-DA27-774B1530C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43374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1168400" y="381000"/>
            <a:ext cx="985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21"/>
          <p:cNvSpPr>
            <a:spLocks noGrp="1" noChangeArrowheads="1"/>
          </p:cNvSpPr>
          <p:nvPr>
            <p:ph type="body" idx="1"/>
          </p:nvPr>
        </p:nvSpPr>
        <p:spPr bwMode="auto">
          <a:xfrm>
            <a:off x="1151467" y="1219200"/>
            <a:ext cx="9889067"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029" name="Straight Connector 7"/>
          <p:cNvCxnSpPr>
            <a:cxnSpLocks noChangeShapeType="1"/>
          </p:cNvCxnSpPr>
          <p:nvPr userDrawn="1"/>
        </p:nvCxnSpPr>
        <p:spPr bwMode="auto">
          <a:xfrm>
            <a:off x="304800" y="5486400"/>
            <a:ext cx="11582400" cy="1588"/>
          </a:xfrm>
          <a:prstGeom prst="line">
            <a:avLst/>
          </a:prstGeom>
          <a:noFill/>
          <a:ln w="38100">
            <a:solidFill>
              <a:srgbClr val="029434"/>
            </a:solidFill>
            <a:round/>
            <a:headEnd/>
            <a:tailEnd/>
          </a:ln>
        </p:spPr>
      </p:cxnSp>
      <p:pic>
        <p:nvPicPr>
          <p:cNvPr id="9" name="Picture 8" descr="NIEA Logo.png"/>
          <p:cNvPicPr>
            <a:picLocks noChangeAspect="1"/>
          </p:cNvPicPr>
          <p:nvPr userDrawn="1"/>
        </p:nvPicPr>
        <p:blipFill>
          <a:blip r:embed="rId3"/>
          <a:stretch>
            <a:fillRect/>
          </a:stretch>
        </p:blipFill>
        <p:spPr>
          <a:xfrm>
            <a:off x="1198764" y="5949280"/>
            <a:ext cx="3569877" cy="585038"/>
          </a:xfrm>
          <a:prstGeom prst="rect">
            <a:avLst/>
          </a:prstGeom>
        </p:spPr>
      </p:pic>
      <p:pic>
        <p:nvPicPr>
          <p:cNvPr id="10" name="Picture 9" descr="Agency Statement.png"/>
          <p:cNvPicPr>
            <a:picLocks noChangeAspect="1"/>
          </p:cNvPicPr>
          <p:nvPr userDrawn="1"/>
        </p:nvPicPr>
        <p:blipFill>
          <a:blip r:embed="rId4"/>
          <a:stretch>
            <a:fillRect/>
          </a:stretch>
        </p:blipFill>
        <p:spPr>
          <a:xfrm>
            <a:off x="7414727" y="5953349"/>
            <a:ext cx="3619815" cy="681094"/>
          </a:xfrm>
          <a:prstGeom prst="rect">
            <a:avLst/>
          </a:prstGeom>
        </p:spPr>
      </p:pic>
      <p:sp>
        <p:nvSpPr>
          <p:cNvPr id="8" name="Content Placeholder 2">
            <a:extLst>
              <a:ext uri="{FF2B5EF4-FFF2-40B4-BE49-F238E27FC236}">
                <a16:creationId xmlns:a16="http://schemas.microsoft.com/office/drawing/2014/main" id="{7E900D57-AC17-4348-BACF-EC372715B06B}"/>
              </a:ext>
            </a:extLst>
          </p:cNvPr>
          <p:cNvSpPr txBox="1">
            <a:spLocks/>
          </p:cNvSpPr>
          <p:nvPr userDrawn="1"/>
        </p:nvSpPr>
        <p:spPr>
          <a:xfrm>
            <a:off x="335360" y="5517232"/>
            <a:ext cx="11521280" cy="288032"/>
          </a:xfrm>
          <a:prstGeom prst="rect">
            <a:avLst/>
          </a:prstGeom>
          <a:solidFill>
            <a:schemeClr val="bg1"/>
          </a:solidFill>
        </p:spPr>
        <p:txBody>
          <a:bodyPr/>
          <a:lst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a:lstStyle>
          <a:p>
            <a:pPr marL="0" indent="0" algn="ctr"/>
            <a:r>
              <a:rPr lang="en-GB" sz="1100" b="1" i="1" dirty="0">
                <a:solidFill>
                  <a:srgbClr val="142062"/>
                </a:solidFill>
                <a:latin typeface="Arial" panose="020B0604020202020204" pitchFamily="34" charset="0"/>
                <a:cs typeface="Arial" panose="020B0604020202020204" pitchFamily="34" charset="0"/>
              </a:rPr>
              <a:t>Sustainability</a:t>
            </a:r>
            <a:r>
              <a:rPr lang="en-GB" sz="1100" i="1" dirty="0">
                <a:solidFill>
                  <a:srgbClr val="142062"/>
                </a:solidFill>
                <a:latin typeface="Arial" panose="020B0604020202020204" pitchFamily="34" charset="0"/>
                <a:cs typeface="Arial" panose="020B0604020202020204" pitchFamily="34" charset="0"/>
              </a:rPr>
              <a:t> at the heart of a living, working, active landscape valued by everyone.</a:t>
            </a:r>
            <a:endParaRPr lang="en-GB" sz="1100" kern="0" dirty="0"/>
          </a:p>
          <a:p>
            <a:pPr algn="ctr"/>
            <a:endParaRPr lang="en-GB" sz="1100" kern="0" dirty="0"/>
          </a:p>
        </p:txBody>
      </p:sp>
    </p:spTree>
    <p:extLst>
      <p:ext uri="{BB962C8B-B14F-4D97-AF65-F5344CB8AC3E}">
        <p14:creationId xmlns:p14="http://schemas.microsoft.com/office/powerpoint/2010/main" val="3761029425"/>
      </p:ext>
    </p:extLst>
  </p:cSld>
  <p:clrMap bg1="lt1" tx1="dk1" bg2="lt2" tx2="dk2" accent1="accent1" accent2="accent2" accent3="accent3" accent4="accent4" accent5="accent5" accent6="accent6" hlink="hlink" folHlink="folHlink"/>
  <p:sldLayoutIdLst>
    <p:sldLayoutId id="2147483661" r:id="rId1"/>
  </p:sldLayoutIdLst>
  <p:txStyles>
    <p:titleStyle>
      <a:lvl1pPr algn="l" rtl="0" eaLnBrk="0" fontAlgn="base" hangingPunct="0">
        <a:spcBef>
          <a:spcPct val="0"/>
        </a:spcBef>
        <a:spcAft>
          <a:spcPct val="0"/>
        </a:spcAft>
        <a:defRPr sz="2400" b="1">
          <a:solidFill>
            <a:srgbClr val="142062"/>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142062"/>
          </a:solidFill>
          <a:latin typeface="Arial" charset="0"/>
          <a:ea typeface="ＭＳ Ｐゴシック" charset="-128"/>
          <a:cs typeface="ＭＳ Ｐゴシック" charset="-128"/>
        </a:defRPr>
      </a:lvl5pPr>
      <a:lvl6pPr marL="457200" algn="l" rtl="0" fontAlgn="base">
        <a:spcBef>
          <a:spcPct val="0"/>
        </a:spcBef>
        <a:spcAft>
          <a:spcPct val="0"/>
        </a:spcAft>
        <a:defRPr sz="2400" b="1">
          <a:solidFill>
            <a:srgbClr val="142062"/>
          </a:solidFill>
          <a:latin typeface="Arial" charset="0"/>
        </a:defRPr>
      </a:lvl6pPr>
      <a:lvl7pPr marL="914400" algn="l" rtl="0" fontAlgn="base">
        <a:spcBef>
          <a:spcPct val="0"/>
        </a:spcBef>
        <a:spcAft>
          <a:spcPct val="0"/>
        </a:spcAft>
        <a:defRPr sz="2400" b="1">
          <a:solidFill>
            <a:srgbClr val="142062"/>
          </a:solidFill>
          <a:latin typeface="Arial" charset="0"/>
        </a:defRPr>
      </a:lvl7pPr>
      <a:lvl8pPr marL="1371600" algn="l" rtl="0" fontAlgn="base">
        <a:spcBef>
          <a:spcPct val="0"/>
        </a:spcBef>
        <a:spcAft>
          <a:spcPct val="0"/>
        </a:spcAft>
        <a:defRPr sz="2400" b="1">
          <a:solidFill>
            <a:srgbClr val="142062"/>
          </a:solidFill>
          <a:latin typeface="Arial" charset="0"/>
        </a:defRPr>
      </a:lvl8pPr>
      <a:lvl9pPr marL="1828800" algn="l" rtl="0" fontAlgn="base">
        <a:spcBef>
          <a:spcPct val="0"/>
        </a:spcBef>
        <a:spcAft>
          <a:spcPct val="0"/>
        </a:spcAft>
        <a:defRPr sz="2400" b="1">
          <a:solidFill>
            <a:srgbClr val="142062"/>
          </a:solidFill>
          <a:latin typeface="Arial" charset="0"/>
        </a:defRPr>
      </a:lvl9pPr>
    </p:titleStyle>
    <p:bodyStyle>
      <a:lvl1pPr marL="342900" indent="-342900" algn="l" rtl="0" eaLnBrk="0" fontAlgn="base" hangingPunct="0">
        <a:spcBef>
          <a:spcPct val="20000"/>
        </a:spcBef>
        <a:spcAft>
          <a:spcPct val="0"/>
        </a:spcAft>
        <a:defRPr>
          <a:solidFill>
            <a:schemeClr val="tx1"/>
          </a:solidFill>
          <a:latin typeface="+mn-lt"/>
          <a:ea typeface="ＭＳ Ｐゴシック" charset="-128"/>
          <a:cs typeface="ＭＳ Ｐゴシック" charset="-128"/>
        </a:defRPr>
      </a:lvl1pPr>
      <a:lvl2pPr marL="857250" indent="-285750" algn="l" rtl="0" eaLnBrk="0" fontAlgn="base" hangingPunct="0">
        <a:spcBef>
          <a:spcPct val="20000"/>
        </a:spcBef>
        <a:spcAft>
          <a:spcPct val="0"/>
        </a:spcAft>
        <a:defRPr>
          <a:solidFill>
            <a:schemeClr val="tx1"/>
          </a:solidFill>
          <a:latin typeface="+mn-lt"/>
          <a:ea typeface="ＭＳ Ｐゴシック" charset="-128"/>
        </a:defRPr>
      </a:lvl2pPr>
      <a:lvl3pPr marL="1276350" indent="-228600" algn="l" rtl="0" eaLnBrk="0" fontAlgn="base" hangingPunct="0">
        <a:spcBef>
          <a:spcPct val="20000"/>
        </a:spcBef>
        <a:spcAft>
          <a:spcPct val="0"/>
        </a:spcAft>
        <a:defRPr>
          <a:solidFill>
            <a:schemeClr val="tx1"/>
          </a:solidFill>
          <a:latin typeface="+mn-lt"/>
          <a:ea typeface="ＭＳ Ｐゴシック" charset="-128"/>
        </a:defRPr>
      </a:lvl3pPr>
      <a:lvl4pPr marL="1657350" indent="-190500" algn="l" rtl="0" eaLnBrk="0" fontAlgn="base" hangingPunct="0">
        <a:spcBef>
          <a:spcPct val="20000"/>
        </a:spcBef>
        <a:spcAft>
          <a:spcPct val="0"/>
        </a:spcAft>
        <a:defRPr>
          <a:solidFill>
            <a:schemeClr val="tx1"/>
          </a:solidFill>
          <a:latin typeface="+mn-lt"/>
          <a:ea typeface="ＭＳ Ｐゴシック" charset="-128"/>
        </a:defRPr>
      </a:lvl4pPr>
      <a:lvl5pPr marL="2038350" indent="-190500" algn="l" rtl="0" eaLnBrk="0" fontAlgn="base" hangingPunct="0">
        <a:spcBef>
          <a:spcPct val="20000"/>
        </a:spcBef>
        <a:spcAft>
          <a:spcPct val="0"/>
        </a:spcAft>
        <a:defRPr>
          <a:solidFill>
            <a:schemeClr val="tx1"/>
          </a:solidFill>
          <a:latin typeface="+mn-lt"/>
          <a:ea typeface="ＭＳ Ｐゴシック" charset="-128"/>
        </a:defRPr>
      </a:lvl5pPr>
      <a:lvl6pPr marL="2495550" indent="-190500" algn="l" rtl="0" fontAlgn="base">
        <a:spcBef>
          <a:spcPct val="20000"/>
        </a:spcBef>
        <a:spcAft>
          <a:spcPct val="0"/>
        </a:spcAft>
        <a:defRPr>
          <a:solidFill>
            <a:schemeClr val="tx1"/>
          </a:solidFill>
          <a:latin typeface="+mn-lt"/>
        </a:defRPr>
      </a:lvl6pPr>
      <a:lvl7pPr marL="2952750" indent="-190500" algn="l" rtl="0" fontAlgn="base">
        <a:spcBef>
          <a:spcPct val="20000"/>
        </a:spcBef>
        <a:spcAft>
          <a:spcPct val="0"/>
        </a:spcAft>
        <a:defRPr>
          <a:solidFill>
            <a:schemeClr val="tx1"/>
          </a:solidFill>
          <a:latin typeface="+mn-lt"/>
        </a:defRPr>
      </a:lvl7pPr>
      <a:lvl8pPr marL="3409950" indent="-190500" algn="l" rtl="0" fontAlgn="base">
        <a:spcBef>
          <a:spcPct val="20000"/>
        </a:spcBef>
        <a:spcAft>
          <a:spcPct val="0"/>
        </a:spcAft>
        <a:defRPr>
          <a:solidFill>
            <a:schemeClr val="tx1"/>
          </a:solidFill>
          <a:latin typeface="+mn-lt"/>
        </a:defRPr>
      </a:lvl8pPr>
      <a:lvl9pPr marL="3867150" indent="-190500" algn="l" rtl="0" fontAlgn="base">
        <a:spcBef>
          <a:spcPct val="20000"/>
        </a:spcBef>
        <a:spcAft>
          <a:spcPct val="0"/>
        </a:spcAft>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4" y="6305902"/>
            <a:ext cx="6166753"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pPr/>
              <a:t>‹#›</a:t>
            </a:fld>
            <a:r>
              <a:rPr lang="en-GB" sz="900" b="1" dirty="0">
                <a:latin typeface="+mn-lt"/>
              </a:rPr>
              <a:t>  An Roinn Tithíochta,</a:t>
            </a:r>
            <a:r>
              <a:rPr lang="en-GB" sz="900" b="1" baseline="0" dirty="0">
                <a:latin typeface="+mn-lt"/>
              </a:rPr>
              <a:t> Rialtais Áitiúil agus Oidhreachta</a:t>
            </a:r>
            <a:r>
              <a:rPr lang="en-GB" sz="900" b="1" dirty="0">
                <a:latin typeface="+mn-lt"/>
              </a:rPr>
              <a:t> </a:t>
            </a:r>
            <a:r>
              <a:rPr lang="en-GB" sz="900" dirty="0">
                <a:latin typeface="+mn-lt"/>
              </a:rPr>
              <a:t>|</a:t>
            </a:r>
            <a:r>
              <a:rPr lang="en-GB" sz="900" baseline="0" dirty="0">
                <a:latin typeface="+mn-lt"/>
              </a:rPr>
              <a:t> </a:t>
            </a:r>
            <a:r>
              <a:rPr lang="en-GB" sz="900" dirty="0">
                <a:latin typeface="+mn-lt"/>
              </a:rPr>
              <a:t>Department of</a:t>
            </a:r>
            <a:r>
              <a:rPr lang="en-GB" sz="900" baseline="0" dirty="0">
                <a:latin typeface="+mn-lt"/>
              </a:rPr>
              <a:t> </a:t>
            </a:r>
            <a:r>
              <a:rPr lang="en-GB" sz="900" dirty="0">
                <a:latin typeface="+mn-lt"/>
              </a:rPr>
              <a:t>Housing,</a:t>
            </a:r>
            <a:r>
              <a:rPr lang="en-GB" sz="900" baseline="0" dirty="0">
                <a:latin typeface="+mn-lt"/>
              </a:rPr>
              <a:t> </a:t>
            </a:r>
            <a:r>
              <a:rPr lang="en-GB" sz="900" dirty="0">
                <a:latin typeface="+mn-lt"/>
              </a:rPr>
              <a:t>Local Government and Heritage</a:t>
            </a:r>
            <a:endParaRPr sz="900" dirty="0">
              <a:latin typeface="+mn-lt"/>
            </a:endParaRPr>
          </a:p>
        </p:txBody>
      </p:sp>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6815" t="18522" r="74814" b="19072"/>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482129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02F4A-B24F-47E3-97AF-3F65CE12F63E}" type="datetimeFigureOut">
              <a:rPr lang="en-IE" smtClean="0"/>
              <a:t>13/04/2023</a:t>
            </a:fld>
            <a:endParaRPr lang="en-IE"/>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95D08-7B3F-48A3-8A65-8353413EF0C9}" type="slidenum">
              <a:rPr lang="en-IE" smtClean="0"/>
              <a:t>‹#›</a:t>
            </a:fld>
            <a:endParaRPr lang="en-IE"/>
          </a:p>
        </p:txBody>
      </p:sp>
    </p:spTree>
    <p:extLst>
      <p:ext uri="{BB962C8B-B14F-4D97-AF65-F5344CB8AC3E}">
        <p14:creationId xmlns:p14="http://schemas.microsoft.com/office/powerpoint/2010/main" val="25358395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p:nvPr/>
        </p:nvSpPr>
        <p:spPr>
          <a:xfrm>
            <a:off x="1854485" y="4741162"/>
            <a:ext cx="9448515" cy="1503400"/>
          </a:xfrm>
          <a:prstGeom prst="rect">
            <a:avLst/>
          </a:prstGeom>
          <a:ln w="12700">
            <a:miter lim="400000"/>
          </a:ln>
          <a:extLst>
            <a:ext uri="{C572A759-6A51-4108-AA02-DFA0A04FC94B}">
              <ma14:wrappingTextBoxFlag xmlns="" xmlns:ma14="http://schemas.microsoft.com/office/mac/drawingml/2011/main" val="1"/>
            </a:ext>
          </a:extLst>
        </p:spPr>
        <p:txBody>
          <a:bodyPr lIns="25400" tIns="25400" rIns="25400" bIns="25400">
            <a:normAutofit/>
          </a:bodyPr>
          <a:lstStyle>
            <a:lvl1pPr algn="l" defTabSz="800735">
              <a:lnSpc>
                <a:spcPct val="120000"/>
              </a:lnSpc>
              <a:defRPr sz="3104">
                <a:solidFill>
                  <a:srgbClr val="FFFFFF"/>
                </a:solidFill>
              </a:defRPr>
            </a:lvl1pPr>
            <a:lvl2pPr indent="0" algn="l" defTabSz="800735">
              <a:lnSpc>
                <a:spcPct val="120000"/>
              </a:lnSpc>
              <a:buClr>
                <a:srgbClr val="FFFFFF"/>
              </a:buClr>
              <a:defRPr sz="3104">
                <a:solidFill>
                  <a:srgbClr val="FFFFFF"/>
                </a:solidFill>
                <a:latin typeface="Georgia"/>
                <a:ea typeface="Georgia"/>
                <a:cs typeface="Georgia"/>
                <a:sym typeface="Georgia"/>
              </a:defRPr>
            </a:lvl2pPr>
            <a:lvl3pPr indent="443484" algn="l" defTabSz="800735">
              <a:lnSpc>
                <a:spcPct val="120000"/>
              </a:lnSpc>
              <a:defRPr sz="3104" i="1">
                <a:solidFill>
                  <a:srgbClr val="FFFFFF"/>
                </a:solidFill>
              </a:defRPr>
            </a:lvl3pPr>
            <a:lvl4pPr indent="665226" algn="l" defTabSz="800735">
              <a:lnSpc>
                <a:spcPct val="120000"/>
              </a:lnSpc>
              <a:defRPr sz="3104" i="1">
                <a:solidFill>
                  <a:srgbClr val="FFFFFF"/>
                </a:solidFill>
                <a:latin typeface="Georgia"/>
                <a:ea typeface="Georgia"/>
                <a:cs typeface="Georgia"/>
                <a:sym typeface="Georgia"/>
              </a:defRPr>
            </a:lvl4pPr>
            <a:lvl5pPr indent="886968" algn="l" defTabSz="800735">
              <a:lnSpc>
                <a:spcPct val="120000"/>
              </a:lnSpc>
              <a:defRPr sz="3104" i="1">
                <a:solidFill>
                  <a:srgbClr val="FFFFFF"/>
                </a:solidFill>
              </a:defRPr>
            </a:lvl5pPr>
          </a:lstStyle>
          <a:p>
            <a:r>
              <a:rPr sz="1552"/>
              <a:t>Body Level One</a:t>
            </a:r>
          </a:p>
          <a:p>
            <a:pPr lvl="1"/>
            <a:r>
              <a:rPr sz="1552"/>
              <a:t>Body Level Two</a:t>
            </a:r>
          </a:p>
          <a:p>
            <a:pPr lvl="2"/>
            <a:r>
              <a:rPr sz="1552"/>
              <a:t>Body Level Three</a:t>
            </a:r>
          </a:p>
          <a:p>
            <a:pPr lvl="3"/>
            <a:r>
              <a:rPr sz="1552"/>
              <a:t>Body Level Four</a:t>
            </a:r>
          </a:p>
          <a:p>
            <a:pPr lvl="4"/>
            <a:r>
              <a:rPr sz="1552"/>
              <a:t>Body Level Five</a:t>
            </a:r>
          </a:p>
        </p:txBody>
      </p:sp>
      <p:sp>
        <p:nvSpPr>
          <p:cNvPr id="6" name="Rialtas na hÉireann | Government of Ireland"/>
          <p:cNvSpPr txBox="1"/>
          <p:nvPr/>
        </p:nvSpPr>
        <p:spPr>
          <a:xfrm>
            <a:off x="720725" y="6305902"/>
            <a:ext cx="4929235" cy="189796"/>
          </a:xfrm>
          <a:prstGeom prst="rect">
            <a:avLst/>
          </a:prstGeom>
          <a:ln w="12700">
            <a:miter lim="400000"/>
          </a:ln>
          <a:extLst>
            <a:ext uri="{C572A759-6A51-4108-AA02-DFA0A04FC94B}">
              <ma14:wrappingTextBoxFlag xmlns="" xmlns:ma14="http://schemas.microsoft.com/office/mac/drawingml/2011/main" val="1"/>
            </a:ext>
          </a:extLst>
        </p:spPr>
        <p:txBody>
          <a:bodyPr wrap="none" lIns="25400" tIns="25400" rIns="25400" bIns="25400" anchor="ctr">
            <a:spAutoFit/>
          </a:bodyPr>
          <a:lstStyle>
            <a:lvl1pPr algn="l">
              <a:defRPr sz="1800">
                <a:solidFill>
                  <a:srgbClr val="929292"/>
                </a:solidFill>
              </a:defRPr>
            </a:lvl1pPr>
          </a:lstStyle>
          <a:p>
            <a:fld id="{93D0CC9E-ED4E-524D-8BB9-8829151DFDE7}" type="slidenum">
              <a:rPr lang="uk-UA" sz="900" b="1" smtClean="0">
                <a:latin typeface="+mn-lt"/>
              </a:rPr>
              <a:t>‹#›</a:t>
            </a:fld>
            <a:r>
              <a:rPr lang="en-GB" sz="900" b="1" dirty="0">
                <a:latin typeface="+mn-lt"/>
              </a:rPr>
              <a:t>  An </a:t>
            </a:r>
            <a:r>
              <a:rPr lang="en-GB" sz="900" b="1" dirty="0" err="1">
                <a:latin typeface="+mn-lt"/>
              </a:rPr>
              <a:t>Roinn</a:t>
            </a:r>
            <a:r>
              <a:rPr lang="en-GB" sz="900" b="1" dirty="0">
                <a:latin typeface="+mn-lt"/>
              </a:rPr>
              <a:t> </a:t>
            </a:r>
            <a:r>
              <a:rPr lang="en-GB" sz="900" b="1" dirty="0" err="1">
                <a:latin typeface="+mn-lt"/>
              </a:rPr>
              <a:t>Talmhaíochta</a:t>
            </a:r>
            <a:r>
              <a:rPr lang="en-GB" sz="900" b="1" dirty="0">
                <a:latin typeface="+mn-lt"/>
              </a:rPr>
              <a:t>,</a:t>
            </a:r>
            <a:r>
              <a:rPr lang="en-GB" sz="900" b="1" baseline="0" dirty="0">
                <a:latin typeface="+mn-lt"/>
              </a:rPr>
              <a:t> </a:t>
            </a:r>
            <a:r>
              <a:rPr lang="en-GB" sz="900" b="1" dirty="0">
                <a:latin typeface="+mn-lt"/>
              </a:rPr>
              <a:t>Bia </a:t>
            </a:r>
            <a:r>
              <a:rPr lang="en-GB" sz="900" b="1" dirty="0" err="1">
                <a:latin typeface="+mn-lt"/>
              </a:rPr>
              <a:t>agus</a:t>
            </a:r>
            <a:r>
              <a:rPr lang="en-GB" sz="900" b="1" dirty="0">
                <a:latin typeface="+mn-lt"/>
              </a:rPr>
              <a:t> Mara </a:t>
            </a:r>
            <a:r>
              <a:rPr sz="900" dirty="0">
                <a:latin typeface="+mn-lt"/>
              </a:rPr>
              <a:t>| </a:t>
            </a:r>
            <a:r>
              <a:rPr lang="en-US" sz="900" dirty="0">
                <a:latin typeface="+mn-lt"/>
              </a:rPr>
              <a:t>Department of Agriculture,</a:t>
            </a:r>
            <a:r>
              <a:rPr lang="en-US" sz="900" baseline="0" dirty="0">
                <a:latin typeface="+mn-lt"/>
              </a:rPr>
              <a:t> </a:t>
            </a:r>
            <a:r>
              <a:rPr lang="en-US" sz="900" dirty="0">
                <a:latin typeface="+mn-lt"/>
              </a:rPr>
              <a:t>Food and the Marine</a:t>
            </a:r>
            <a:endParaRPr sz="900" dirty="0">
              <a:latin typeface="+mn-lt"/>
            </a:endParaRPr>
          </a:p>
        </p:txBody>
      </p:sp>
      <p:pic>
        <p:nvPicPr>
          <p:cNvPr id="9" name="Picture 8"/>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52484" y="475249"/>
            <a:ext cx="737274" cy="1004637"/>
          </a:xfrm>
          <a:prstGeom prst="rect">
            <a:avLst/>
          </a:prstGeom>
        </p:spPr>
      </p:pic>
      <p:sp>
        <p:nvSpPr>
          <p:cNvPr id="3" name="Text Placeholder 2"/>
          <p:cNvSpPr>
            <a:spLocks noGrp="1"/>
          </p:cNvSpPr>
          <p:nvPr>
            <p:ph type="body" idx="1"/>
          </p:nvPr>
        </p:nvSpPr>
        <p:spPr>
          <a:xfrm>
            <a:off x="720725" y="1825625"/>
            <a:ext cx="962643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 Third level</a:t>
            </a:r>
          </a:p>
          <a:p>
            <a:pPr lvl="3"/>
            <a:r>
              <a:rPr lang="en-US" dirty="0"/>
              <a:t>  Fourth level</a:t>
            </a:r>
          </a:p>
          <a:p>
            <a:pPr lvl="4"/>
            <a:r>
              <a:rPr lang="en-US" dirty="0"/>
              <a:t> Fifth level</a:t>
            </a:r>
          </a:p>
        </p:txBody>
      </p:sp>
      <p:sp>
        <p:nvSpPr>
          <p:cNvPr id="4" name="Title Placeholder 3"/>
          <p:cNvSpPr>
            <a:spLocks noGrp="1"/>
          </p:cNvSpPr>
          <p:nvPr>
            <p:ph type="title"/>
          </p:nvPr>
        </p:nvSpPr>
        <p:spPr>
          <a:xfrm>
            <a:off x="705521" y="371123"/>
            <a:ext cx="9641637" cy="1143000"/>
          </a:xfrm>
          <a:prstGeom prst="rect">
            <a:avLst/>
          </a:prstGeom>
        </p:spPr>
        <p:txBody>
          <a:bodyPr vert="horz" lIns="91440" tIns="45720" rIns="91440" bIns="45720" rtlCol="0" anchor="t">
            <a:normAutofit/>
          </a:bodyPr>
          <a:lstStyle/>
          <a:p>
            <a:r>
              <a:rPr lang="en-US" dirty="0"/>
              <a:t>Title Text</a:t>
            </a:r>
          </a:p>
        </p:txBody>
      </p:sp>
    </p:spTree>
    <p:extLst>
      <p:ext uri="{BB962C8B-B14F-4D97-AF65-F5344CB8AC3E}">
        <p14:creationId xmlns:p14="http://schemas.microsoft.com/office/powerpoint/2010/main" val="141395796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med"/>
  <p:txStyles>
    <p:titleStyle>
      <a:lvl1pPr marL="0" marR="0" indent="0" algn="l" defTabSz="412750" eaLnBrk="1" latinLnBrk="0" hangingPunct="1">
        <a:lnSpc>
          <a:spcPct val="100000"/>
        </a:lnSpc>
        <a:spcBef>
          <a:spcPts val="0"/>
        </a:spcBef>
        <a:spcAft>
          <a:spcPts val="0"/>
        </a:spcAft>
        <a:buClrTx/>
        <a:buSzTx/>
        <a:buFontTx/>
        <a:buNone/>
        <a:tabLst/>
        <a:defRPr sz="4800" b="1" i="0" u="none" strike="noStrike" cap="none" spc="-90" baseline="0">
          <a:ln>
            <a:noFill/>
          </a:ln>
          <a:solidFill>
            <a:srgbClr val="004D44"/>
          </a:solidFill>
          <a:uFillTx/>
          <a:latin typeface="+mn-lt"/>
          <a:ea typeface="Open Sans"/>
          <a:cs typeface="Open Sans"/>
          <a:sym typeface="Open Sans"/>
        </a:defRPr>
      </a:lvl1pPr>
      <a:lvl2pPr marL="0" marR="0" indent="1143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2pPr>
      <a:lvl3pPr marL="0" marR="0" indent="2286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3pPr>
      <a:lvl4pPr marL="0" marR="0" indent="3429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4pPr>
      <a:lvl5pPr marL="0" marR="0" indent="4572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5pPr>
      <a:lvl6pPr marL="0" marR="0" indent="5715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6pPr>
      <a:lvl7pPr marL="0" marR="0" indent="6858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7pPr>
      <a:lvl8pPr marL="0" marR="0" indent="8001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8pPr>
      <a:lvl9pPr marL="0" marR="0" indent="914400" algn="ctr" defTabSz="412750" eaLnBrk="1" latinLnBrk="0" hangingPunct="1">
        <a:lnSpc>
          <a:spcPct val="100000"/>
        </a:lnSpc>
        <a:spcBef>
          <a:spcPts val="0"/>
        </a:spcBef>
        <a:spcAft>
          <a:spcPts val="0"/>
        </a:spcAft>
        <a:buClrTx/>
        <a:buSzTx/>
        <a:buFontTx/>
        <a:buNone/>
        <a:tabLst/>
        <a:defRPr sz="2850" b="1" i="0" u="none" strike="noStrike" cap="all" spc="257" baseline="0">
          <a:ln>
            <a:noFill/>
          </a:ln>
          <a:solidFill>
            <a:srgbClr val="9B895A"/>
          </a:solidFill>
          <a:uFillTx/>
          <a:latin typeface="Open Sans"/>
          <a:ea typeface="Open Sans"/>
          <a:cs typeface="Open Sans"/>
          <a:sym typeface="Open Sans"/>
        </a:defRPr>
      </a:lvl9pPr>
    </p:titleStyle>
    <p:bodyStyle>
      <a:lvl1pPr marL="0" marR="0" indent="0" algn="l" defTabSz="412750" eaLnBrk="1" fontAlgn="auto" latinLnBrk="0" hangingPunct="1">
        <a:lnSpc>
          <a:spcPct val="110000"/>
        </a:lnSpc>
        <a:spcBef>
          <a:spcPts val="0"/>
        </a:spcBef>
        <a:spcAft>
          <a:spcPts val="0"/>
        </a:spcAft>
        <a:buClrTx/>
        <a:buSzTx/>
        <a:buFontTx/>
        <a:buNone/>
        <a:tabLst/>
        <a:defRPr sz="4400" b="0" i="0" u="none" strike="noStrike" cap="none" spc="-75" baseline="0">
          <a:ln>
            <a:noFill/>
          </a:ln>
          <a:solidFill>
            <a:srgbClr val="5E5E5E"/>
          </a:solidFill>
          <a:uFillTx/>
          <a:latin typeface="+mn-lt"/>
          <a:ea typeface="Open Sans"/>
          <a:cs typeface="Open Sans"/>
          <a:sym typeface="Open Sans"/>
        </a:defRPr>
      </a:lvl1pPr>
      <a:lvl2pPr marL="0" marR="0" indent="114300" algn="l" defTabSz="412750" eaLnBrk="1" fontAlgn="auto" latinLnBrk="0" hangingPunct="1">
        <a:lnSpc>
          <a:spcPct val="110000"/>
        </a:lnSpc>
        <a:spcBef>
          <a:spcPts val="0"/>
        </a:spcBef>
        <a:spcAft>
          <a:spcPts val="0"/>
        </a:spcAft>
        <a:buClrTx/>
        <a:buSzTx/>
        <a:buFontTx/>
        <a:buNone/>
        <a:tabLst/>
        <a:defRPr sz="3000" b="0" i="0" u="none" strike="noStrike" cap="none" spc="-75" baseline="0">
          <a:ln>
            <a:noFill/>
          </a:ln>
          <a:solidFill>
            <a:srgbClr val="5E5E5E"/>
          </a:solidFill>
          <a:uFillTx/>
          <a:latin typeface="+mn-lt"/>
          <a:ea typeface="Open Sans"/>
          <a:cs typeface="Open Sans"/>
          <a:sym typeface="Open Sans"/>
        </a:defRPr>
      </a:lvl2pPr>
      <a:lvl3pPr marL="720000" marR="0" indent="-428625" algn="l" defTabSz="412750" eaLnBrk="1" fontAlgn="auto" latinLnBrk="0" hangingPunct="1">
        <a:lnSpc>
          <a:spcPct val="110000"/>
        </a:lnSpc>
        <a:spcBef>
          <a:spcPts val="0"/>
        </a:spcBef>
        <a:spcAft>
          <a:spcPts val="0"/>
        </a:spcAft>
        <a:buClr>
          <a:srgbClr val="83BE41"/>
        </a:buClr>
        <a:buSzTx/>
        <a:buFont typeface=".AppleSystemUIFont" charset="-120"/>
        <a:buChar char="—"/>
        <a:tabLst/>
        <a:defRPr sz="3000" b="0" i="1" u="none" strike="noStrike" cap="none" spc="-75" baseline="0">
          <a:ln>
            <a:noFill/>
          </a:ln>
          <a:solidFill>
            <a:srgbClr val="5E5E5E"/>
          </a:solidFill>
          <a:uFillTx/>
          <a:latin typeface="+mn-lt"/>
          <a:ea typeface="Open Sans"/>
          <a:cs typeface="Open Sans"/>
          <a:sym typeface="Open Sans"/>
        </a:defRPr>
      </a:lvl3pPr>
      <a:lvl4pPr marL="108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0" u="none" strike="noStrike" cap="none" spc="-75" baseline="0">
          <a:ln>
            <a:noFill/>
          </a:ln>
          <a:solidFill>
            <a:srgbClr val="5E5E5E"/>
          </a:solidFill>
          <a:uFillTx/>
          <a:latin typeface="+mn-lt"/>
          <a:ea typeface="Open Sans"/>
          <a:cs typeface="Open Sans"/>
          <a:sym typeface="Open Sans"/>
        </a:defRPr>
      </a:lvl4pPr>
      <a:lvl5pPr marL="1440000" marR="0" indent="-342900" algn="l" defTabSz="412750" eaLnBrk="1" fontAlgn="auto" latinLnBrk="0" hangingPunct="1">
        <a:lnSpc>
          <a:spcPct val="110000"/>
        </a:lnSpc>
        <a:spcBef>
          <a:spcPts val="0"/>
        </a:spcBef>
        <a:spcAft>
          <a:spcPts val="0"/>
        </a:spcAft>
        <a:buClr>
          <a:srgbClr val="83BE41"/>
        </a:buClr>
        <a:buSzTx/>
        <a:buFont typeface=".AppleSystemUIFont" charset="-120"/>
        <a:buChar char="–"/>
        <a:tabLst/>
        <a:defRPr sz="2400" b="0" i="1" u="none" strike="noStrike" cap="none" spc="-75" baseline="0">
          <a:ln>
            <a:noFill/>
          </a:ln>
          <a:solidFill>
            <a:srgbClr val="5E5E5E"/>
          </a:solidFill>
          <a:uFillTx/>
          <a:latin typeface="+mn-lt"/>
          <a:ea typeface="Open Sans"/>
          <a:cs typeface="Open Sans"/>
          <a:sym typeface="Open Sans"/>
        </a:defRPr>
      </a:lvl5pPr>
      <a:lvl6pPr marL="0" marR="0" indent="5715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6pPr>
      <a:lvl7pPr marL="0" marR="0" indent="6858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7pPr>
      <a:lvl8pPr marL="0" marR="0" indent="8001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8pPr>
      <a:lvl9pPr marL="0" marR="0" indent="914400" algn="ctr" defTabSz="412750" eaLnBrk="1" latinLnBrk="0" hangingPunct="1">
        <a:lnSpc>
          <a:spcPct val="110000"/>
        </a:lnSpc>
        <a:spcBef>
          <a:spcPts val="0"/>
        </a:spcBef>
        <a:spcAft>
          <a:spcPts val="0"/>
        </a:spcAft>
        <a:buClrTx/>
        <a:buSzTx/>
        <a:buFontTx/>
        <a:buNone/>
        <a:tabLst/>
        <a:defRPr sz="5150" b="0" i="0" u="none" strike="noStrike" cap="none" spc="-103" baseline="0">
          <a:ln>
            <a:noFill/>
          </a:ln>
          <a:solidFill>
            <a:srgbClr val="004E46"/>
          </a:solidFill>
          <a:uFillTx/>
          <a:latin typeface="Open Sans"/>
          <a:ea typeface="Open Sans"/>
          <a:cs typeface="Open Sans"/>
          <a:sym typeface="Open Sans"/>
        </a:defRPr>
      </a:lvl9pPr>
    </p:bodyStyle>
    <p:otherStyle>
      <a:lvl1pPr marL="0" marR="0" indent="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1pPr>
      <a:lvl2pPr marL="0" marR="0" indent="1143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2pPr>
      <a:lvl3pPr marL="0" marR="0" indent="2286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3pPr>
      <a:lvl4pPr marL="0" marR="0" indent="3429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4pPr>
      <a:lvl5pPr marL="0" marR="0" indent="4572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5pPr>
      <a:lvl6pPr marL="0" marR="0" indent="5715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6pPr>
      <a:lvl7pPr marL="0" marR="0" indent="6858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7pPr>
      <a:lvl8pPr marL="0" marR="0" indent="8001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8pPr>
      <a:lvl9pPr marL="0" marR="0" indent="914400" algn="r" defTabSz="412750" eaLnBrk="1" latinLnBrk="0" hangingPunct="1">
        <a:lnSpc>
          <a:spcPct val="100000"/>
        </a:lnSpc>
        <a:spcBef>
          <a:spcPts val="0"/>
        </a:spcBef>
        <a:spcAft>
          <a:spcPts val="0"/>
        </a:spcAft>
        <a:buClrTx/>
        <a:buSzTx/>
        <a:buFontTx/>
        <a:buNone/>
        <a:tabLst/>
        <a:defRPr sz="1250" b="0" i="0" u="none" strike="noStrike" cap="none" spc="0" baseline="0">
          <a:ln>
            <a:noFill/>
          </a:ln>
          <a:solidFill>
            <a:schemeClr val="tx1"/>
          </a:solidFill>
          <a:uFillTx/>
          <a:latin typeface="+mn-lt"/>
          <a:ea typeface="+mn-ea"/>
          <a:cs typeface="+mn-cs"/>
          <a:sym typeface="Open San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08A6B8-08E1-4A46-B0CD-315700273177}" type="datetimeFigureOut">
              <a:rPr lang="en-GB" smtClean="0"/>
              <a:t>13/04/2023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2993E-B751-4862-8B06-2B1802FF4BDF}" type="slidenum">
              <a:rPr lang="en-GB" smtClean="0"/>
              <a:t>‹#›</a:t>
            </a:fld>
            <a:endParaRPr lang="en-GB"/>
          </a:p>
        </p:txBody>
      </p:sp>
    </p:spTree>
    <p:extLst>
      <p:ext uri="{BB962C8B-B14F-4D97-AF65-F5344CB8AC3E}">
        <p14:creationId xmlns:p14="http://schemas.microsoft.com/office/powerpoint/2010/main" val="279145478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package" Target="../embeddings/Microsoft_Excel_Worksheet.xlsx"/><Relationship Id="rId1" Type="http://schemas.openxmlformats.org/officeDocument/2006/relationships/slideLayout" Target="../slideLayouts/slideLayout44.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2.bin"/><Relationship Id="rId1" Type="http://schemas.openxmlformats.org/officeDocument/2006/relationships/slideLayout" Target="../slideLayouts/slideLayout44.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16.png"/><Relationship Id="rId11" Type="http://schemas.openxmlformats.org/officeDocument/2006/relationships/image" Target="../media/image42.jpe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image" Target="../media/image36.jpg"/><Relationship Id="rId9" Type="http://schemas.openxmlformats.org/officeDocument/2006/relationships/image" Target="../media/image40.jpeg"/><Relationship Id="rId1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seupb.eu/PEACEPLU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fergal@insight-solutions.or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2303-12D4-16FB-B1BF-8A47FFC32266}"/>
              </a:ext>
            </a:extLst>
          </p:cNvPr>
          <p:cNvSpPr>
            <a:spLocks noGrp="1"/>
          </p:cNvSpPr>
          <p:nvPr>
            <p:ph type="ctrTitle"/>
          </p:nvPr>
        </p:nvSpPr>
        <p:spPr>
          <a:xfrm>
            <a:off x="1427582" y="2048069"/>
            <a:ext cx="9336833" cy="1391478"/>
          </a:xfrm>
        </p:spPr>
        <p:txBody>
          <a:bodyPr>
            <a:normAutofit fontScale="90000"/>
          </a:bodyPr>
          <a:lstStyle/>
          <a:p>
            <a:pPr>
              <a:lnSpc>
                <a:spcPct val="150000"/>
              </a:lnSpc>
            </a:pPr>
            <a:r>
              <a:rPr lang="en-US" sz="3100" i="1" dirty="0"/>
              <a:t>Investment Area 5.1</a:t>
            </a:r>
            <a:br>
              <a:rPr lang="en-US" sz="4000" i="1" dirty="0"/>
            </a:br>
            <a:r>
              <a:rPr lang="en-US" sz="3600" dirty="0"/>
              <a:t>Biodiversity, Nature Recovery and Resilience</a:t>
            </a:r>
          </a:p>
        </p:txBody>
      </p:sp>
      <p:sp>
        <p:nvSpPr>
          <p:cNvPr id="3" name="Subtitle 2">
            <a:extLst>
              <a:ext uri="{FF2B5EF4-FFF2-40B4-BE49-F238E27FC236}">
                <a16:creationId xmlns:a16="http://schemas.microsoft.com/office/drawing/2014/main" id="{149AC3BC-92E4-AC90-41B4-AFD1F672B809}"/>
              </a:ext>
            </a:extLst>
          </p:cNvPr>
          <p:cNvSpPr>
            <a:spLocks noGrp="1"/>
          </p:cNvSpPr>
          <p:nvPr>
            <p:ph type="subTitle" idx="1"/>
          </p:nvPr>
        </p:nvSpPr>
        <p:spPr>
          <a:xfrm>
            <a:off x="1523999" y="3953369"/>
            <a:ext cx="9144000" cy="1391478"/>
          </a:xfrm>
        </p:spPr>
        <p:txBody>
          <a:bodyPr/>
          <a:lstStyle/>
          <a:p>
            <a:r>
              <a:rPr lang="en-US" dirty="0"/>
              <a:t>PEACEPLUS Programme </a:t>
            </a:r>
          </a:p>
        </p:txBody>
      </p:sp>
    </p:spTree>
    <p:extLst>
      <p:ext uri="{BB962C8B-B14F-4D97-AF65-F5344CB8AC3E}">
        <p14:creationId xmlns:p14="http://schemas.microsoft.com/office/powerpoint/2010/main" val="171052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DEAB2-FACC-57F1-35E0-E50F5464752E}"/>
              </a:ext>
            </a:extLst>
          </p:cNvPr>
          <p:cNvSpPr>
            <a:spLocks noGrp="1"/>
          </p:cNvSpPr>
          <p:nvPr>
            <p:ph type="title"/>
          </p:nvPr>
        </p:nvSpPr>
        <p:spPr>
          <a:xfrm>
            <a:off x="1580322" y="427383"/>
            <a:ext cx="9392478" cy="1724974"/>
          </a:xfrm>
        </p:spPr>
        <p:txBody>
          <a:bodyPr>
            <a:normAutofit fontScale="90000"/>
          </a:bodyPr>
          <a:lstStyle/>
          <a:p>
            <a:r>
              <a:rPr lang="en-GB" sz="3600" dirty="0"/>
              <a:t>Theme 5:</a:t>
            </a:r>
            <a:br>
              <a:rPr lang="en-GB" dirty="0"/>
            </a:br>
            <a:r>
              <a:rPr lang="en-GB" dirty="0"/>
              <a:t>Building a Sustainable and Better Connected Future</a:t>
            </a:r>
          </a:p>
        </p:txBody>
      </p:sp>
      <p:sp>
        <p:nvSpPr>
          <p:cNvPr id="4" name="Content Placeholder 2">
            <a:extLst>
              <a:ext uri="{FF2B5EF4-FFF2-40B4-BE49-F238E27FC236}">
                <a16:creationId xmlns:a16="http://schemas.microsoft.com/office/drawing/2014/main" id="{737B91BC-B91C-2684-FCF6-11D6B0825479}"/>
              </a:ext>
            </a:extLst>
          </p:cNvPr>
          <p:cNvSpPr txBox="1">
            <a:spLocks noGrp="1"/>
          </p:cNvSpPr>
          <p:nvPr>
            <p:ph idx="1"/>
          </p:nvPr>
        </p:nvSpPr>
        <p:spPr>
          <a:xfrm>
            <a:off x="1077362" y="2462281"/>
            <a:ext cx="10276438" cy="3912065"/>
          </a:xfrm>
          <a:prstGeom prst="rect">
            <a:avLst/>
          </a:prstGeom>
        </p:spPr>
        <p:txBody>
          <a:bodyPr>
            <a:normAutofit/>
          </a:bodyPr>
          <a:lstStyle>
            <a:lvl1pPr marL="342900" indent="-342900" algn="l" defTabSz="457200" rtl="0" fontAlgn="base">
              <a:spcBef>
                <a:spcPct val="20000"/>
              </a:spcBef>
              <a:spcAft>
                <a:spcPct val="0"/>
              </a:spcAft>
              <a:buFont typeface="Arial" pitchFamily="34" charset="0"/>
              <a:buChar char="•"/>
              <a:defRPr sz="3200" kern="1200">
                <a:solidFill>
                  <a:schemeClr val="tx1"/>
                </a:solidFill>
                <a:latin typeface="Arial"/>
                <a:ea typeface="MS PGothic" pitchFamily="34" charset="-128"/>
                <a:cs typeface="Arial"/>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Arial"/>
                <a:ea typeface="MS PGothic" pitchFamily="34" charset="-128"/>
                <a:cs typeface="Arial"/>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Arial"/>
                <a:ea typeface="MS PGothic" pitchFamily="34" charset="-128"/>
                <a:cs typeface="Arial"/>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At the forefront of the previous </a:t>
            </a:r>
            <a:r>
              <a:rPr lang="en-GB" sz="2800" b="1" dirty="0">
                <a:solidFill>
                  <a:srgbClr val="E7E6E6">
                    <a:lumMod val="10000"/>
                  </a:srgbClr>
                </a:solidFill>
                <a:latin typeface="Arial Nova" panose="020B0604020202020204" pitchFamily="34" charset="0"/>
              </a:rPr>
              <a:t>INTERREG</a:t>
            </a: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 Programme</a:t>
            </a:r>
          </a:p>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Creating places where people want to live, visit and invest</a:t>
            </a:r>
          </a:p>
          <a:p>
            <a:pPr marL="342900" marR="0" lvl="0" indent="-342900" algn="l" defTabSz="457200" rtl="0" eaLnBrk="1" fontAlgn="base" latinLnBrk="0" hangingPunct="1">
              <a:lnSpc>
                <a:spcPct val="100000"/>
              </a:lnSpc>
              <a:spcBef>
                <a:spcPct val="20000"/>
              </a:spcBef>
              <a:spcAft>
                <a:spcPts val="1200"/>
              </a:spcAft>
              <a:buClr>
                <a:srgbClr val="FFCC00"/>
              </a:buClr>
              <a:buSzTx/>
              <a:buFont typeface="Wingdings" panose="05000000000000000000" pitchFamily="2" charset="2"/>
              <a:buChar char="Ø"/>
              <a:tabLst/>
              <a:defRPr/>
            </a:pPr>
            <a:r>
              <a:rPr kumimoji="0" lang="en-GB" sz="2800" b="1"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S PGothic" pitchFamily="34" charset="-128"/>
                <a:cs typeface="Arial"/>
              </a:rPr>
              <a:t>Sustainability that works for everyone – contributing to a thriving environment where businesses and people can flourish</a:t>
            </a:r>
          </a:p>
        </p:txBody>
      </p:sp>
    </p:spTree>
    <p:extLst>
      <p:ext uri="{BB962C8B-B14F-4D97-AF65-F5344CB8AC3E}">
        <p14:creationId xmlns:p14="http://schemas.microsoft.com/office/powerpoint/2010/main" val="3866009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2213-D411-191C-0CCD-6412384D6C9E}"/>
              </a:ext>
            </a:extLst>
          </p:cNvPr>
          <p:cNvSpPr>
            <a:spLocks noGrp="1"/>
          </p:cNvSpPr>
          <p:nvPr>
            <p:ph type="title"/>
          </p:nvPr>
        </p:nvSpPr>
        <p:spPr>
          <a:xfrm>
            <a:off x="1638677" y="698"/>
            <a:ext cx="9215453" cy="956601"/>
          </a:xfrm>
        </p:spPr>
        <p:txBody>
          <a:bodyPr>
            <a:noAutofit/>
          </a:bodyPr>
          <a:lstStyle/>
          <a:p>
            <a:r>
              <a:rPr kumimoji="0" lang="en-GB" sz="3200" b="0" i="0" u="none" strike="noStrike" kern="1200" normalizeH="0" baseline="0" noProof="0" dirty="0">
                <a:ln w="0"/>
                <a:effectLst>
                  <a:outerShdw blurRad="38100" dist="19050" dir="2700000" algn="tl" rotWithShape="0">
                    <a:schemeClr val="dk1">
                      <a:alpha val="40000"/>
                    </a:schemeClr>
                  </a:outerShdw>
                </a:effectLst>
                <a:uLnTx/>
                <a:uFillTx/>
                <a:latin typeface="Arial Black" panose="020B0A04020102020204" pitchFamily="34" charset="0"/>
                <a:ea typeface="+mn-ea"/>
                <a:cs typeface="+mn-cs"/>
              </a:rPr>
              <a:t>PEACEPLUS – Environment Programme</a:t>
            </a:r>
            <a:endParaRPr lang="en-GB" dirty="0"/>
          </a:p>
        </p:txBody>
      </p:sp>
      <p:graphicFrame>
        <p:nvGraphicFramePr>
          <p:cNvPr id="4" name="Content Placeholder 3">
            <a:extLst>
              <a:ext uri="{FF2B5EF4-FFF2-40B4-BE49-F238E27FC236}">
                <a16:creationId xmlns:a16="http://schemas.microsoft.com/office/drawing/2014/main" id="{F18AE785-4CF2-E21E-4E28-3875298489F2}"/>
              </a:ext>
            </a:extLst>
          </p:cNvPr>
          <p:cNvGraphicFramePr>
            <a:graphicFrameLocks noGrp="1"/>
          </p:cNvGraphicFramePr>
          <p:nvPr>
            <p:ph idx="1"/>
            <p:extLst>
              <p:ext uri="{D42A27DB-BD31-4B8C-83A1-F6EECF244321}">
                <p14:modId xmlns:p14="http://schemas.microsoft.com/office/powerpoint/2010/main" val="4174322054"/>
              </p:ext>
            </p:extLst>
          </p:nvPr>
        </p:nvGraphicFramePr>
        <p:xfrm>
          <a:off x="0" y="886264"/>
          <a:ext cx="12192000" cy="5690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19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57F26-440A-ECA6-43AB-E30FD1AC1989}"/>
              </a:ext>
            </a:extLst>
          </p:cNvPr>
          <p:cNvSpPr>
            <a:spLocks noGrp="1"/>
          </p:cNvSpPr>
          <p:nvPr>
            <p:ph type="title"/>
          </p:nvPr>
        </p:nvSpPr>
        <p:spPr>
          <a:xfrm>
            <a:off x="2011017" y="0"/>
            <a:ext cx="8169965" cy="1263305"/>
          </a:xfrm>
        </p:spPr>
        <p:txBody>
          <a:bodyPr>
            <a:normAutofit/>
          </a:bodyPr>
          <a:lstStyle/>
          <a:p>
            <a:pPr algn="ctr"/>
            <a:r>
              <a:rPr lang="en-GB" sz="4000" dirty="0"/>
              <a:t>5.1 Objectives and Results</a:t>
            </a:r>
          </a:p>
        </p:txBody>
      </p:sp>
      <p:sp>
        <p:nvSpPr>
          <p:cNvPr id="5" name="Content Placeholder 4">
            <a:extLst>
              <a:ext uri="{FF2B5EF4-FFF2-40B4-BE49-F238E27FC236}">
                <a16:creationId xmlns:a16="http://schemas.microsoft.com/office/drawing/2014/main" id="{84BC02BA-2EB4-2513-6320-6240D3EF140E}"/>
              </a:ext>
            </a:extLst>
          </p:cNvPr>
          <p:cNvSpPr>
            <a:spLocks noGrp="1"/>
          </p:cNvSpPr>
          <p:nvPr>
            <p:ph idx="1"/>
          </p:nvPr>
        </p:nvSpPr>
        <p:spPr>
          <a:xfrm>
            <a:off x="1004935" y="1484768"/>
            <a:ext cx="10040294" cy="4692195"/>
          </a:xfrm>
        </p:spPr>
        <p:txBody>
          <a:bodyPr>
            <a:normAutofit/>
          </a:bodyPr>
          <a:lstStyle/>
          <a:p>
            <a:pPr>
              <a:lnSpc>
                <a:spcPct val="150000"/>
              </a:lnSpc>
              <a:tabLst>
                <a:tab pos="3667125" algn="l"/>
              </a:tabLst>
            </a:pPr>
            <a:r>
              <a:rPr lang="en-GB" sz="1800" dirty="0">
                <a:effectLst/>
                <a:latin typeface="Arial" panose="020B0604020202020204" pitchFamily="34" charset="0"/>
                <a:ea typeface="Times New Roman" panose="02020603050405020304" pitchFamily="18" charset="0"/>
              </a:rPr>
              <a:t>This </a:t>
            </a:r>
            <a:r>
              <a:rPr lang="en-GB" sz="1800" b="1" dirty="0">
                <a:effectLst/>
                <a:latin typeface="Arial" panose="020B0604020202020204" pitchFamily="34" charset="0"/>
                <a:ea typeface="Times New Roman" panose="02020603050405020304" pitchFamily="18" charset="0"/>
              </a:rPr>
              <a:t>objective </a:t>
            </a:r>
            <a:r>
              <a:rPr lang="en-US" sz="1800" dirty="0">
                <a:effectLst/>
                <a:latin typeface="Arial" panose="020B0604020202020204" pitchFamily="34" charset="0"/>
                <a:ea typeface="Times New Roman" panose="02020603050405020304" pitchFamily="18" charset="0"/>
              </a:rPr>
              <a:t>will promote enhanced protection and preservation of nature, biodiversity and green infrastructure, including in urban areas, and reduction in all forms of pollution.</a:t>
            </a:r>
            <a:r>
              <a:rPr lang="en-US" sz="1800" b="1" dirty="0">
                <a:effectLst/>
                <a:latin typeface="Arial" panose="020B0604020202020204" pitchFamily="34" charset="0"/>
                <a:ea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It will promote cross-border co-operation to facilitate the recovery of selected habitats and species across the Programme Area. It presents an opportunity to build upon current INTERREG VA Programme by continuing to promote cross border co-operation and facilitating the recovery of additional protected habitats and priority species.</a:t>
            </a:r>
            <a:endParaRPr lang="en-GB" sz="1800" dirty="0">
              <a:effectLst/>
              <a:latin typeface="Times New Roman" panose="02020603050405020304" pitchFamily="18" charset="0"/>
              <a:ea typeface="Times New Roman" panose="02020603050405020304" pitchFamily="18" charset="0"/>
            </a:endParaRPr>
          </a:p>
          <a:p>
            <a:pPr marL="0" indent="0">
              <a:lnSpc>
                <a:spcPct val="150000"/>
              </a:lnSpc>
              <a:buNone/>
              <a:tabLst>
                <a:tab pos="3667125" algn="l"/>
              </a:tabLst>
            </a:pPr>
            <a:endParaRPr lang="en-GB" sz="1800" dirty="0">
              <a:effectLst/>
              <a:latin typeface="Times New Roman" panose="02020603050405020304" pitchFamily="18" charset="0"/>
              <a:ea typeface="Times New Roman" panose="02020603050405020304" pitchFamily="18" charset="0"/>
            </a:endParaRPr>
          </a:p>
          <a:p>
            <a:pPr>
              <a:lnSpc>
                <a:spcPct val="150000"/>
              </a:lnSpc>
              <a:tabLst>
                <a:tab pos="3667125" algn="l"/>
              </a:tabLst>
            </a:pPr>
            <a:r>
              <a:rPr lang="en-GB" sz="1800" dirty="0">
                <a:effectLst/>
                <a:latin typeface="Arial" panose="020B0604020202020204" pitchFamily="34" charset="0"/>
                <a:ea typeface="Times New Roman" panose="02020603050405020304" pitchFamily="18" charset="0"/>
              </a:rPr>
              <a:t>It will </a:t>
            </a:r>
            <a:r>
              <a:rPr lang="en-GB" sz="1800" b="1" dirty="0">
                <a:effectLst/>
                <a:latin typeface="Arial" panose="020B0604020202020204" pitchFamily="34" charset="0"/>
                <a:ea typeface="Times New Roman" panose="02020603050405020304" pitchFamily="18" charset="0"/>
              </a:rPr>
              <a:t>result </a:t>
            </a:r>
            <a:r>
              <a:rPr lang="en-GB" sz="1800" dirty="0">
                <a:effectLst/>
                <a:latin typeface="Arial" panose="020B0604020202020204" pitchFamily="34" charset="0"/>
                <a:ea typeface="Times New Roman" panose="02020603050405020304" pitchFamily="18" charset="0"/>
              </a:rPr>
              <a:t>in</a:t>
            </a:r>
            <a:r>
              <a:rPr lang="en-GB" sz="1800" dirty="0">
                <a:effectLst/>
                <a:latin typeface="Times New Roman" panose="02020603050405020304" pitchFamily="18"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an increase in the surface area of selected habitats and habitats for species in improving conditions that create a more cohesive society through an increased provision of community spaces, key services and supports in rural areas. </a:t>
            </a:r>
            <a:endParaRPr lang="en-GB" sz="1800" dirty="0">
              <a:effectLst/>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3850675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B92B-DADE-371B-9924-E2FFFF72FD2D}"/>
              </a:ext>
            </a:extLst>
          </p:cNvPr>
          <p:cNvSpPr>
            <a:spLocks noGrp="1"/>
          </p:cNvSpPr>
          <p:nvPr>
            <p:ph type="title"/>
          </p:nvPr>
        </p:nvSpPr>
        <p:spPr>
          <a:xfrm>
            <a:off x="1571268" y="0"/>
            <a:ext cx="8169965" cy="1263305"/>
          </a:xfrm>
        </p:spPr>
        <p:txBody>
          <a:bodyPr>
            <a:normAutofit fontScale="90000"/>
          </a:bodyPr>
          <a:lstStyle/>
          <a:p>
            <a:r>
              <a:rPr lang="en-GB" dirty="0"/>
              <a:t>5.1 seeks to deliver </a:t>
            </a:r>
            <a:r>
              <a:rPr lang="en-GB" i="1" dirty="0"/>
              <a:t>improved and restored habitats</a:t>
            </a:r>
            <a:r>
              <a:rPr lang="en-GB" dirty="0"/>
              <a:t> through:</a:t>
            </a:r>
          </a:p>
        </p:txBody>
      </p:sp>
      <p:graphicFrame>
        <p:nvGraphicFramePr>
          <p:cNvPr id="4" name="Content Placeholder 3">
            <a:extLst>
              <a:ext uri="{FF2B5EF4-FFF2-40B4-BE49-F238E27FC236}">
                <a16:creationId xmlns:a16="http://schemas.microsoft.com/office/drawing/2014/main" id="{1CABCDE0-8C87-1B29-7B84-47E8DF0C7251}"/>
              </a:ext>
            </a:extLst>
          </p:cNvPr>
          <p:cNvGraphicFramePr>
            <a:graphicFrameLocks noGrp="1"/>
          </p:cNvGraphicFramePr>
          <p:nvPr>
            <p:ph idx="1"/>
            <p:extLst>
              <p:ext uri="{D42A27DB-BD31-4B8C-83A1-F6EECF244321}">
                <p14:modId xmlns:p14="http://schemas.microsoft.com/office/powerpoint/2010/main" val="1627206290"/>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902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834F1-8179-854E-6F6D-6319A01DFCDA}"/>
              </a:ext>
            </a:extLst>
          </p:cNvPr>
          <p:cNvSpPr>
            <a:spLocks noGrp="1"/>
          </p:cNvSpPr>
          <p:nvPr>
            <p:ph type="title"/>
          </p:nvPr>
        </p:nvSpPr>
        <p:spPr>
          <a:xfrm>
            <a:off x="1643696" y="0"/>
            <a:ext cx="8169965" cy="1263305"/>
          </a:xfrm>
        </p:spPr>
        <p:txBody>
          <a:bodyPr>
            <a:normAutofit fontScale="90000"/>
          </a:bodyPr>
          <a:lstStyle/>
          <a:p>
            <a:r>
              <a:rPr lang="en-GB" dirty="0"/>
              <a:t>5.1: Output and Result Indicators</a:t>
            </a:r>
          </a:p>
        </p:txBody>
      </p:sp>
      <p:graphicFrame>
        <p:nvGraphicFramePr>
          <p:cNvPr id="10" name="Table 10">
            <a:extLst>
              <a:ext uri="{FF2B5EF4-FFF2-40B4-BE49-F238E27FC236}">
                <a16:creationId xmlns:a16="http://schemas.microsoft.com/office/drawing/2014/main" id="{601D728F-7108-1E26-421C-0E2E9C1DA541}"/>
              </a:ext>
            </a:extLst>
          </p:cNvPr>
          <p:cNvGraphicFramePr>
            <a:graphicFrameLocks noGrp="1"/>
          </p:cNvGraphicFramePr>
          <p:nvPr>
            <p:ph idx="1"/>
            <p:extLst>
              <p:ext uri="{D42A27DB-BD31-4B8C-83A1-F6EECF244321}">
                <p14:modId xmlns:p14="http://schemas.microsoft.com/office/powerpoint/2010/main" val="4145266771"/>
              </p:ext>
            </p:extLst>
          </p:nvPr>
        </p:nvGraphicFramePr>
        <p:xfrm>
          <a:off x="344032" y="1263305"/>
          <a:ext cx="11561274" cy="4433373"/>
        </p:xfrm>
        <a:graphic>
          <a:graphicData uri="http://schemas.openxmlformats.org/drawingml/2006/table">
            <a:tbl>
              <a:tblPr firstRow="1" bandRow="1">
                <a:tableStyleId>{5C22544A-7EE6-4342-B048-85BDC9FD1C3A}</a:tableStyleId>
              </a:tblPr>
              <a:tblGrid>
                <a:gridCol w="6885363">
                  <a:extLst>
                    <a:ext uri="{9D8B030D-6E8A-4147-A177-3AD203B41FA5}">
                      <a16:colId xmlns:a16="http://schemas.microsoft.com/office/drawing/2014/main" val="3830237368"/>
                    </a:ext>
                  </a:extLst>
                </a:gridCol>
                <a:gridCol w="2794698">
                  <a:extLst>
                    <a:ext uri="{9D8B030D-6E8A-4147-A177-3AD203B41FA5}">
                      <a16:colId xmlns:a16="http://schemas.microsoft.com/office/drawing/2014/main" val="1038016521"/>
                    </a:ext>
                  </a:extLst>
                </a:gridCol>
                <a:gridCol w="1881213">
                  <a:extLst>
                    <a:ext uri="{9D8B030D-6E8A-4147-A177-3AD203B41FA5}">
                      <a16:colId xmlns:a16="http://schemas.microsoft.com/office/drawing/2014/main" val="114748701"/>
                    </a:ext>
                  </a:extLst>
                </a:gridCol>
              </a:tblGrid>
              <a:tr h="379898">
                <a:tc>
                  <a:txBody>
                    <a:bodyPr/>
                    <a:lstStyle/>
                    <a:p>
                      <a:r>
                        <a:rPr lang="en-GB" dirty="0"/>
                        <a:t>Output Indicator</a:t>
                      </a:r>
                    </a:p>
                  </a:txBody>
                  <a:tcPr/>
                </a:tc>
                <a:tc>
                  <a:txBody>
                    <a:bodyPr/>
                    <a:lstStyle/>
                    <a:p>
                      <a:r>
                        <a:rPr lang="en-GB" dirty="0"/>
                        <a:t>Measurement Unit</a:t>
                      </a:r>
                    </a:p>
                  </a:txBody>
                  <a:tcPr/>
                </a:tc>
                <a:tc>
                  <a:txBody>
                    <a:bodyPr/>
                    <a:lstStyle/>
                    <a:p>
                      <a:r>
                        <a:rPr lang="en-GB" dirty="0"/>
                        <a:t>Target Value</a:t>
                      </a:r>
                    </a:p>
                  </a:txBody>
                  <a:tcPr/>
                </a:tc>
                <a:extLst>
                  <a:ext uri="{0D108BD9-81ED-4DB2-BD59-A6C34878D82A}">
                    <a16:rowId xmlns:a16="http://schemas.microsoft.com/office/drawing/2014/main" val="2951321319"/>
                  </a:ext>
                </a:extLst>
              </a:tr>
              <a:tr h="799363">
                <a:tc>
                  <a:txBody>
                    <a:bodyPr/>
                    <a:lstStyle/>
                    <a:p>
                      <a:r>
                        <a:rPr lang="en-GB" dirty="0"/>
                        <a:t>Surface of Natura 2000 sites covered by protection and restoration measures</a:t>
                      </a:r>
                    </a:p>
                  </a:txBody>
                  <a:tcPr/>
                </a:tc>
                <a:tc>
                  <a:txBody>
                    <a:bodyPr/>
                    <a:lstStyle/>
                    <a:p>
                      <a:r>
                        <a:rPr lang="en-GB" dirty="0"/>
                        <a:t>Hectares (Ha)</a:t>
                      </a:r>
                    </a:p>
                  </a:txBody>
                  <a:tcPr/>
                </a:tc>
                <a:tc>
                  <a:txBody>
                    <a:bodyPr/>
                    <a:lstStyle/>
                    <a:p>
                      <a:r>
                        <a:rPr lang="en-GB" dirty="0"/>
                        <a:t>11,184 Ha</a:t>
                      </a:r>
                    </a:p>
                  </a:txBody>
                  <a:tcPr/>
                </a:tc>
                <a:extLst>
                  <a:ext uri="{0D108BD9-81ED-4DB2-BD59-A6C34878D82A}">
                    <a16:rowId xmlns:a16="http://schemas.microsoft.com/office/drawing/2014/main" val="1688570831"/>
                  </a:ext>
                </a:extLst>
              </a:tr>
              <a:tr h="796704">
                <a:tc>
                  <a:txBody>
                    <a:bodyPr/>
                    <a:lstStyle/>
                    <a:p>
                      <a:r>
                        <a:rPr lang="en-US" sz="1800" kern="1200" dirty="0">
                          <a:solidFill>
                            <a:schemeClr val="dk1"/>
                          </a:solidFill>
                          <a:effectLst/>
                          <a:latin typeface="+mn-lt"/>
                          <a:ea typeface="+mn-ea"/>
                          <a:cs typeface="+mn-cs"/>
                        </a:rPr>
                        <a:t>Green infrastructure supported for other purposes than adaptation to climate change</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Hectares (Ha)</a:t>
                      </a:r>
                    </a:p>
                    <a:p>
                      <a:endParaRPr lang="en-GB" dirty="0"/>
                    </a:p>
                  </a:txBody>
                  <a:tcPr/>
                </a:tc>
                <a:tc>
                  <a:txBody>
                    <a:bodyPr/>
                    <a:lstStyle/>
                    <a:p>
                      <a:r>
                        <a:rPr lang="en-GB" dirty="0"/>
                        <a:t>5,300 Ha</a:t>
                      </a:r>
                    </a:p>
                  </a:txBody>
                  <a:tcPr/>
                </a:tc>
                <a:extLst>
                  <a:ext uri="{0D108BD9-81ED-4DB2-BD59-A6C34878D82A}">
                    <a16:rowId xmlns:a16="http://schemas.microsoft.com/office/drawing/2014/main" val="1156259139"/>
                  </a:ext>
                </a:extLst>
              </a:tr>
              <a:tr h="570369">
                <a:tc>
                  <a:txBody>
                    <a:bodyPr/>
                    <a:lstStyle/>
                    <a:p>
                      <a:r>
                        <a:rPr lang="en-US" sz="1800" kern="1200" dirty="0">
                          <a:solidFill>
                            <a:schemeClr val="dk1"/>
                          </a:solidFill>
                          <a:effectLst/>
                          <a:latin typeface="+mn-lt"/>
                          <a:ea typeface="+mn-ea"/>
                          <a:cs typeface="+mn-cs"/>
                        </a:rPr>
                        <a:t>Strategies and action plans jointly developed</a:t>
                      </a:r>
                      <a:endParaRPr lang="en-GB" dirty="0"/>
                    </a:p>
                  </a:txBody>
                  <a:tcPr/>
                </a:tc>
                <a:tc>
                  <a:txBody>
                    <a:bodyPr/>
                    <a:lstStyle/>
                    <a:p>
                      <a:r>
                        <a:rPr lang="en-GB" dirty="0"/>
                        <a:t>Strategy/action plan</a:t>
                      </a:r>
                    </a:p>
                  </a:txBody>
                  <a:tcPr/>
                </a:tc>
                <a:tc>
                  <a:txBody>
                    <a:bodyPr/>
                    <a:lstStyle/>
                    <a:p>
                      <a:r>
                        <a:rPr lang="en-GB" dirty="0"/>
                        <a:t>1</a:t>
                      </a:r>
                    </a:p>
                  </a:txBody>
                  <a:tcPr/>
                </a:tc>
                <a:extLst>
                  <a:ext uri="{0D108BD9-81ED-4DB2-BD59-A6C34878D82A}">
                    <a16:rowId xmlns:a16="http://schemas.microsoft.com/office/drawing/2014/main" val="2827473654"/>
                  </a:ext>
                </a:extLst>
              </a:tr>
              <a:tr h="451376">
                <a:tc>
                  <a:txBody>
                    <a:bodyPr/>
                    <a:lstStyle/>
                    <a:p>
                      <a:r>
                        <a:rPr lang="en-GB" b="1" dirty="0">
                          <a:solidFill>
                            <a:schemeClr val="bg1"/>
                          </a:solidFill>
                        </a:rPr>
                        <a:t>Result Indicator</a:t>
                      </a:r>
                    </a:p>
                  </a:txBody>
                  <a:tcPr>
                    <a:solidFill>
                      <a:schemeClr val="accent1"/>
                    </a:solidFill>
                  </a:tcPr>
                </a:tc>
                <a:tc>
                  <a:txBody>
                    <a:bodyPr/>
                    <a:lstStyle/>
                    <a:p>
                      <a:r>
                        <a:rPr lang="en-GB" b="1" dirty="0">
                          <a:solidFill>
                            <a:schemeClr val="bg1"/>
                          </a:solidFill>
                        </a:rPr>
                        <a:t>Measurement Unit</a:t>
                      </a:r>
                    </a:p>
                  </a:txBody>
                  <a:tcPr>
                    <a:solidFill>
                      <a:schemeClr val="accent1"/>
                    </a:solidFill>
                  </a:tcPr>
                </a:tc>
                <a:tc>
                  <a:txBody>
                    <a:bodyPr/>
                    <a:lstStyle/>
                    <a:p>
                      <a:r>
                        <a:rPr lang="en-GB" b="1" dirty="0">
                          <a:solidFill>
                            <a:schemeClr val="bg1"/>
                          </a:solidFill>
                        </a:rPr>
                        <a:t>Target Value</a:t>
                      </a:r>
                    </a:p>
                  </a:txBody>
                  <a:tcPr>
                    <a:solidFill>
                      <a:schemeClr val="accent1"/>
                    </a:solidFill>
                  </a:tcPr>
                </a:tc>
                <a:extLst>
                  <a:ext uri="{0D108BD9-81ED-4DB2-BD59-A6C34878D82A}">
                    <a16:rowId xmlns:a16="http://schemas.microsoft.com/office/drawing/2014/main" val="1734248402"/>
                  </a:ext>
                </a:extLst>
              </a:tr>
              <a:tr h="770842">
                <a:tc>
                  <a:txBody>
                    <a:bodyPr/>
                    <a:lstStyle/>
                    <a:p>
                      <a:r>
                        <a:rPr lang="en-US" sz="1800" kern="1200" dirty="0">
                          <a:solidFill>
                            <a:schemeClr val="dk1"/>
                          </a:solidFill>
                          <a:effectLst/>
                          <a:latin typeface="+mn-lt"/>
                          <a:ea typeface="+mn-ea"/>
                          <a:cs typeface="+mn-cs"/>
                        </a:rPr>
                        <a:t>Number of management units demonstrating a positive change in condition</a:t>
                      </a:r>
                      <a:endParaRPr lang="en-GB" dirty="0"/>
                    </a:p>
                  </a:txBody>
                  <a:tcPr/>
                </a:tc>
                <a:tc>
                  <a:txBody>
                    <a:bodyPr/>
                    <a:lstStyle/>
                    <a:p>
                      <a:r>
                        <a:rPr lang="en-US" sz="1800" kern="1200" dirty="0">
                          <a:solidFill>
                            <a:schemeClr val="dk1"/>
                          </a:solidFill>
                          <a:effectLst/>
                          <a:latin typeface="+mn-lt"/>
                          <a:ea typeface="+mn-ea"/>
                          <a:cs typeface="+mn-cs"/>
                        </a:rPr>
                        <a:t>Management Units</a:t>
                      </a:r>
                      <a:endParaRPr lang="en-GB" dirty="0"/>
                    </a:p>
                  </a:txBody>
                  <a:tcPr/>
                </a:tc>
                <a:tc>
                  <a:txBody>
                    <a:bodyPr/>
                    <a:lstStyle/>
                    <a:p>
                      <a:r>
                        <a:rPr lang="en-GB" dirty="0"/>
                        <a:t>50</a:t>
                      </a:r>
                    </a:p>
                  </a:txBody>
                  <a:tcPr/>
                </a:tc>
                <a:extLst>
                  <a:ext uri="{0D108BD9-81ED-4DB2-BD59-A6C34878D82A}">
                    <a16:rowId xmlns:a16="http://schemas.microsoft.com/office/drawing/2014/main" val="4042491337"/>
                  </a:ext>
                </a:extLst>
              </a:tr>
              <a:tr h="664821">
                <a:tc>
                  <a:txBody>
                    <a:bodyPr/>
                    <a:lstStyle/>
                    <a:p>
                      <a:r>
                        <a:rPr lang="en-US" sz="1800" kern="1200" dirty="0">
                          <a:solidFill>
                            <a:schemeClr val="dk1"/>
                          </a:solidFill>
                          <a:effectLst/>
                          <a:latin typeface="+mn-lt"/>
                          <a:ea typeface="+mn-ea"/>
                          <a:cs typeface="+mn-cs"/>
                        </a:rPr>
                        <a:t>Joint strategies and action plans taken up by organization</a:t>
                      </a:r>
                      <a:endParaRPr lang="en-GB" dirty="0"/>
                    </a:p>
                  </a:txBody>
                  <a:tcPr/>
                </a:tc>
                <a:tc>
                  <a:txBody>
                    <a:bodyPr/>
                    <a:lstStyle/>
                    <a:p>
                      <a:r>
                        <a:rPr lang="en-GB" dirty="0"/>
                        <a:t>Joint strategy/action plan</a:t>
                      </a:r>
                    </a:p>
                  </a:txBody>
                  <a:tcPr/>
                </a:tc>
                <a:tc>
                  <a:txBody>
                    <a:bodyPr/>
                    <a:lstStyle/>
                    <a:p>
                      <a:r>
                        <a:rPr lang="en-GB" dirty="0"/>
                        <a:t>1</a:t>
                      </a:r>
                    </a:p>
                  </a:txBody>
                  <a:tcPr/>
                </a:tc>
                <a:extLst>
                  <a:ext uri="{0D108BD9-81ED-4DB2-BD59-A6C34878D82A}">
                    <a16:rowId xmlns:a16="http://schemas.microsoft.com/office/drawing/2014/main" val="4158035168"/>
                  </a:ext>
                </a:extLst>
              </a:tr>
            </a:tbl>
          </a:graphicData>
        </a:graphic>
      </p:graphicFrame>
    </p:spTree>
    <p:extLst>
      <p:ext uri="{BB962C8B-B14F-4D97-AF65-F5344CB8AC3E}">
        <p14:creationId xmlns:p14="http://schemas.microsoft.com/office/powerpoint/2010/main" val="3294506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30B4B-565F-EC70-44E6-F0EFBD23FE36}"/>
              </a:ext>
            </a:extLst>
          </p:cNvPr>
          <p:cNvSpPr>
            <a:spLocks noGrp="1"/>
          </p:cNvSpPr>
          <p:nvPr>
            <p:ph type="title"/>
          </p:nvPr>
        </p:nvSpPr>
        <p:spPr/>
        <p:txBody>
          <a:bodyPr>
            <a:normAutofit/>
          </a:bodyPr>
          <a:lstStyle/>
          <a:p>
            <a:r>
              <a:rPr lang="en-GB" sz="5400" dirty="0"/>
              <a:t>Policy Interests: Ireland </a:t>
            </a:r>
          </a:p>
        </p:txBody>
      </p:sp>
      <p:sp>
        <p:nvSpPr>
          <p:cNvPr id="5" name="Text Placeholder 4">
            <a:extLst>
              <a:ext uri="{FF2B5EF4-FFF2-40B4-BE49-F238E27FC236}">
                <a16:creationId xmlns:a16="http://schemas.microsoft.com/office/drawing/2014/main" id="{90E1E933-F67A-37C7-8230-B3E22FF8AC6A}"/>
              </a:ext>
            </a:extLst>
          </p:cNvPr>
          <p:cNvSpPr>
            <a:spLocks noGrp="1"/>
          </p:cNvSpPr>
          <p:nvPr>
            <p:ph type="body" idx="1"/>
          </p:nvPr>
        </p:nvSpPr>
        <p:spPr/>
        <p:txBody>
          <a:bodyPr vert="horz" lIns="91440" tIns="45720" rIns="91440" bIns="45720" rtlCol="0" anchor="t">
            <a:normAutofit/>
          </a:bodyPr>
          <a:lstStyle/>
          <a:p>
            <a:r>
              <a:rPr lang="en-GB" dirty="0">
                <a:solidFill>
                  <a:schemeClr val="tx1"/>
                </a:solidFill>
                <a:latin typeface="Arial"/>
                <a:cs typeface="Arial"/>
              </a:rPr>
              <a:t>Andy Bleasdale,</a:t>
            </a:r>
          </a:p>
          <a:p>
            <a:r>
              <a:rPr lang="en-GB" dirty="0">
                <a:solidFill>
                  <a:schemeClr val="tx1"/>
                </a:solidFill>
                <a:latin typeface="Arial"/>
                <a:cs typeface="Arial"/>
              </a:rPr>
              <a:t>NPWS</a:t>
            </a:r>
          </a:p>
        </p:txBody>
      </p:sp>
    </p:spTree>
    <p:extLst>
      <p:ext uri="{BB962C8B-B14F-4D97-AF65-F5344CB8AC3E}">
        <p14:creationId xmlns:p14="http://schemas.microsoft.com/office/powerpoint/2010/main" val="2442330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4039"/>
            </a:gs>
            <a:gs pos="100000">
              <a:srgbClr val="005A52"/>
            </a:gs>
          </a:gsLst>
          <a:lin ang="17054404"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Ireland (NPWS) policy priorities for PEACEPLUS</a:t>
            </a:r>
            <a:br>
              <a:rPr lang="en-US" sz="4800" dirty="0"/>
            </a:br>
            <a:endParaRPr lang="en-US" sz="4800" dirty="0"/>
          </a:p>
        </p:txBody>
      </p:sp>
      <p:sp>
        <p:nvSpPr>
          <p:cNvPr id="3" name="Text Placeholder 2"/>
          <p:cNvSpPr>
            <a:spLocks noGrp="1"/>
          </p:cNvSpPr>
          <p:nvPr>
            <p:ph type="body" sz="quarter" idx="1"/>
          </p:nvPr>
        </p:nvSpPr>
        <p:spPr>
          <a:xfrm>
            <a:off x="1854485" y="4316956"/>
            <a:ext cx="9448515" cy="1503400"/>
          </a:xfrm>
        </p:spPr>
        <p:txBody>
          <a:bodyPr>
            <a:normAutofit/>
          </a:bodyPr>
          <a:lstStyle/>
          <a:p>
            <a:r>
              <a:rPr lang="en-US" sz="2400" dirty="0"/>
              <a:t>Andy Bleasdale</a:t>
            </a:r>
          </a:p>
          <a:p>
            <a:r>
              <a:rPr lang="en-US" sz="2400" dirty="0"/>
              <a:t>29th March 2023</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906" y="524149"/>
            <a:ext cx="3944159" cy="1089822"/>
          </a:xfrm>
          <a:prstGeom prst="rect">
            <a:avLst/>
          </a:prstGeom>
        </p:spPr>
      </p:pic>
    </p:spTree>
    <p:extLst>
      <p:ext uri="{BB962C8B-B14F-4D97-AF65-F5344CB8AC3E}">
        <p14:creationId xmlns:p14="http://schemas.microsoft.com/office/powerpoint/2010/main" val="513898689"/>
      </p:ext>
    </p:extLst>
  </p:cSld>
  <p:clrMapOvr>
    <a:overrideClrMapping bg1="lt1" tx1="dk1" bg2="lt2" tx2="dk2" accent1="accent1" accent2="accent2" accent3="accent3" accent4="accent4" accent5="accent5" accent6="accent6" hlink="hlink" folHlink="folHlink"/>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28279" y="186489"/>
            <a:ext cx="9662528" cy="1143000"/>
          </a:xfrm>
        </p:spPr>
        <p:txBody>
          <a:bodyPr>
            <a:normAutofit fontScale="90000"/>
          </a:bodyPr>
          <a:lstStyle/>
          <a:p>
            <a:r>
              <a:rPr lang="en-IE" dirty="0"/>
              <a:t>Habitats and Species INTERREG VA</a:t>
            </a:r>
          </a:p>
        </p:txBody>
      </p:sp>
      <p:sp>
        <p:nvSpPr>
          <p:cNvPr id="12" name="Text Placeholder 11"/>
          <p:cNvSpPr>
            <a:spLocks noGrp="1"/>
          </p:cNvSpPr>
          <p:nvPr>
            <p:ph type="body" sz="quarter" idx="12"/>
          </p:nvPr>
        </p:nvSpPr>
        <p:spPr>
          <a:xfrm>
            <a:off x="1338605" y="1244338"/>
            <a:ext cx="4320937" cy="4855673"/>
          </a:xfrm>
        </p:spPr>
        <p:txBody>
          <a:bodyPr/>
          <a:lstStyle/>
          <a:p>
            <a:r>
              <a:rPr lang="en-IE" u="sng" dirty="0">
                <a:solidFill>
                  <a:prstClr val="black"/>
                </a:solidFill>
              </a:rPr>
              <a:t>N2K Habitats</a:t>
            </a:r>
            <a:r>
              <a:rPr lang="en-IE" dirty="0">
                <a:solidFill>
                  <a:prstClr val="black"/>
                </a:solidFill>
              </a:rPr>
              <a:t>:</a:t>
            </a:r>
          </a:p>
          <a:p>
            <a:pPr marL="457200" indent="-457200">
              <a:buFont typeface="Arial" panose="020B0604020202020204" pitchFamily="34" charset="0"/>
              <a:buChar char="•"/>
            </a:pPr>
            <a:r>
              <a:rPr lang="en-IE" dirty="0">
                <a:solidFill>
                  <a:prstClr val="black"/>
                </a:solidFill>
              </a:rPr>
              <a:t>Blanket Bog </a:t>
            </a:r>
          </a:p>
          <a:p>
            <a:pPr marL="457200" indent="-457200">
              <a:buFont typeface="Arial" panose="020B0604020202020204" pitchFamily="34" charset="0"/>
              <a:buChar char="•"/>
            </a:pPr>
            <a:r>
              <a:rPr lang="en-IE" dirty="0">
                <a:solidFill>
                  <a:prstClr val="black"/>
                </a:solidFill>
              </a:rPr>
              <a:t>Transition mires </a:t>
            </a:r>
          </a:p>
          <a:p>
            <a:pPr marL="457200" indent="-457200">
              <a:buFont typeface="Arial" panose="020B0604020202020204" pitchFamily="34" charset="0"/>
              <a:buChar char="•"/>
            </a:pPr>
            <a:r>
              <a:rPr lang="en-IE" dirty="0">
                <a:solidFill>
                  <a:prstClr val="black"/>
                </a:solidFill>
              </a:rPr>
              <a:t>Active Raised Bog </a:t>
            </a:r>
          </a:p>
          <a:p>
            <a:pPr marL="457200" indent="-457200">
              <a:buFont typeface="Arial" panose="020B0604020202020204" pitchFamily="34" charset="0"/>
              <a:buChar char="•"/>
            </a:pPr>
            <a:r>
              <a:rPr lang="en-IE" dirty="0">
                <a:solidFill>
                  <a:prstClr val="black"/>
                </a:solidFill>
              </a:rPr>
              <a:t>Marl lakes</a:t>
            </a:r>
          </a:p>
          <a:p>
            <a:pPr marL="457200" indent="-457200">
              <a:buFont typeface="Arial" panose="020B0604020202020204" pitchFamily="34" charset="0"/>
              <a:buChar char="•"/>
            </a:pPr>
            <a:r>
              <a:rPr lang="en-IE" dirty="0">
                <a:solidFill>
                  <a:prstClr val="black"/>
                </a:solidFill>
              </a:rPr>
              <a:t>Alkaline Fens </a:t>
            </a:r>
          </a:p>
          <a:p>
            <a:pPr marL="457200" indent="-457200">
              <a:buFont typeface="Arial" panose="020B0604020202020204" pitchFamily="34" charset="0"/>
              <a:buChar char="•"/>
            </a:pPr>
            <a:r>
              <a:rPr lang="en-IE" dirty="0">
                <a:solidFill>
                  <a:prstClr val="black"/>
                </a:solidFill>
              </a:rPr>
              <a:t>Calcareous fens </a:t>
            </a:r>
          </a:p>
          <a:p>
            <a:pPr marL="457200" indent="-457200">
              <a:buFont typeface="Arial" panose="020B0604020202020204" pitchFamily="34" charset="0"/>
              <a:buChar char="•"/>
            </a:pPr>
            <a:r>
              <a:rPr lang="en-IE" dirty="0">
                <a:solidFill>
                  <a:prstClr val="black"/>
                </a:solidFill>
              </a:rPr>
              <a:t>Petrifying springs </a:t>
            </a:r>
          </a:p>
          <a:p>
            <a:endParaRPr lang="en-IE" dirty="0"/>
          </a:p>
        </p:txBody>
      </p:sp>
      <p:sp>
        <p:nvSpPr>
          <p:cNvPr id="13" name="Rectangle 12"/>
          <p:cNvSpPr/>
          <p:nvPr/>
        </p:nvSpPr>
        <p:spPr>
          <a:xfrm>
            <a:off x="6095999" y="1244338"/>
            <a:ext cx="5659543" cy="5064848"/>
          </a:xfrm>
          <a:prstGeom prst="rect">
            <a:avLst/>
          </a:prstGeom>
        </p:spPr>
        <p:txBody>
          <a:bodyPr wrap="square">
            <a:spAutoFit/>
          </a:bodyPr>
          <a:lstStyle/>
          <a:p>
            <a:pPr defTabSz="412750" hangingPunct="0"/>
            <a:r>
              <a:rPr lang="en-IE" sz="3000" u="sng" spc="-80" dirty="0">
                <a:solidFill>
                  <a:prstClr val="black"/>
                </a:solidFill>
                <a:ea typeface="Open Sans"/>
                <a:cs typeface="Open Sans"/>
                <a:sym typeface="Open Sans"/>
              </a:rPr>
              <a:t>N2K Species:</a:t>
            </a:r>
          </a:p>
          <a:p>
            <a:pPr marL="342900" indent="-342900" defTabSz="412750" hangingPunct="0">
              <a:lnSpc>
                <a:spcPct val="110000"/>
              </a:lnSpc>
              <a:buFont typeface="Arial" panose="020B0604020202020204" pitchFamily="34" charset="0"/>
              <a:buChar char="•"/>
            </a:pPr>
            <a:r>
              <a:rPr lang="en-IE" sz="3000" kern="0" dirty="0">
                <a:solidFill>
                  <a:srgbClr val="000000"/>
                </a:solidFill>
                <a:latin typeface="Arial"/>
                <a:ea typeface="Open Sans"/>
                <a:cs typeface="Open Sans"/>
                <a:sym typeface="Open Sans"/>
              </a:rPr>
              <a:t>	Hen Harrier </a:t>
            </a:r>
          </a:p>
          <a:p>
            <a:pPr marL="457200" indent="-457200" defTabSz="412750" hangingPunct="0">
              <a:lnSpc>
                <a:spcPct val="110000"/>
              </a:lnSpc>
              <a:buFont typeface="Arial" panose="020B0604020202020204" pitchFamily="34" charset="0"/>
              <a:buChar char="•"/>
            </a:pPr>
            <a:r>
              <a:rPr lang="en-IE" sz="3000" kern="0" dirty="0">
                <a:solidFill>
                  <a:srgbClr val="000000"/>
                </a:solidFill>
                <a:latin typeface="Arial"/>
                <a:ea typeface="Open Sans"/>
                <a:cs typeface="Open Sans"/>
                <a:sym typeface="Open Sans"/>
              </a:rPr>
              <a:t>Marsh Fritillary </a:t>
            </a:r>
          </a:p>
          <a:p>
            <a:pPr marL="457200" indent="-457200" defTabSz="412750" hangingPunct="0">
              <a:lnSpc>
                <a:spcPct val="110000"/>
              </a:lnSpc>
              <a:buFont typeface="Arial" panose="020B0604020202020204" pitchFamily="34" charset="0"/>
              <a:buChar char="•"/>
            </a:pPr>
            <a:r>
              <a:rPr lang="en-IE" sz="3000" kern="0" dirty="0">
                <a:solidFill>
                  <a:srgbClr val="000000"/>
                </a:solidFill>
                <a:latin typeface="Arial"/>
                <a:ea typeface="Open Sans"/>
                <a:cs typeface="Open Sans"/>
                <a:sym typeface="Open Sans"/>
              </a:rPr>
              <a:t>White-clawed Crayfish</a:t>
            </a:r>
          </a:p>
          <a:p>
            <a:pPr marL="457200" indent="-457200" defTabSz="412750" hangingPunct="0">
              <a:lnSpc>
                <a:spcPct val="110000"/>
              </a:lnSpc>
              <a:buFont typeface="Arial" panose="020B0604020202020204" pitchFamily="34" charset="0"/>
              <a:buChar char="•"/>
            </a:pPr>
            <a:r>
              <a:rPr lang="en-IE" sz="3000" kern="0" dirty="0">
                <a:solidFill>
                  <a:srgbClr val="000000"/>
                </a:solidFill>
                <a:latin typeface="Arial"/>
                <a:ea typeface="Open Sans"/>
                <a:cs typeface="Open Sans"/>
                <a:sym typeface="Open Sans"/>
              </a:rPr>
              <a:t>Breeding waders </a:t>
            </a:r>
          </a:p>
          <a:p>
            <a:pPr defTabSz="412750" hangingPunct="0">
              <a:lnSpc>
                <a:spcPct val="110000"/>
              </a:lnSpc>
            </a:pPr>
            <a:r>
              <a:rPr lang="en-IE" sz="3000" kern="0" dirty="0">
                <a:solidFill>
                  <a:srgbClr val="000000"/>
                </a:solidFill>
                <a:latin typeface="Arial"/>
                <a:ea typeface="Open Sans"/>
                <a:cs typeface="Open Sans"/>
                <a:sym typeface="Open Sans"/>
              </a:rPr>
              <a:t>	  </a:t>
            </a:r>
            <a:r>
              <a:rPr lang="en-IE" sz="3000" i="1" kern="0" dirty="0">
                <a:solidFill>
                  <a:srgbClr val="000000"/>
                </a:solidFill>
                <a:latin typeface="Arial"/>
                <a:ea typeface="Open Sans"/>
                <a:cs typeface="Open Sans"/>
                <a:sym typeface="Open Sans"/>
              </a:rPr>
              <a:t>Curlew</a:t>
            </a:r>
          </a:p>
          <a:p>
            <a:pPr defTabSz="412750" hangingPunct="0">
              <a:lnSpc>
                <a:spcPct val="110000"/>
              </a:lnSpc>
            </a:pPr>
            <a:r>
              <a:rPr lang="en-IE" sz="3000" i="1" kern="0" dirty="0">
                <a:solidFill>
                  <a:srgbClr val="000000"/>
                </a:solidFill>
                <a:latin typeface="Arial"/>
                <a:ea typeface="Open Sans"/>
                <a:cs typeface="Open Sans"/>
                <a:sym typeface="Open Sans"/>
              </a:rPr>
              <a:t>	  Lapwing</a:t>
            </a:r>
          </a:p>
          <a:p>
            <a:pPr defTabSz="412750" hangingPunct="0">
              <a:lnSpc>
                <a:spcPct val="110000"/>
              </a:lnSpc>
            </a:pPr>
            <a:r>
              <a:rPr lang="en-IE" sz="3000" i="1" kern="0" dirty="0">
                <a:solidFill>
                  <a:srgbClr val="000000"/>
                </a:solidFill>
                <a:latin typeface="Arial"/>
                <a:ea typeface="Open Sans"/>
                <a:cs typeface="Open Sans"/>
                <a:sym typeface="Open Sans"/>
              </a:rPr>
              <a:t>	  Redshank</a:t>
            </a:r>
          </a:p>
          <a:p>
            <a:pPr defTabSz="412750" hangingPunct="0">
              <a:lnSpc>
                <a:spcPct val="110000"/>
              </a:lnSpc>
            </a:pPr>
            <a:r>
              <a:rPr lang="en-IE" sz="3000" i="1" kern="0" dirty="0">
                <a:solidFill>
                  <a:srgbClr val="000000"/>
                </a:solidFill>
                <a:latin typeface="Arial"/>
                <a:ea typeface="Open Sans"/>
                <a:cs typeface="Open Sans"/>
                <a:sym typeface="Open Sans"/>
              </a:rPr>
              <a:t>	  Snipe</a:t>
            </a:r>
          </a:p>
          <a:p>
            <a:pPr defTabSz="412750" hangingPunct="0">
              <a:lnSpc>
                <a:spcPct val="110000"/>
              </a:lnSpc>
            </a:pPr>
            <a:endParaRPr lang="en-IE" sz="2800"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211994165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2209800" y="2133601"/>
            <a:ext cx="7772400" cy="1470025"/>
          </a:xfrm>
        </p:spPr>
        <p:txBody>
          <a:bodyPr>
            <a:normAutofit/>
          </a:bodyPr>
          <a:lstStyle/>
          <a:p>
            <a:endParaRPr lang="en-GB" dirty="0"/>
          </a:p>
        </p:txBody>
      </p:sp>
      <p:sp>
        <p:nvSpPr>
          <p:cNvPr id="2051" name="Subtitle 2"/>
          <p:cNvSpPr>
            <a:spLocks noGrp="1"/>
          </p:cNvSpPr>
          <p:nvPr>
            <p:ph type="subTitle" idx="1"/>
          </p:nvPr>
        </p:nvSpPr>
        <p:spPr/>
        <p:txBody>
          <a:bodyPr/>
          <a:lstStyle/>
          <a:p>
            <a:endParaRPr lang="en-IE" sz="1600" dirty="0"/>
          </a:p>
        </p:txBody>
      </p:sp>
      <p:pic>
        <p:nvPicPr>
          <p:cNvPr id="2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9" y="1268414"/>
            <a:ext cx="87725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www.npws.ie/sites/default/files/files/Interreg_17Sep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802" y="1"/>
            <a:ext cx="9713198" cy="686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710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736" y="186489"/>
            <a:ext cx="9662528" cy="1143000"/>
          </a:xfrm>
        </p:spPr>
        <p:txBody>
          <a:bodyPr>
            <a:normAutofit fontScale="90000"/>
          </a:bodyPr>
          <a:lstStyle/>
          <a:p>
            <a:r>
              <a:rPr lang="en-IE" dirty="0"/>
              <a:t>Pressing Conservation Needs for Ireland</a:t>
            </a:r>
          </a:p>
        </p:txBody>
      </p:sp>
      <p:sp>
        <p:nvSpPr>
          <p:cNvPr id="6" name="Text Placeholder 5"/>
          <p:cNvSpPr>
            <a:spLocks noGrp="1"/>
          </p:cNvSpPr>
          <p:nvPr>
            <p:ph type="body" sz="quarter" idx="13"/>
          </p:nvPr>
        </p:nvSpPr>
        <p:spPr>
          <a:xfrm>
            <a:off x="1144931" y="1052135"/>
            <a:ext cx="9662528" cy="4322012"/>
          </a:xfrm>
        </p:spPr>
        <p:txBody>
          <a:bodyPr>
            <a:normAutofit fontScale="92500"/>
          </a:bodyPr>
          <a:lstStyle/>
          <a:p>
            <a:r>
              <a:rPr lang="en-IE" dirty="0">
                <a:solidFill>
                  <a:schemeClr val="tx1"/>
                </a:solidFill>
              </a:rPr>
              <a:t>Strengthening knowledge base</a:t>
            </a:r>
          </a:p>
          <a:p>
            <a:r>
              <a:rPr lang="en-IE" dirty="0">
                <a:solidFill>
                  <a:schemeClr val="tx1"/>
                </a:solidFill>
              </a:rPr>
              <a:t>Improved delivery mechanisms</a:t>
            </a:r>
          </a:p>
          <a:p>
            <a:r>
              <a:rPr lang="en-IE" dirty="0">
                <a:solidFill>
                  <a:schemeClr val="tx1"/>
                </a:solidFill>
              </a:rPr>
              <a:t>Building necessary community buy-in</a:t>
            </a:r>
          </a:p>
          <a:p>
            <a:r>
              <a:rPr lang="en-IE" dirty="0">
                <a:solidFill>
                  <a:schemeClr val="tx1"/>
                </a:solidFill>
              </a:rPr>
              <a:t>Informed Action</a:t>
            </a:r>
          </a:p>
          <a:p>
            <a:r>
              <a:rPr lang="en-IE" dirty="0">
                <a:solidFill>
                  <a:schemeClr val="tx1"/>
                </a:solidFill>
              </a:rPr>
              <a:t>Building capacity through doing</a:t>
            </a:r>
          </a:p>
          <a:p>
            <a:r>
              <a:rPr lang="en-IE" dirty="0">
                <a:solidFill>
                  <a:schemeClr val="tx1"/>
                </a:solidFill>
              </a:rPr>
              <a:t>Coherence across jurisdictions, programmes and work packages</a:t>
            </a:r>
          </a:p>
          <a:p>
            <a:r>
              <a:rPr lang="en-IE" dirty="0">
                <a:solidFill>
                  <a:schemeClr val="tx1"/>
                </a:solidFill>
              </a:rPr>
              <a:t>Alignment with other PEACEPLUS priorities and projects</a:t>
            </a:r>
          </a:p>
          <a:p>
            <a:r>
              <a:rPr lang="en-IE" b="1" dirty="0">
                <a:solidFill>
                  <a:schemeClr val="tx1"/>
                </a:solidFill>
              </a:rPr>
              <a:t>Supporting national/jurisdictional priorities</a:t>
            </a:r>
          </a:p>
        </p:txBody>
      </p:sp>
    </p:spTree>
    <p:extLst>
      <p:ext uri="{BB962C8B-B14F-4D97-AF65-F5344CB8AC3E}">
        <p14:creationId xmlns:p14="http://schemas.microsoft.com/office/powerpoint/2010/main" val="107767316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864B1-F9C6-DAAB-92C2-CB55BAFF8337}"/>
              </a:ext>
            </a:extLst>
          </p:cNvPr>
          <p:cNvSpPr>
            <a:spLocks noGrp="1"/>
          </p:cNvSpPr>
          <p:nvPr>
            <p:ph type="title"/>
          </p:nvPr>
        </p:nvSpPr>
        <p:spPr>
          <a:xfrm>
            <a:off x="1580322" y="125542"/>
            <a:ext cx="8169965" cy="1263305"/>
          </a:xfrm>
        </p:spPr>
        <p:txBody>
          <a:bodyPr/>
          <a:lstStyle/>
          <a:p>
            <a:r>
              <a:rPr lang="en-GB" dirty="0"/>
              <a:t>Workshop Overview</a:t>
            </a:r>
          </a:p>
        </p:txBody>
      </p:sp>
      <p:graphicFrame>
        <p:nvGraphicFramePr>
          <p:cNvPr id="4" name="Table 4">
            <a:extLst>
              <a:ext uri="{FF2B5EF4-FFF2-40B4-BE49-F238E27FC236}">
                <a16:creationId xmlns:a16="http://schemas.microsoft.com/office/drawing/2014/main" id="{F99B5483-F8C0-C0CA-A958-05BAF136D1C5}"/>
              </a:ext>
            </a:extLst>
          </p:cNvPr>
          <p:cNvGraphicFramePr>
            <a:graphicFrameLocks noGrp="1"/>
          </p:cNvGraphicFramePr>
          <p:nvPr>
            <p:ph idx="1"/>
            <p:extLst>
              <p:ext uri="{D42A27DB-BD31-4B8C-83A1-F6EECF244321}">
                <p14:modId xmlns:p14="http://schemas.microsoft.com/office/powerpoint/2010/main" val="1063375816"/>
              </p:ext>
            </p:extLst>
          </p:nvPr>
        </p:nvGraphicFramePr>
        <p:xfrm>
          <a:off x="861134" y="1459869"/>
          <a:ext cx="10369118" cy="4434766"/>
        </p:xfrm>
        <a:graphic>
          <a:graphicData uri="http://schemas.openxmlformats.org/drawingml/2006/table">
            <a:tbl>
              <a:tblPr firstRow="1" bandRow="1">
                <a:tableStyleId>{2D5ABB26-0587-4C30-8999-92F81FD0307C}</a:tableStyleId>
              </a:tblPr>
              <a:tblGrid>
                <a:gridCol w="6131364">
                  <a:extLst>
                    <a:ext uri="{9D8B030D-6E8A-4147-A177-3AD203B41FA5}">
                      <a16:colId xmlns:a16="http://schemas.microsoft.com/office/drawing/2014/main" val="1496311575"/>
                    </a:ext>
                  </a:extLst>
                </a:gridCol>
                <a:gridCol w="4237754">
                  <a:extLst>
                    <a:ext uri="{9D8B030D-6E8A-4147-A177-3AD203B41FA5}">
                      <a16:colId xmlns:a16="http://schemas.microsoft.com/office/drawing/2014/main" val="11495959"/>
                    </a:ext>
                  </a:extLst>
                </a:gridCol>
              </a:tblGrid>
              <a:tr h="416510">
                <a:tc>
                  <a:txBody>
                    <a:bodyPr/>
                    <a:lstStyle/>
                    <a:p>
                      <a:r>
                        <a:rPr lang="en-GB" b="1" dirty="0">
                          <a:latin typeface="Arial" panose="020B0604020202020204" pitchFamily="34" charset="0"/>
                          <a:cs typeface="Arial" panose="020B0604020202020204" pitchFamily="34" charset="0"/>
                        </a:rPr>
                        <a:t>Welcome &amp; Housekeeping</a:t>
                      </a:r>
                    </a:p>
                  </a:txBody>
                  <a:tcPr anchor="ctr"/>
                </a:tc>
                <a:tc>
                  <a:txBody>
                    <a:bodyPr/>
                    <a:lstStyle/>
                    <a:p>
                      <a:r>
                        <a:rPr lang="en-GB" dirty="0">
                          <a:latin typeface="Arial" panose="020B0604020202020204" pitchFamily="34" charset="0"/>
                          <a:cs typeface="Arial" panose="020B0604020202020204" pitchFamily="34" charset="0"/>
                        </a:rPr>
                        <a:t>Bethany Waterhouse-Bradley - SEUPB</a:t>
                      </a:r>
                    </a:p>
                  </a:txBody>
                  <a:tcPr anchor="ctr"/>
                </a:tc>
                <a:extLst>
                  <a:ext uri="{0D108BD9-81ED-4DB2-BD59-A6C34878D82A}">
                    <a16:rowId xmlns:a16="http://schemas.microsoft.com/office/drawing/2014/main" val="721057249"/>
                  </a:ext>
                </a:extLst>
              </a:tr>
              <a:tr h="718908">
                <a:tc>
                  <a:txBody>
                    <a:bodyPr/>
                    <a:lstStyle/>
                    <a:p>
                      <a:r>
                        <a:rPr lang="en-GB" b="1" dirty="0">
                          <a:latin typeface="Arial" panose="020B0604020202020204" pitchFamily="34" charset="0"/>
                          <a:cs typeface="Arial" panose="020B0604020202020204" pitchFamily="34" charset="0"/>
                        </a:rPr>
                        <a:t>Overview of the PEACEPLUS Programme</a:t>
                      </a:r>
                    </a:p>
                  </a:txBody>
                  <a:tcPr anchor="ctr"/>
                </a:tc>
                <a:tc>
                  <a:txBody>
                    <a:bodyPr/>
                    <a:lstStyle/>
                    <a:p>
                      <a:r>
                        <a:rPr lang="en-GB" dirty="0">
                          <a:latin typeface="Arial" panose="020B0604020202020204" pitchFamily="34" charset="0"/>
                          <a:cs typeface="Arial" panose="020B0604020202020204" pitchFamily="34" charset="0"/>
                        </a:rPr>
                        <a:t>Declan McGarrigle, Director of PEACEPLUS Development - SEUPB</a:t>
                      </a:r>
                    </a:p>
                  </a:txBody>
                  <a:tcPr anchor="ctr"/>
                </a:tc>
                <a:extLst>
                  <a:ext uri="{0D108BD9-81ED-4DB2-BD59-A6C34878D82A}">
                    <a16:rowId xmlns:a16="http://schemas.microsoft.com/office/drawing/2014/main" val="1828736772"/>
                  </a:ext>
                </a:extLst>
              </a:tr>
              <a:tr h="718908">
                <a:tc>
                  <a:txBody>
                    <a:bodyPr/>
                    <a:lstStyle/>
                    <a:p>
                      <a:r>
                        <a:rPr lang="en-GB" b="1" dirty="0">
                          <a:latin typeface="Arial" panose="020B0604020202020204" pitchFamily="34" charset="0"/>
                          <a:cs typeface="Arial" panose="020B0604020202020204" pitchFamily="34" charset="0"/>
                        </a:rPr>
                        <a:t>Overview of Policy Interests – Ireland</a:t>
                      </a:r>
                    </a:p>
                  </a:txBody>
                  <a:tcPr anchor="ctr"/>
                </a:tc>
                <a:tc>
                  <a:txBody>
                    <a:bodyPr/>
                    <a:lstStyle/>
                    <a:p>
                      <a:r>
                        <a:rPr lang="en-GB" dirty="0">
                          <a:latin typeface="Arial" panose="020B0604020202020204" pitchFamily="34" charset="0"/>
                          <a:cs typeface="Arial" panose="020B0604020202020204" pitchFamily="34" charset="0"/>
                        </a:rPr>
                        <a:t>Andy Bleasdale - NPWS</a:t>
                      </a:r>
                    </a:p>
                  </a:txBody>
                  <a:tcPr anchor="ctr"/>
                </a:tc>
                <a:extLst>
                  <a:ext uri="{0D108BD9-81ED-4DB2-BD59-A6C34878D82A}">
                    <a16:rowId xmlns:a16="http://schemas.microsoft.com/office/drawing/2014/main" val="4114823357"/>
                  </a:ext>
                </a:extLst>
              </a:tr>
              <a:tr h="416510">
                <a:tc>
                  <a:txBody>
                    <a:bodyPr/>
                    <a:lstStyle/>
                    <a:p>
                      <a:r>
                        <a:rPr lang="en-GB" b="1" dirty="0">
                          <a:latin typeface="Arial" panose="020B0604020202020204" pitchFamily="34" charset="0"/>
                          <a:cs typeface="Arial" panose="020B0604020202020204" pitchFamily="34" charset="0"/>
                        </a:rPr>
                        <a:t>Overview of Policy Interests – Northern Ireland</a:t>
                      </a:r>
                    </a:p>
                  </a:txBody>
                  <a:tcPr anchor="ctr"/>
                </a:tc>
                <a:tc>
                  <a:txBody>
                    <a:bodyPr/>
                    <a:lstStyle/>
                    <a:p>
                      <a:r>
                        <a:rPr lang="en-GB" dirty="0">
                          <a:latin typeface="Arial" panose="020B0604020202020204" pitchFamily="34" charset="0"/>
                          <a:cs typeface="Arial" panose="020B0604020202020204" pitchFamily="34" charset="0"/>
                        </a:rPr>
                        <a:t>Jeannine McCool - NIEA, DAERA</a:t>
                      </a:r>
                    </a:p>
                  </a:txBody>
                  <a:tcPr anchor="ctr"/>
                </a:tc>
                <a:extLst>
                  <a:ext uri="{0D108BD9-81ED-4DB2-BD59-A6C34878D82A}">
                    <a16:rowId xmlns:a16="http://schemas.microsoft.com/office/drawing/2014/main" val="2457875389"/>
                  </a:ext>
                </a:extLst>
              </a:tr>
              <a:tr h="416510">
                <a:tc gridSpan="2">
                  <a:txBody>
                    <a:bodyPr/>
                    <a:lstStyle/>
                    <a:p>
                      <a:pPr algn="ctr"/>
                      <a:r>
                        <a:rPr lang="en-GB" b="1" dirty="0">
                          <a:latin typeface="Arial" panose="020B0604020202020204" pitchFamily="34" charset="0"/>
                          <a:cs typeface="Arial" panose="020B0604020202020204" pitchFamily="34" charset="0"/>
                        </a:rPr>
                        <a:t>Questions and Answers</a:t>
                      </a:r>
                    </a:p>
                  </a:txBody>
                  <a:tcPr anchor="ctr">
                    <a:solidFill>
                      <a:schemeClr val="accent4">
                        <a:lumMod val="20000"/>
                        <a:lumOff val="8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050997812"/>
                  </a:ext>
                </a:extLst>
              </a:tr>
              <a:tr h="718908">
                <a:tc>
                  <a:txBody>
                    <a:bodyPr/>
                    <a:lstStyle/>
                    <a:p>
                      <a:r>
                        <a:rPr lang="en-GB" b="1" dirty="0">
                          <a:latin typeface="Arial" panose="020B0604020202020204" pitchFamily="34" charset="0"/>
                          <a:cs typeface="Arial" panose="020B0604020202020204" pitchFamily="34" charset="0"/>
                        </a:rPr>
                        <a:t>Overview of IA 5.1, </a:t>
                      </a:r>
                    </a:p>
                    <a:p>
                      <a:r>
                        <a:rPr lang="en-GB" b="1" dirty="0">
                          <a:latin typeface="Arial" panose="020B0604020202020204" pitchFamily="34" charset="0"/>
                          <a:cs typeface="Arial" panose="020B0604020202020204" pitchFamily="34" charset="0"/>
                        </a:rPr>
                        <a:t>Pre-application Support </a:t>
                      </a:r>
                    </a:p>
                    <a:p>
                      <a:r>
                        <a:rPr lang="en-GB" b="1" dirty="0">
                          <a:latin typeface="Arial" panose="020B0604020202020204" pitchFamily="34" charset="0"/>
                          <a:cs typeface="Arial" panose="020B0604020202020204" pitchFamily="34" charset="0"/>
                        </a:rPr>
                        <a:t>The Concept Note</a:t>
                      </a:r>
                    </a:p>
                  </a:txBody>
                  <a:tcPr anchor="ctr"/>
                </a:tc>
                <a:tc>
                  <a:txBody>
                    <a:bodyPr/>
                    <a:lstStyle/>
                    <a:p>
                      <a:r>
                        <a:rPr lang="en-GB" dirty="0">
                          <a:latin typeface="Arial" panose="020B0604020202020204" pitchFamily="34" charset="0"/>
                          <a:cs typeface="Arial" panose="020B0604020202020204" pitchFamily="34" charset="0"/>
                        </a:rPr>
                        <a:t>Fergal O’Donnell – Insight Solutions</a:t>
                      </a:r>
                    </a:p>
                  </a:txBody>
                  <a:tcPr anchor="ctr"/>
                </a:tc>
                <a:extLst>
                  <a:ext uri="{0D108BD9-81ED-4DB2-BD59-A6C34878D82A}">
                    <a16:rowId xmlns:a16="http://schemas.microsoft.com/office/drawing/2014/main" val="375673267"/>
                  </a:ext>
                </a:extLst>
              </a:tr>
              <a:tr h="416510">
                <a:tc gridSpan="2">
                  <a:txBody>
                    <a:bodyPr/>
                    <a:lstStyle/>
                    <a:p>
                      <a:pPr algn="ctr"/>
                      <a:r>
                        <a:rPr lang="en-GB" b="1" dirty="0">
                          <a:latin typeface="Arial" panose="020B0604020202020204" pitchFamily="34" charset="0"/>
                          <a:cs typeface="Arial" panose="020B0604020202020204" pitchFamily="34" charset="0"/>
                        </a:rPr>
                        <a:t>Questions and Answers</a:t>
                      </a:r>
                    </a:p>
                  </a:txBody>
                  <a:tcPr anchor="ctr">
                    <a:solidFill>
                      <a:schemeClr val="accent4">
                        <a:lumMod val="20000"/>
                        <a:lumOff val="8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66712604"/>
                  </a:ext>
                </a:extLst>
              </a:tr>
              <a:tr h="416510">
                <a:tc gridSpan="2">
                  <a:txBody>
                    <a:bodyPr/>
                    <a:lstStyle/>
                    <a:p>
                      <a:pPr algn="ctr"/>
                      <a:r>
                        <a:rPr lang="en-GB" b="1" dirty="0">
                          <a:latin typeface="Arial" panose="020B0604020202020204" pitchFamily="34" charset="0"/>
                          <a:cs typeface="Arial" panose="020B0604020202020204" pitchFamily="34" charset="0"/>
                        </a:rPr>
                        <a:t>Networking Opportunities</a:t>
                      </a:r>
                    </a:p>
                  </a:txBody>
                  <a:tcPr anchor="ctr">
                    <a:solidFill>
                      <a:schemeClr val="accent4">
                        <a:lumMod val="60000"/>
                        <a:lumOff val="40000"/>
                      </a:schemeClr>
                    </a:solidFill>
                  </a:tcPr>
                </a:tc>
                <a:tc hMerge="1">
                  <a:txBody>
                    <a:bodyPr/>
                    <a:lstStyle/>
                    <a:p>
                      <a:pPr algn="ctr"/>
                      <a:endParaRPr lang="en-GB" b="1" dirty="0">
                        <a:latin typeface="Arial" panose="020B0604020202020204" pitchFamily="34" charset="0"/>
                        <a:cs typeface="Arial" panose="020B0604020202020204" pitchFamily="34" charset="0"/>
                      </a:endParaRPr>
                    </a:p>
                  </a:txBody>
                  <a:tcPr anchor="ctr">
                    <a:solidFill>
                      <a:schemeClr val="accent4">
                        <a:lumMod val="60000"/>
                        <a:lumOff val="40000"/>
                      </a:schemeClr>
                    </a:solidFill>
                  </a:tcPr>
                </a:tc>
                <a:extLst>
                  <a:ext uri="{0D108BD9-81ED-4DB2-BD59-A6C34878D82A}">
                    <a16:rowId xmlns:a16="http://schemas.microsoft.com/office/drawing/2014/main" val="4180907261"/>
                  </a:ext>
                </a:extLst>
              </a:tr>
            </a:tbl>
          </a:graphicData>
        </a:graphic>
      </p:graphicFrame>
    </p:spTree>
    <p:extLst>
      <p:ext uri="{BB962C8B-B14F-4D97-AF65-F5344CB8AC3E}">
        <p14:creationId xmlns:p14="http://schemas.microsoft.com/office/powerpoint/2010/main" val="367246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736" y="186489"/>
            <a:ext cx="9662528" cy="1143000"/>
          </a:xfrm>
        </p:spPr>
        <p:txBody>
          <a:bodyPr>
            <a:normAutofit/>
          </a:bodyPr>
          <a:lstStyle/>
          <a:p>
            <a:r>
              <a:rPr lang="en-IE" sz="4400" dirty="0"/>
              <a:t>Common Needs across our borders</a:t>
            </a:r>
          </a:p>
        </p:txBody>
      </p:sp>
      <p:sp>
        <p:nvSpPr>
          <p:cNvPr id="6" name="Text Placeholder 5"/>
          <p:cNvSpPr>
            <a:spLocks noGrp="1"/>
          </p:cNvSpPr>
          <p:nvPr>
            <p:ph type="body" sz="quarter" idx="13"/>
          </p:nvPr>
        </p:nvSpPr>
        <p:spPr>
          <a:xfrm>
            <a:off x="1264736" y="1089842"/>
            <a:ext cx="9662528" cy="4322012"/>
          </a:xfrm>
        </p:spPr>
        <p:txBody>
          <a:bodyPr>
            <a:normAutofit lnSpcReduction="10000"/>
          </a:bodyPr>
          <a:lstStyle/>
          <a:p>
            <a:pPr marL="0" indent="0">
              <a:buNone/>
            </a:pPr>
            <a:r>
              <a:rPr lang="en-US" b="1" dirty="0">
                <a:solidFill>
                  <a:schemeClr val="tx1"/>
                </a:solidFill>
              </a:rPr>
              <a:t>Protected site restoration</a:t>
            </a:r>
            <a:r>
              <a:rPr lang="en-US" dirty="0">
                <a:solidFill>
                  <a:schemeClr val="tx1"/>
                </a:solidFill>
              </a:rPr>
              <a:t>: </a:t>
            </a:r>
          </a:p>
          <a:p>
            <a:r>
              <a:rPr lang="en-US" dirty="0">
                <a:solidFill>
                  <a:schemeClr val="tx1"/>
                </a:solidFill>
              </a:rPr>
              <a:t>Delivery of necessary conservation measures in line with the SSCOs in selected sites (SACs, SPAs and NHAs) to support the achievement of improved conservation condition for listed habitats and species </a:t>
            </a:r>
          </a:p>
          <a:p>
            <a:r>
              <a:rPr lang="en-US" dirty="0">
                <a:solidFill>
                  <a:schemeClr val="tx1"/>
                </a:solidFill>
              </a:rPr>
              <a:t>Contribute to an increase in ecological and climate resilience at site level </a:t>
            </a:r>
          </a:p>
          <a:p>
            <a:r>
              <a:rPr lang="en-GB" dirty="0">
                <a:solidFill>
                  <a:schemeClr val="tx1"/>
                </a:solidFill>
              </a:rPr>
              <a:t>Build on actions already delivered through the INTERREG VA via CANN and CABB</a:t>
            </a:r>
            <a:endParaRPr lang="en-IE"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9653100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2894" y="186489"/>
            <a:ext cx="9662528" cy="1143000"/>
          </a:xfrm>
        </p:spPr>
        <p:txBody>
          <a:bodyPr>
            <a:normAutofit/>
          </a:bodyPr>
          <a:lstStyle/>
          <a:p>
            <a:r>
              <a:rPr lang="en-IE" sz="4400" dirty="0"/>
              <a:t>Common Needs across our borders</a:t>
            </a:r>
          </a:p>
        </p:txBody>
      </p:sp>
      <p:sp>
        <p:nvSpPr>
          <p:cNvPr id="6" name="Text Placeholder 5"/>
          <p:cNvSpPr>
            <a:spLocks noGrp="1"/>
          </p:cNvSpPr>
          <p:nvPr>
            <p:ph type="body" sz="quarter" idx="13"/>
          </p:nvPr>
        </p:nvSpPr>
        <p:spPr>
          <a:xfrm>
            <a:off x="1342894" y="1023855"/>
            <a:ext cx="9662528" cy="4322012"/>
          </a:xfrm>
        </p:spPr>
        <p:txBody>
          <a:bodyPr>
            <a:normAutofit fontScale="92500" lnSpcReduction="10000"/>
          </a:bodyPr>
          <a:lstStyle/>
          <a:p>
            <a:pPr marL="0" indent="0">
              <a:buNone/>
            </a:pPr>
            <a:r>
              <a:rPr lang="en-GB" b="1" dirty="0">
                <a:solidFill>
                  <a:schemeClr val="tx1"/>
                </a:solidFill>
              </a:rPr>
              <a:t>Nature recovery networks and nature-based projects:</a:t>
            </a:r>
            <a:endParaRPr lang="en-GB" dirty="0">
              <a:solidFill>
                <a:schemeClr val="tx1"/>
              </a:solidFill>
            </a:endParaRPr>
          </a:p>
          <a:p>
            <a:pPr marL="0" indent="0">
              <a:buNone/>
            </a:pPr>
            <a:r>
              <a:rPr lang="en-GB" dirty="0">
                <a:solidFill>
                  <a:schemeClr val="tx1"/>
                </a:solidFill>
              </a:rPr>
              <a:t>The identification of key areas for nature recovery and the development and implementation of ecological recovery networks, encompassing </a:t>
            </a:r>
          </a:p>
          <a:p>
            <a:r>
              <a:rPr lang="en-GB" dirty="0">
                <a:solidFill>
                  <a:schemeClr val="tx1"/>
                </a:solidFill>
              </a:rPr>
              <a:t>green infrastructure</a:t>
            </a:r>
          </a:p>
          <a:p>
            <a:r>
              <a:rPr lang="en-GB" dirty="0">
                <a:solidFill>
                  <a:schemeClr val="tx1"/>
                </a:solidFill>
              </a:rPr>
              <a:t>monitoring of species to determine necessary conservation action and </a:t>
            </a:r>
          </a:p>
          <a:p>
            <a:r>
              <a:rPr lang="en-GB" dirty="0">
                <a:solidFill>
                  <a:schemeClr val="tx1"/>
                </a:solidFill>
              </a:rPr>
              <a:t>the identification and implementation of nature-based solutions to address biodiversity loss and to support climate mitigation and adaption</a:t>
            </a:r>
            <a:endParaRPr lang="en-IE"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26457156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4736" y="186489"/>
            <a:ext cx="9662528" cy="1143000"/>
          </a:xfrm>
        </p:spPr>
        <p:txBody>
          <a:bodyPr>
            <a:normAutofit/>
          </a:bodyPr>
          <a:lstStyle/>
          <a:p>
            <a:r>
              <a:rPr lang="en-IE" sz="4400" dirty="0"/>
              <a:t>Common Needs across our borders</a:t>
            </a:r>
          </a:p>
        </p:txBody>
      </p:sp>
      <p:sp>
        <p:nvSpPr>
          <p:cNvPr id="6" name="Text Placeholder 5"/>
          <p:cNvSpPr>
            <a:spLocks noGrp="1"/>
          </p:cNvSpPr>
          <p:nvPr>
            <p:ph type="body" sz="quarter" idx="13"/>
          </p:nvPr>
        </p:nvSpPr>
        <p:spPr>
          <a:xfrm>
            <a:off x="1264735" y="986147"/>
            <a:ext cx="9542723" cy="4730879"/>
          </a:xfrm>
        </p:spPr>
        <p:txBody>
          <a:bodyPr>
            <a:normAutofit lnSpcReduction="10000"/>
          </a:bodyPr>
          <a:lstStyle/>
          <a:p>
            <a:pPr marL="0" indent="0">
              <a:lnSpc>
                <a:spcPct val="110000"/>
              </a:lnSpc>
              <a:spcAft>
                <a:spcPts val="1200"/>
              </a:spcAft>
              <a:buNone/>
            </a:pPr>
            <a:r>
              <a:rPr lang="en-GB" sz="2400" b="1" dirty="0">
                <a:solidFill>
                  <a:schemeClr val="tx1"/>
                </a:solidFill>
              </a:rPr>
              <a:t>Cross border initiatives to address invasive alien species (IAS)</a:t>
            </a:r>
            <a:r>
              <a:rPr lang="en-GB" sz="2400" dirty="0">
                <a:solidFill>
                  <a:schemeClr val="tx1"/>
                </a:solidFill>
              </a:rPr>
              <a:t>:</a:t>
            </a:r>
            <a:endParaRPr lang="en-IE" sz="2400" dirty="0">
              <a:solidFill>
                <a:schemeClr val="tx1"/>
              </a:solidFill>
            </a:endParaRPr>
          </a:p>
          <a:p>
            <a:pPr marL="0" indent="0">
              <a:lnSpc>
                <a:spcPct val="110000"/>
              </a:lnSpc>
              <a:spcAft>
                <a:spcPts val="1200"/>
              </a:spcAft>
              <a:buNone/>
            </a:pPr>
            <a:r>
              <a:rPr lang="en-GB" sz="2400" dirty="0">
                <a:solidFill>
                  <a:schemeClr val="tx1"/>
                </a:solidFill>
              </a:rPr>
              <a:t>Contribution to an all-island strategy and action plan on invasive alien species to be developed through Shared Island funding including:</a:t>
            </a:r>
            <a:endParaRPr lang="en-IE" sz="2400" dirty="0">
              <a:solidFill>
                <a:schemeClr val="tx1"/>
              </a:solidFill>
            </a:endParaRPr>
          </a:p>
          <a:p>
            <a:pPr lvl="0">
              <a:lnSpc>
                <a:spcPct val="110000"/>
              </a:lnSpc>
              <a:spcAft>
                <a:spcPts val="1200"/>
              </a:spcAft>
            </a:pPr>
            <a:r>
              <a:rPr lang="en-GB" sz="2400" i="1" dirty="0">
                <a:solidFill>
                  <a:schemeClr val="tx1"/>
                </a:solidFill>
              </a:rPr>
              <a:t>Working with government partners (NPWS and NIEA) on invasive species and biosecurity</a:t>
            </a:r>
            <a:endParaRPr lang="en-IE" sz="2400" i="1" dirty="0">
              <a:solidFill>
                <a:schemeClr val="tx1"/>
              </a:solidFill>
            </a:endParaRPr>
          </a:p>
          <a:p>
            <a:pPr lvl="0">
              <a:lnSpc>
                <a:spcPct val="110000"/>
              </a:lnSpc>
              <a:spcAft>
                <a:spcPts val="1200"/>
              </a:spcAft>
            </a:pPr>
            <a:r>
              <a:rPr lang="en-GB" sz="2400" i="1" dirty="0">
                <a:solidFill>
                  <a:schemeClr val="tx1"/>
                </a:solidFill>
              </a:rPr>
              <a:t>Supporting the development of an all-island expert assessment body</a:t>
            </a:r>
            <a:endParaRPr lang="en-IE" sz="2400" i="1" dirty="0">
              <a:solidFill>
                <a:schemeClr val="tx1"/>
              </a:solidFill>
            </a:endParaRPr>
          </a:p>
          <a:p>
            <a:pPr lvl="0">
              <a:lnSpc>
                <a:spcPct val="110000"/>
              </a:lnSpc>
              <a:spcAft>
                <a:spcPts val="1200"/>
              </a:spcAft>
            </a:pPr>
            <a:r>
              <a:rPr lang="en-GB" sz="2400" dirty="0">
                <a:solidFill>
                  <a:schemeClr val="tx1"/>
                </a:solidFill>
              </a:rPr>
              <a:t>Developing phased catchment-level invasive species action plans in identified areas</a:t>
            </a:r>
            <a:endParaRPr lang="en-IE" sz="2400" dirty="0">
              <a:solidFill>
                <a:schemeClr val="tx1"/>
              </a:solidFill>
            </a:endParaRPr>
          </a:p>
          <a:p>
            <a:pPr lvl="0">
              <a:lnSpc>
                <a:spcPct val="110000"/>
              </a:lnSpc>
              <a:spcAft>
                <a:spcPts val="1200"/>
              </a:spcAft>
            </a:pPr>
            <a:r>
              <a:rPr lang="en-GB" sz="2400" dirty="0">
                <a:solidFill>
                  <a:schemeClr val="tx1"/>
                </a:solidFill>
              </a:rPr>
              <a:t>Implementing initial phases of invasive species action plans</a:t>
            </a:r>
            <a:endParaRPr lang="en-IE" sz="2400" dirty="0">
              <a:solidFill>
                <a:schemeClr val="tx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34249754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368" y="59211"/>
            <a:ext cx="9617232" cy="6798790"/>
          </a:xfrm>
          <a:prstGeom prst="rect">
            <a:avLst/>
          </a:prstGeom>
        </p:spPr>
      </p:pic>
    </p:spTree>
    <p:extLst>
      <p:ext uri="{BB962C8B-B14F-4D97-AF65-F5344CB8AC3E}">
        <p14:creationId xmlns:p14="http://schemas.microsoft.com/office/powerpoint/2010/main" val="144210347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729" y="161991"/>
            <a:ext cx="9662528" cy="1143000"/>
          </a:xfrm>
        </p:spPr>
        <p:txBody>
          <a:bodyPr>
            <a:normAutofit fontScale="90000"/>
          </a:bodyPr>
          <a:lstStyle/>
          <a:p>
            <a:r>
              <a:rPr lang="en-IE" dirty="0"/>
              <a:t>Priority SACs in the border counties</a:t>
            </a:r>
          </a:p>
        </p:txBody>
      </p:sp>
      <p:graphicFrame>
        <p:nvGraphicFramePr>
          <p:cNvPr id="7" name="Object 6"/>
          <p:cNvGraphicFramePr>
            <a:graphicFrameLocks noChangeAspect="1"/>
          </p:cNvGraphicFramePr>
          <p:nvPr>
            <p:extLst>
              <p:ext uri="{D42A27DB-BD31-4B8C-83A1-F6EECF244321}">
                <p14:modId xmlns:p14="http://schemas.microsoft.com/office/powerpoint/2010/main" val="2080494339"/>
              </p:ext>
            </p:extLst>
          </p:nvPr>
        </p:nvGraphicFramePr>
        <p:xfrm>
          <a:off x="288204" y="1777999"/>
          <a:ext cx="6378132" cy="2850562"/>
        </p:xfrm>
        <a:graphic>
          <a:graphicData uri="http://schemas.openxmlformats.org/presentationml/2006/ole">
            <mc:AlternateContent xmlns:mc="http://schemas.openxmlformats.org/markup-compatibility/2006">
              <mc:Choice xmlns:v="urn:schemas-microsoft-com:vml" Requires="v">
                <p:oleObj name="Worksheet" r:id="rId2" imgW="4546551" imgH="2032029" progId="Excel.Sheet.12">
                  <p:embed/>
                </p:oleObj>
              </mc:Choice>
              <mc:Fallback>
                <p:oleObj name="Worksheet" r:id="rId2" imgW="4546551" imgH="2032029" progId="Excel.Sheet.12">
                  <p:embed/>
                  <p:pic>
                    <p:nvPicPr>
                      <p:cNvPr id="7" name="Object 6"/>
                      <p:cNvPicPr/>
                      <p:nvPr/>
                    </p:nvPicPr>
                    <p:blipFill>
                      <a:blip r:embed="rId3"/>
                      <a:stretch>
                        <a:fillRect/>
                      </a:stretch>
                    </p:blipFill>
                    <p:spPr>
                      <a:xfrm>
                        <a:off x="288204" y="1777999"/>
                        <a:ext cx="6378132" cy="2850562"/>
                      </a:xfrm>
                      <a:prstGeom prst="rect">
                        <a:avLst/>
                      </a:prstGeom>
                    </p:spPr>
                  </p:pic>
                </p:oleObj>
              </mc:Fallback>
            </mc:AlternateContent>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7247" y="1613388"/>
            <a:ext cx="5136549" cy="3631223"/>
          </a:xfrm>
          <a:prstGeom prst="rect">
            <a:avLst/>
          </a:prstGeom>
        </p:spPr>
      </p:pic>
    </p:spTree>
    <p:extLst>
      <p:ext uri="{BB962C8B-B14F-4D97-AF65-F5344CB8AC3E}">
        <p14:creationId xmlns:p14="http://schemas.microsoft.com/office/powerpoint/2010/main" val="3282473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684" y="276599"/>
            <a:ext cx="9172916" cy="6484686"/>
          </a:xfrm>
          <a:prstGeom prst="rect">
            <a:avLst/>
          </a:prstGeom>
        </p:spPr>
      </p:pic>
    </p:spTree>
    <p:extLst>
      <p:ext uri="{BB962C8B-B14F-4D97-AF65-F5344CB8AC3E}">
        <p14:creationId xmlns:p14="http://schemas.microsoft.com/office/powerpoint/2010/main" val="162748833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5486" y="227978"/>
            <a:ext cx="9662528" cy="1143000"/>
          </a:xfrm>
        </p:spPr>
        <p:txBody>
          <a:bodyPr>
            <a:normAutofit fontScale="90000"/>
          </a:bodyPr>
          <a:lstStyle/>
          <a:p>
            <a:r>
              <a:rPr lang="en-IE" dirty="0"/>
              <a:t>Priority SPAs in the border counties</a:t>
            </a:r>
          </a:p>
        </p:txBody>
      </p:sp>
      <p:graphicFrame>
        <p:nvGraphicFramePr>
          <p:cNvPr id="6" name="Object 5"/>
          <p:cNvGraphicFramePr>
            <a:graphicFrameLocks noChangeAspect="1"/>
          </p:cNvGraphicFramePr>
          <p:nvPr>
            <p:extLst>
              <p:ext uri="{D42A27DB-BD31-4B8C-83A1-F6EECF244321}">
                <p14:modId xmlns:p14="http://schemas.microsoft.com/office/powerpoint/2010/main" val="1231872228"/>
              </p:ext>
            </p:extLst>
          </p:nvPr>
        </p:nvGraphicFramePr>
        <p:xfrm>
          <a:off x="615647" y="2017336"/>
          <a:ext cx="5322787" cy="475690"/>
        </p:xfrm>
        <a:graphic>
          <a:graphicData uri="http://schemas.openxmlformats.org/presentationml/2006/ole">
            <mc:AlternateContent xmlns:mc="http://schemas.openxmlformats.org/markup-compatibility/2006">
              <mc:Choice xmlns:v="urn:schemas-microsoft-com:vml" Requires="v">
                <p:oleObj name="Worksheet" r:id="rId2" imgW="4372085" imgH="390536" progId="Excel.Sheet.12">
                  <p:embed/>
                </p:oleObj>
              </mc:Choice>
              <mc:Fallback>
                <p:oleObj name="Worksheet" r:id="rId2" imgW="4372085" imgH="390536" progId="Excel.Sheet.12">
                  <p:embed/>
                  <p:pic>
                    <p:nvPicPr>
                      <p:cNvPr id="6" name="Object 5"/>
                      <p:cNvPicPr/>
                      <p:nvPr/>
                    </p:nvPicPr>
                    <p:blipFill>
                      <a:blip r:embed="rId3"/>
                      <a:stretch>
                        <a:fillRect/>
                      </a:stretch>
                    </p:blipFill>
                    <p:spPr>
                      <a:xfrm>
                        <a:off x="615647" y="2017336"/>
                        <a:ext cx="5322787" cy="475690"/>
                      </a:xfrm>
                      <a:prstGeom prst="rect">
                        <a:avLst/>
                      </a:prstGeom>
                    </p:spPr>
                  </p:pic>
                </p:oleObj>
              </mc:Fallback>
            </mc:AlternateContent>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3567" y="1676353"/>
            <a:ext cx="5661328" cy="4002210"/>
          </a:xfrm>
          <a:prstGeom prst="rect">
            <a:avLst/>
          </a:prstGeom>
        </p:spPr>
      </p:pic>
    </p:spTree>
    <p:extLst>
      <p:ext uri="{BB962C8B-B14F-4D97-AF65-F5344CB8AC3E}">
        <p14:creationId xmlns:p14="http://schemas.microsoft.com/office/powerpoint/2010/main" val="369925096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284" y="122916"/>
            <a:ext cx="9265539" cy="6550165"/>
          </a:xfrm>
          <a:prstGeom prst="rect">
            <a:avLst/>
          </a:prstGeom>
        </p:spPr>
      </p:pic>
    </p:spTree>
    <p:extLst>
      <p:ext uri="{BB962C8B-B14F-4D97-AF65-F5344CB8AC3E}">
        <p14:creationId xmlns:p14="http://schemas.microsoft.com/office/powerpoint/2010/main" val="343616256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014" y="218551"/>
            <a:ext cx="9662528" cy="1143000"/>
          </a:xfrm>
        </p:spPr>
        <p:txBody>
          <a:bodyPr>
            <a:normAutofit fontScale="90000"/>
          </a:bodyPr>
          <a:lstStyle/>
          <a:p>
            <a:r>
              <a:rPr lang="en-IE" dirty="0"/>
              <a:t>Priority NHAs in the border counties</a:t>
            </a:r>
          </a:p>
        </p:txBody>
      </p:sp>
      <p:graphicFrame>
        <p:nvGraphicFramePr>
          <p:cNvPr id="9" name="Object 8"/>
          <p:cNvGraphicFramePr>
            <a:graphicFrameLocks noChangeAspect="1"/>
          </p:cNvGraphicFramePr>
          <p:nvPr>
            <p:extLst>
              <p:ext uri="{D42A27DB-BD31-4B8C-83A1-F6EECF244321}">
                <p14:modId xmlns:p14="http://schemas.microsoft.com/office/powerpoint/2010/main" val="1690558326"/>
              </p:ext>
            </p:extLst>
          </p:nvPr>
        </p:nvGraphicFramePr>
        <p:xfrm>
          <a:off x="631596" y="1393824"/>
          <a:ext cx="5132055" cy="4164419"/>
        </p:xfrm>
        <a:graphic>
          <a:graphicData uri="http://schemas.openxmlformats.org/presentationml/2006/ole">
            <mc:AlternateContent xmlns:mc="http://schemas.openxmlformats.org/markup-compatibility/2006">
              <mc:Choice xmlns:v="urn:schemas-microsoft-com:vml" Requires="v">
                <p:oleObj name="Worksheet" r:id="rId2" imgW="4546551" imgH="3689445" progId="Excel.Sheet.12">
                  <p:embed/>
                </p:oleObj>
              </mc:Choice>
              <mc:Fallback>
                <p:oleObj name="Worksheet" r:id="rId2" imgW="4546551" imgH="3689445" progId="Excel.Sheet.12">
                  <p:embed/>
                  <p:pic>
                    <p:nvPicPr>
                      <p:cNvPr id="9" name="Object 8"/>
                      <p:cNvPicPr/>
                      <p:nvPr/>
                    </p:nvPicPr>
                    <p:blipFill>
                      <a:blip r:embed="rId3"/>
                      <a:stretch>
                        <a:fillRect/>
                      </a:stretch>
                    </p:blipFill>
                    <p:spPr>
                      <a:xfrm>
                        <a:off x="631596" y="1393824"/>
                        <a:ext cx="5132055" cy="4164419"/>
                      </a:xfrm>
                      <a:prstGeom prst="rect">
                        <a:avLst/>
                      </a:prstGeom>
                    </p:spPr>
                  </p:pic>
                </p:oleObj>
              </mc:Fallback>
            </mc:AlternateContent>
          </a:graphicData>
        </a:graphic>
      </p:graphicFrame>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508" y="1361551"/>
            <a:ext cx="5348478" cy="3781044"/>
          </a:xfrm>
          <a:prstGeom prst="rect">
            <a:avLst/>
          </a:prstGeom>
        </p:spPr>
      </p:pic>
    </p:spTree>
    <p:extLst>
      <p:ext uri="{BB962C8B-B14F-4D97-AF65-F5344CB8AC3E}">
        <p14:creationId xmlns:p14="http://schemas.microsoft.com/office/powerpoint/2010/main" val="420080300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9868" y="263593"/>
            <a:ext cx="9195201" cy="6500440"/>
          </a:xfrm>
          <a:prstGeom prst="rect">
            <a:avLst/>
          </a:prstGeom>
        </p:spPr>
      </p:pic>
    </p:spTree>
    <p:extLst>
      <p:ext uri="{BB962C8B-B14F-4D97-AF65-F5344CB8AC3E}">
        <p14:creationId xmlns:p14="http://schemas.microsoft.com/office/powerpoint/2010/main" val="12238432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30B4B-565F-EC70-44E6-F0EFBD23FE36}"/>
              </a:ext>
            </a:extLst>
          </p:cNvPr>
          <p:cNvSpPr>
            <a:spLocks noGrp="1"/>
          </p:cNvSpPr>
          <p:nvPr>
            <p:ph type="title"/>
          </p:nvPr>
        </p:nvSpPr>
        <p:spPr/>
        <p:txBody>
          <a:bodyPr>
            <a:normAutofit/>
          </a:bodyPr>
          <a:lstStyle/>
          <a:p>
            <a:r>
              <a:rPr lang="en-GB" sz="5400" dirty="0"/>
              <a:t>The PEACEPLUS Programme </a:t>
            </a:r>
          </a:p>
        </p:txBody>
      </p:sp>
      <p:sp>
        <p:nvSpPr>
          <p:cNvPr id="5" name="Text Placeholder 4">
            <a:extLst>
              <a:ext uri="{FF2B5EF4-FFF2-40B4-BE49-F238E27FC236}">
                <a16:creationId xmlns:a16="http://schemas.microsoft.com/office/drawing/2014/main" id="{90E1E933-F67A-37C7-8230-B3E22FF8AC6A}"/>
              </a:ext>
            </a:extLst>
          </p:cNvPr>
          <p:cNvSpPr>
            <a:spLocks noGrp="1"/>
          </p:cNvSpPr>
          <p:nvPr>
            <p:ph type="body" idx="1"/>
          </p:nvPr>
        </p:nvSpPr>
        <p:spPr>
          <a:xfrm>
            <a:off x="831850" y="3519484"/>
            <a:ext cx="10521950" cy="1500187"/>
          </a:xfrm>
        </p:spPr>
        <p:txBody>
          <a:bodyPr/>
          <a:lstStyle/>
          <a:p>
            <a:r>
              <a:rPr lang="en-GB" dirty="0">
                <a:solidFill>
                  <a:schemeClr val="tx1"/>
                </a:solidFill>
              </a:rPr>
              <a:t>Declan McGarrigle</a:t>
            </a:r>
          </a:p>
          <a:p>
            <a:r>
              <a:rPr lang="en-GB" dirty="0">
                <a:solidFill>
                  <a:schemeClr val="tx1"/>
                </a:solidFill>
              </a:rPr>
              <a:t>Director of PEACEPLUS Development</a:t>
            </a:r>
          </a:p>
          <a:p>
            <a:r>
              <a:rPr lang="en-GB" dirty="0">
                <a:solidFill>
                  <a:schemeClr val="tx1"/>
                </a:solidFill>
              </a:rPr>
              <a:t>SEUPB</a:t>
            </a:r>
          </a:p>
        </p:txBody>
      </p:sp>
    </p:spTree>
    <p:extLst>
      <p:ext uri="{BB962C8B-B14F-4D97-AF65-F5344CB8AC3E}">
        <p14:creationId xmlns:p14="http://schemas.microsoft.com/office/powerpoint/2010/main" val="2230297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895" y="186489"/>
            <a:ext cx="8484123" cy="1143000"/>
          </a:xfrm>
        </p:spPr>
        <p:txBody>
          <a:bodyPr>
            <a:normAutofit fontScale="90000"/>
          </a:bodyPr>
          <a:lstStyle/>
          <a:p>
            <a:r>
              <a:rPr lang="en-IE" dirty="0"/>
              <a:t>Information in NPWS </a:t>
            </a:r>
            <a:br>
              <a:rPr lang="en-IE" dirty="0"/>
            </a:br>
            <a:r>
              <a:rPr lang="en-IE" dirty="0"/>
              <a:t>(npws.ie or by request)</a:t>
            </a:r>
          </a:p>
        </p:txBody>
      </p:sp>
      <p:sp>
        <p:nvSpPr>
          <p:cNvPr id="6" name="Text Placeholder 5"/>
          <p:cNvSpPr>
            <a:spLocks noGrp="1"/>
          </p:cNvSpPr>
          <p:nvPr>
            <p:ph type="body" sz="quarter" idx="13"/>
          </p:nvPr>
        </p:nvSpPr>
        <p:spPr>
          <a:xfrm>
            <a:off x="720725" y="1777999"/>
            <a:ext cx="9662528" cy="4322012"/>
          </a:xfrm>
        </p:spPr>
        <p:txBody>
          <a:bodyPr>
            <a:normAutofit/>
          </a:bodyPr>
          <a:lstStyle/>
          <a:p>
            <a:pPr>
              <a:spcAft>
                <a:spcPts val="600"/>
              </a:spcAft>
            </a:pPr>
            <a:r>
              <a:rPr lang="en-US" dirty="0">
                <a:solidFill>
                  <a:schemeClr val="tx1"/>
                </a:solidFill>
              </a:rPr>
              <a:t>Lists of Sites (by Feature of Interest) </a:t>
            </a:r>
          </a:p>
          <a:p>
            <a:pPr>
              <a:spcAft>
                <a:spcPts val="600"/>
              </a:spcAft>
            </a:pPr>
            <a:r>
              <a:rPr lang="en-IE" dirty="0">
                <a:solidFill>
                  <a:schemeClr val="tx1"/>
                </a:solidFill>
              </a:rPr>
              <a:t>Site Information (Site Synopses, Statutory Instruments, Qualifying Interests, Standard Data Forms)</a:t>
            </a:r>
          </a:p>
          <a:p>
            <a:pPr>
              <a:spcAft>
                <a:spcPts val="600"/>
              </a:spcAft>
            </a:pPr>
            <a:r>
              <a:rPr lang="en-IE" dirty="0">
                <a:solidFill>
                  <a:schemeClr val="tx1"/>
                </a:solidFill>
              </a:rPr>
              <a:t>Site Specific Conservation Objectives (SSCOs) for sites</a:t>
            </a:r>
          </a:p>
          <a:p>
            <a:pPr>
              <a:spcAft>
                <a:spcPts val="600"/>
              </a:spcAft>
            </a:pPr>
            <a:r>
              <a:rPr lang="en-US" dirty="0">
                <a:solidFill>
                  <a:schemeClr val="tx1"/>
                </a:solidFill>
              </a:rPr>
              <a:t>Maps of Feature of Interest (GIS-ESRI </a:t>
            </a:r>
            <a:r>
              <a:rPr lang="en-US" dirty="0" err="1">
                <a:solidFill>
                  <a:schemeClr val="tx1"/>
                </a:solidFill>
              </a:rPr>
              <a:t>Shapefiles</a:t>
            </a:r>
            <a:r>
              <a:rPr lang="en-US" dirty="0">
                <a:solidFill>
                  <a:schemeClr val="tx1"/>
                </a:solidFill>
              </a:rPr>
              <a:t>)</a:t>
            </a:r>
          </a:p>
          <a:p>
            <a:pPr>
              <a:spcAft>
                <a:spcPts val="600"/>
              </a:spcAft>
            </a:pPr>
            <a:r>
              <a:rPr lang="en-US" dirty="0">
                <a:solidFill>
                  <a:schemeClr val="tx1"/>
                </a:solidFill>
              </a:rPr>
              <a:t>Article 17 &amp; Article 12 data</a:t>
            </a:r>
          </a:p>
          <a:p>
            <a:endParaRPr lang="en-IE" dirty="0"/>
          </a:p>
          <a:p>
            <a:endParaRPr lang="en-I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9900" y="5717027"/>
            <a:ext cx="1232920" cy="632721"/>
          </a:xfrm>
          <a:prstGeom prst="rect">
            <a:avLst/>
          </a:prstGeom>
        </p:spPr>
      </p:pic>
    </p:spTree>
    <p:extLst>
      <p:ext uri="{BB962C8B-B14F-4D97-AF65-F5344CB8AC3E}">
        <p14:creationId xmlns:p14="http://schemas.microsoft.com/office/powerpoint/2010/main" val="22043477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reland's Inland Waterways – IWAI">
            <a:extLst>
              <a:ext uri="{FF2B5EF4-FFF2-40B4-BE49-F238E27FC236}">
                <a16:creationId xmlns:a16="http://schemas.microsoft.com/office/drawing/2014/main" id="{A4D9CD5D-F7F7-B8B6-0C8F-919AAC213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6765" y="1641700"/>
            <a:ext cx="2593296" cy="327000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088B2A39-7EA5-9219-00A4-83A4D9B45C49}"/>
              </a:ext>
            </a:extLst>
          </p:cNvPr>
          <p:cNvSpPr>
            <a:spLocks noGrp="1"/>
          </p:cNvSpPr>
          <p:nvPr>
            <p:ph type="subTitle" idx="1"/>
          </p:nvPr>
        </p:nvSpPr>
        <p:spPr>
          <a:xfrm>
            <a:off x="678730" y="228091"/>
            <a:ext cx="10741331" cy="1014901"/>
          </a:xfrm>
        </p:spPr>
        <p:txBody>
          <a:bodyPr>
            <a:noAutofit/>
          </a:bodyPr>
          <a:lstStyle/>
          <a:p>
            <a:r>
              <a:rPr lang="en-US" sz="4400" b="1" dirty="0">
                <a:solidFill>
                  <a:srgbClr val="004D44"/>
                </a:solidFill>
              </a:rPr>
              <a:t>The Shared Island Invasive Species &amp; Biosecurity Initiative</a:t>
            </a:r>
            <a:endParaRPr lang="en-GB" sz="4400" b="1" dirty="0">
              <a:solidFill>
                <a:srgbClr val="004D44"/>
              </a:solidFill>
            </a:endParaRPr>
          </a:p>
        </p:txBody>
      </p:sp>
      <p:sp>
        <p:nvSpPr>
          <p:cNvPr id="2" name="TextBox 1">
            <a:extLst>
              <a:ext uri="{FF2B5EF4-FFF2-40B4-BE49-F238E27FC236}">
                <a16:creationId xmlns:a16="http://schemas.microsoft.com/office/drawing/2014/main" id="{5C3BCB13-7B9A-8FF6-8B7C-B59E74E9206D}"/>
              </a:ext>
            </a:extLst>
          </p:cNvPr>
          <p:cNvSpPr txBox="1"/>
          <p:nvPr/>
        </p:nvSpPr>
        <p:spPr>
          <a:xfrm>
            <a:off x="771939" y="1641700"/>
            <a:ext cx="7633125" cy="4093428"/>
          </a:xfrm>
          <a:prstGeom prst="rect">
            <a:avLst/>
          </a:prstGeom>
          <a:noFill/>
        </p:spPr>
        <p:txBody>
          <a:bodyPr wrap="square" rtlCol="0">
            <a:spAutoFit/>
          </a:bodyPr>
          <a:lstStyle/>
          <a:p>
            <a:pPr marL="285750" indent="-285750" defTabSz="457200">
              <a:buFont typeface="Wingdings" panose="05000000000000000000" pitchFamily="2" charset="2"/>
              <a:buChar char="§"/>
            </a:pPr>
            <a:r>
              <a:rPr lang="en-US" sz="2000" dirty="0">
                <a:solidFill>
                  <a:prstClr val="black"/>
                </a:solidFill>
                <a:latin typeface="Calibri" panose="020F0502020204030204"/>
                <a:ea typeface="Open Sans"/>
                <a:cs typeface="Open Sans"/>
                <a:sym typeface="Open Sans"/>
              </a:rPr>
              <a:t>Once established, Invasive alien species (IAS) disperse naturally through catchments, waterways, overland and by human activity.</a:t>
            </a:r>
          </a:p>
          <a:p>
            <a:pPr defTabSz="457200"/>
            <a:r>
              <a:rPr lang="en-US" sz="2000" dirty="0">
                <a:solidFill>
                  <a:prstClr val="black"/>
                </a:solidFill>
                <a:latin typeface="Calibri" panose="020F0502020204030204"/>
                <a:ea typeface="Open Sans"/>
                <a:cs typeface="Open Sans"/>
                <a:sym typeface="Open Sans"/>
              </a:rPr>
              <a:t> </a:t>
            </a:r>
          </a:p>
          <a:p>
            <a:pPr marL="285750" indent="-285750" defTabSz="457200">
              <a:buFont typeface="Wingdings" panose="05000000000000000000" pitchFamily="2" charset="2"/>
              <a:buChar char="§"/>
            </a:pPr>
            <a:r>
              <a:rPr lang="en-US" sz="2000" dirty="0">
                <a:solidFill>
                  <a:prstClr val="black"/>
                </a:solidFill>
                <a:latin typeface="Calibri" panose="020F0502020204030204"/>
                <a:ea typeface="Open Sans"/>
                <a:cs typeface="Open Sans"/>
                <a:sym typeface="Open Sans"/>
              </a:rPr>
              <a:t>Being an island affords good potential to reduce the risk of </a:t>
            </a:r>
          </a:p>
          <a:p>
            <a:pPr defTabSz="457200"/>
            <a:r>
              <a:rPr lang="en-US" sz="2000" dirty="0">
                <a:solidFill>
                  <a:prstClr val="black"/>
                </a:solidFill>
                <a:latin typeface="Calibri" panose="020F0502020204030204"/>
                <a:ea typeface="Open Sans"/>
                <a:cs typeface="Open Sans"/>
                <a:sym typeface="Open Sans"/>
              </a:rPr>
              <a:t>     further introductions.</a:t>
            </a:r>
          </a:p>
          <a:p>
            <a:pPr marL="342900" indent="-342900" defTabSz="457200">
              <a:buFont typeface="Wingdings" panose="05000000000000000000" pitchFamily="2" charset="2"/>
              <a:buChar char="§"/>
            </a:pPr>
            <a:endParaRPr lang="en-US" sz="2000" dirty="0">
              <a:solidFill>
                <a:prstClr val="black"/>
              </a:solidFill>
              <a:latin typeface="Calibri" panose="020F0502020204030204"/>
              <a:ea typeface="Open Sans"/>
              <a:cs typeface="Open Sans"/>
              <a:sym typeface="Open Sans"/>
            </a:endParaRPr>
          </a:p>
          <a:p>
            <a:pPr marL="342900" indent="-342900" defTabSz="457200">
              <a:buFont typeface="Wingdings" panose="05000000000000000000" pitchFamily="2" charset="2"/>
              <a:buChar char="§"/>
            </a:pPr>
            <a:r>
              <a:rPr lang="en-US" sz="2000" dirty="0">
                <a:solidFill>
                  <a:prstClr val="black"/>
                </a:solidFill>
                <a:latin typeface="Calibri" panose="020F0502020204030204"/>
                <a:ea typeface="Open Sans"/>
                <a:cs typeface="Open Sans"/>
                <a:sym typeface="Open Sans"/>
              </a:rPr>
              <a:t>Cooperation and coordination on a Shared Island basis is needed to reduce the risk of further spread and impact from existing invasions in Ireland.</a:t>
            </a:r>
          </a:p>
          <a:p>
            <a:pPr defTabSz="457200"/>
            <a:endParaRPr lang="en-US" sz="2000" dirty="0">
              <a:solidFill>
                <a:prstClr val="black"/>
              </a:solidFill>
              <a:latin typeface="Calibri" panose="020F0502020204030204"/>
              <a:ea typeface="Open Sans"/>
              <a:cs typeface="Open Sans"/>
              <a:sym typeface="Open Sans"/>
            </a:endParaRPr>
          </a:p>
          <a:p>
            <a:pPr marL="342900" indent="-342900" defTabSz="457200">
              <a:buFont typeface="Wingdings" panose="05000000000000000000" pitchFamily="2" charset="2"/>
              <a:buChar char="§"/>
            </a:pPr>
            <a:r>
              <a:rPr lang="en-US" sz="2000" dirty="0">
                <a:solidFill>
                  <a:prstClr val="black"/>
                </a:solidFill>
                <a:latin typeface="Calibri" panose="020F0502020204030204"/>
                <a:ea typeface="Open Sans"/>
                <a:cs typeface="Open Sans"/>
                <a:sym typeface="Open Sans"/>
              </a:rPr>
              <a:t>Precedent for a successful cross-border approach was the i</a:t>
            </a:r>
            <a:r>
              <a:rPr lang="en-US" altLang="en-US" sz="2000" dirty="0">
                <a:solidFill>
                  <a:prstClr val="black"/>
                </a:solidFill>
                <a:latin typeface="Calibri" panose="020F0502020204030204"/>
                <a:ea typeface="Open Sans"/>
                <a:cs typeface="Open Sans"/>
                <a:sym typeface="Open Sans"/>
              </a:rPr>
              <a:t>nternationally recognized successful framework of the </a:t>
            </a:r>
            <a:r>
              <a:rPr lang="en-US" altLang="en-US" sz="2000" i="1" dirty="0">
                <a:solidFill>
                  <a:prstClr val="black"/>
                </a:solidFill>
                <a:latin typeface="Calibri" panose="020F0502020204030204"/>
                <a:ea typeface="Open Sans"/>
                <a:cs typeface="Open Sans"/>
                <a:sym typeface="Open Sans"/>
              </a:rPr>
              <a:t>Invasive Species Ireland Initiative </a:t>
            </a:r>
            <a:r>
              <a:rPr lang="en-US" altLang="en-US" sz="2000" dirty="0">
                <a:solidFill>
                  <a:prstClr val="black"/>
                </a:solidFill>
                <a:latin typeface="Calibri" panose="020F0502020204030204"/>
                <a:ea typeface="Open Sans"/>
                <a:cs typeface="Open Sans"/>
                <a:sym typeface="Open Sans"/>
              </a:rPr>
              <a:t>2007 to 2013. </a:t>
            </a:r>
            <a:endParaRPr lang="en-GB" sz="2000" dirty="0">
              <a:solidFill>
                <a:prstClr val="black"/>
              </a:solidFill>
              <a:latin typeface="Calibri" panose="020F0502020204030204"/>
              <a:ea typeface="Open Sans"/>
              <a:cs typeface="Open Sans"/>
              <a:sym typeface="Open Sans"/>
            </a:endParaRPr>
          </a:p>
        </p:txBody>
      </p:sp>
      <p:sp>
        <p:nvSpPr>
          <p:cNvPr id="9" name="TextBox 8">
            <a:extLst>
              <a:ext uri="{FF2B5EF4-FFF2-40B4-BE49-F238E27FC236}">
                <a16:creationId xmlns:a16="http://schemas.microsoft.com/office/drawing/2014/main" id="{F0057DCF-0DA8-3006-E4C2-06C07D81DC97}"/>
              </a:ext>
            </a:extLst>
          </p:cNvPr>
          <p:cNvSpPr txBox="1"/>
          <p:nvPr/>
        </p:nvSpPr>
        <p:spPr>
          <a:xfrm>
            <a:off x="9881203" y="6629910"/>
            <a:ext cx="1649186" cy="246221"/>
          </a:xfrm>
          <a:prstGeom prst="rect">
            <a:avLst/>
          </a:prstGeom>
          <a:noFill/>
        </p:spPr>
        <p:txBody>
          <a:bodyPr wrap="square">
            <a:spAutoFit/>
          </a:bodyPr>
          <a:lstStyle/>
          <a:p>
            <a:pPr defTabSz="457200"/>
            <a:r>
              <a:rPr lang="en-US" altLang="en-US" sz="1000" dirty="0">
                <a:solidFill>
                  <a:prstClr val="black"/>
                </a:solidFill>
                <a:latin typeface="Calibri" panose="020F0502020204030204"/>
                <a:ea typeface="Open Sans"/>
                <a:cs typeface="Open Sans"/>
                <a:sym typeface="Open Sans"/>
              </a:rPr>
              <a:t>www.iwai.ie</a:t>
            </a:r>
            <a:endParaRPr lang="en-GB" sz="1000" dirty="0">
              <a:solidFill>
                <a:prstClr val="black"/>
              </a:solidFill>
              <a:latin typeface="Calibri" panose="020F0502020204030204"/>
              <a:ea typeface="Open Sans"/>
              <a:cs typeface="Open Sans"/>
              <a:sym typeface="Open Sans"/>
            </a:endParaRPr>
          </a:p>
        </p:txBody>
      </p:sp>
      <p:sp>
        <p:nvSpPr>
          <p:cNvPr id="10" name="TextBox 9">
            <a:extLst>
              <a:ext uri="{FF2B5EF4-FFF2-40B4-BE49-F238E27FC236}">
                <a16:creationId xmlns:a16="http://schemas.microsoft.com/office/drawing/2014/main" id="{7ED72F15-8049-DCE2-A2FF-0296A91187D1}"/>
              </a:ext>
            </a:extLst>
          </p:cNvPr>
          <p:cNvSpPr txBox="1"/>
          <p:nvPr/>
        </p:nvSpPr>
        <p:spPr>
          <a:xfrm>
            <a:off x="8405064" y="5105943"/>
            <a:ext cx="3123696" cy="553998"/>
          </a:xfrm>
          <a:prstGeom prst="rect">
            <a:avLst/>
          </a:prstGeom>
          <a:noFill/>
        </p:spPr>
        <p:txBody>
          <a:bodyPr wrap="square" lIns="0" tIns="0" rIns="0" bIns="0" rtlCol="0">
            <a:spAutoFit/>
          </a:bodyPr>
          <a:lstStyle/>
          <a:p>
            <a:pPr algn="ctr" defTabSz="457200"/>
            <a:r>
              <a:rPr lang="en-US" dirty="0">
                <a:latin typeface="Calibri" panose="020F0502020204030204"/>
                <a:ea typeface="Open Sans"/>
                <a:cs typeface="Open Sans"/>
                <a:sym typeface="Open Sans"/>
              </a:rPr>
              <a:t>Ireland’s Waterways – connecting catchments via canals</a:t>
            </a:r>
            <a:endParaRPr lang="en-GB" dirty="0">
              <a:latin typeface="Calibri" panose="020F0502020204030204"/>
              <a:ea typeface="Open Sans"/>
              <a:cs typeface="Open Sans"/>
              <a:sym typeface="Open Sans"/>
            </a:endParaRPr>
          </a:p>
        </p:txBody>
      </p:sp>
      <p:sp>
        <p:nvSpPr>
          <p:cNvPr id="11" name="TextBox 10">
            <a:extLst>
              <a:ext uri="{FF2B5EF4-FFF2-40B4-BE49-F238E27FC236}">
                <a16:creationId xmlns:a16="http://schemas.microsoft.com/office/drawing/2014/main" id="{FFDA87D8-AC71-E954-EB6B-2F96E07FF1AB}"/>
              </a:ext>
            </a:extLst>
          </p:cNvPr>
          <p:cNvSpPr txBox="1"/>
          <p:nvPr/>
        </p:nvSpPr>
        <p:spPr>
          <a:xfrm>
            <a:off x="3649095" y="5966197"/>
            <a:ext cx="4800600" cy="507831"/>
          </a:xfrm>
          <a:prstGeom prst="rect">
            <a:avLst/>
          </a:prstGeom>
          <a:noFill/>
        </p:spPr>
        <p:txBody>
          <a:bodyPr wrap="square" rtlCol="0">
            <a:spAutoFit/>
          </a:bodyPr>
          <a:lstStyle/>
          <a:p>
            <a:pPr defTabSz="457200"/>
            <a:r>
              <a:rPr lang="en-US" sz="2700" dirty="0">
                <a:solidFill>
                  <a:srgbClr val="004D44"/>
                </a:solidFill>
                <a:latin typeface="Avenir LT 55 Roman" panose="02000503040000020003" pitchFamily="2" charset="0"/>
                <a:ea typeface="Open Sans"/>
                <a:cs typeface="Open Sans"/>
                <a:sym typeface="Open Sans"/>
              </a:rPr>
              <a:t>Working together is better!</a:t>
            </a:r>
            <a:endParaRPr lang="en-GB" sz="2700" dirty="0">
              <a:solidFill>
                <a:srgbClr val="004D44"/>
              </a:solidFill>
              <a:latin typeface="Avenir LT 55 Roman" panose="02000503040000020003" pitchFamily="2" charset="0"/>
              <a:ea typeface="Open Sans"/>
              <a:cs typeface="Open Sans"/>
              <a:sym typeface="Open Sans"/>
            </a:endParaRPr>
          </a:p>
        </p:txBody>
      </p:sp>
    </p:spTree>
    <p:extLst>
      <p:ext uri="{BB962C8B-B14F-4D97-AF65-F5344CB8AC3E}">
        <p14:creationId xmlns:p14="http://schemas.microsoft.com/office/powerpoint/2010/main" val="664235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E1FF650D-882D-9386-F640-7F8CB2DAAA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4716" y="5814716"/>
            <a:ext cx="2061166" cy="732401"/>
          </a:xfrm>
          <a:prstGeom prst="rect">
            <a:avLst/>
          </a:prstGeom>
        </p:spPr>
      </p:pic>
      <p:pic>
        <p:nvPicPr>
          <p:cNvPr id="7" name="Picture 6" descr="Logo, company name&#10;&#10;Description automatically generated">
            <a:extLst>
              <a:ext uri="{FF2B5EF4-FFF2-40B4-BE49-F238E27FC236}">
                <a16:creationId xmlns:a16="http://schemas.microsoft.com/office/drawing/2014/main" id="{60D31503-CC6B-24FE-CF47-44FC3069A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285" y="5666196"/>
            <a:ext cx="1636345" cy="970898"/>
          </a:xfrm>
          <a:prstGeom prst="rect">
            <a:avLst/>
          </a:prstGeom>
        </p:spPr>
      </p:pic>
      <p:pic>
        <p:nvPicPr>
          <p:cNvPr id="11" name="Picture 10" descr="Logo, company name&#10;&#10;Description automatically generated">
            <a:extLst>
              <a:ext uri="{FF2B5EF4-FFF2-40B4-BE49-F238E27FC236}">
                <a16:creationId xmlns:a16="http://schemas.microsoft.com/office/drawing/2014/main" id="{75B9B53E-BA1F-B2D6-0FFC-CB9DD0FD9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548" y="5789500"/>
            <a:ext cx="2551176" cy="745236"/>
          </a:xfrm>
          <a:prstGeom prst="rect">
            <a:avLst/>
          </a:prstGeom>
        </p:spPr>
      </p:pic>
      <p:pic>
        <p:nvPicPr>
          <p:cNvPr id="13" name="Picture 12" descr="Text&#10;&#10;Description automatically generated">
            <a:extLst>
              <a:ext uri="{FF2B5EF4-FFF2-40B4-BE49-F238E27FC236}">
                <a16:creationId xmlns:a16="http://schemas.microsoft.com/office/drawing/2014/main" id="{D4FA5657-0E4E-650E-06FA-B2E6FC7808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034" y="4371970"/>
            <a:ext cx="2934505" cy="975890"/>
          </a:xfrm>
          <a:prstGeom prst="rect">
            <a:avLst/>
          </a:prstGeom>
        </p:spPr>
      </p:pic>
      <p:pic>
        <p:nvPicPr>
          <p:cNvPr id="15" name="Picture 14" descr="Text&#10;&#10;Description automatically generated">
            <a:extLst>
              <a:ext uri="{FF2B5EF4-FFF2-40B4-BE49-F238E27FC236}">
                <a16:creationId xmlns:a16="http://schemas.microsoft.com/office/drawing/2014/main" id="{7A2D77CD-EEA6-9D50-BE80-E0B0E8E440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0445" y="4465862"/>
            <a:ext cx="2747130" cy="745236"/>
          </a:xfrm>
          <a:prstGeom prst="rect">
            <a:avLst/>
          </a:prstGeom>
        </p:spPr>
      </p:pic>
      <p:pic>
        <p:nvPicPr>
          <p:cNvPr id="2050" name="Picture 2" descr="List: Dept Mark White">
            <a:extLst>
              <a:ext uri="{FF2B5EF4-FFF2-40B4-BE49-F238E27FC236}">
                <a16:creationId xmlns:a16="http://schemas.microsoft.com/office/drawing/2014/main" id="{86735415-8EC2-80A3-1BB2-5D5F5A98E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4047" y="4465863"/>
            <a:ext cx="2371743" cy="6911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AADE5BA-E1A0-6F83-8F2A-64273E60DC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4604" y="240656"/>
            <a:ext cx="2721419" cy="20418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214B9FB-5E8A-98CD-B0F4-B684718C8BD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388"/>
          <a:stretch/>
        </p:blipFill>
        <p:spPr bwMode="auto">
          <a:xfrm>
            <a:off x="4986945" y="240656"/>
            <a:ext cx="2494129" cy="20418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oto of the Asian hornet found in IRelnad. Photo by Aidan O'Hanlon, NMI">
            <a:extLst>
              <a:ext uri="{FF2B5EF4-FFF2-40B4-BE49-F238E27FC236}">
                <a16:creationId xmlns:a16="http://schemas.microsoft.com/office/drawing/2014/main" id="{E80A3CB1-83BB-B654-CD07-01A55114C7C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958" r="3426"/>
          <a:stretch/>
        </p:blipFill>
        <p:spPr bwMode="auto">
          <a:xfrm>
            <a:off x="1898893" y="2600861"/>
            <a:ext cx="2698646" cy="13953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0583D23-3DEB-9096-B2CD-4817D46C36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24954" y="231005"/>
            <a:ext cx="2093909" cy="207151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hoto of Japanese kelp spread out on hard surface">
            <a:extLst>
              <a:ext uri="{FF2B5EF4-FFF2-40B4-BE49-F238E27FC236}">
                <a16:creationId xmlns:a16="http://schemas.microsoft.com/office/drawing/2014/main" id="{E010258F-7EE3-E25E-51D8-4A8EE920A9B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8355"/>
          <a:stretch/>
        </p:blipFill>
        <p:spPr bwMode="auto">
          <a:xfrm>
            <a:off x="4986945" y="2493702"/>
            <a:ext cx="2494129" cy="171430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67CFFF3F-E296-0467-3EED-7C991C1360D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99" r="3661"/>
          <a:stretch/>
        </p:blipFill>
        <p:spPr bwMode="auto">
          <a:xfrm>
            <a:off x="7824954" y="2476203"/>
            <a:ext cx="2124518" cy="17318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CB627C-35F9-4A0C-4B68-B6930108BF28}"/>
              </a:ext>
            </a:extLst>
          </p:cNvPr>
          <p:cNvSpPr txBox="1"/>
          <p:nvPr/>
        </p:nvSpPr>
        <p:spPr>
          <a:xfrm>
            <a:off x="2616500" y="1933187"/>
            <a:ext cx="2198048" cy="369332"/>
          </a:xfrm>
          <a:prstGeom prst="rect">
            <a:avLst/>
          </a:prstGeom>
          <a:noFill/>
        </p:spPr>
        <p:txBody>
          <a:bodyPr wrap="square" rtlCol="0">
            <a:spAutoFit/>
          </a:bodyPr>
          <a:lstStyle/>
          <a:p>
            <a:pPr defTabSz="457200"/>
            <a:r>
              <a:rPr lang="en-US" dirty="0">
                <a:solidFill>
                  <a:prstClr val="white"/>
                </a:solidFill>
                <a:latin typeface="Calibri" panose="020F0502020204030204"/>
                <a:ea typeface="Open Sans"/>
                <a:cs typeface="Open Sans"/>
                <a:sym typeface="Open Sans"/>
              </a:rPr>
              <a:t>Chinese mitten crab</a:t>
            </a:r>
            <a:endParaRPr lang="en-GB" dirty="0">
              <a:solidFill>
                <a:prstClr val="white"/>
              </a:solidFill>
              <a:latin typeface="Calibri" panose="020F0502020204030204"/>
              <a:ea typeface="Open Sans"/>
              <a:cs typeface="Open Sans"/>
              <a:sym typeface="Open Sans"/>
            </a:endParaRPr>
          </a:p>
        </p:txBody>
      </p:sp>
      <p:sp>
        <p:nvSpPr>
          <p:cNvPr id="17" name="TextBox 16">
            <a:extLst>
              <a:ext uri="{FF2B5EF4-FFF2-40B4-BE49-F238E27FC236}">
                <a16:creationId xmlns:a16="http://schemas.microsoft.com/office/drawing/2014/main" id="{D3981DFC-043E-8AAA-FAAA-CE3485C7EF0E}"/>
              </a:ext>
            </a:extLst>
          </p:cNvPr>
          <p:cNvSpPr txBox="1"/>
          <p:nvPr/>
        </p:nvSpPr>
        <p:spPr>
          <a:xfrm>
            <a:off x="7859400" y="206998"/>
            <a:ext cx="2198048" cy="369332"/>
          </a:xfrm>
          <a:prstGeom prst="rect">
            <a:avLst/>
          </a:prstGeom>
          <a:noFill/>
        </p:spPr>
        <p:txBody>
          <a:bodyPr wrap="square" rtlCol="0">
            <a:spAutoFit/>
          </a:bodyPr>
          <a:lstStyle/>
          <a:p>
            <a:pPr algn="ctr" defTabSz="457200"/>
            <a:r>
              <a:rPr lang="en-US" dirty="0">
                <a:solidFill>
                  <a:prstClr val="white"/>
                </a:solidFill>
                <a:latin typeface="Calibri" panose="020F0502020204030204"/>
                <a:ea typeface="Open Sans"/>
                <a:cs typeface="Open Sans"/>
                <a:sym typeface="Open Sans"/>
              </a:rPr>
              <a:t>Coypu</a:t>
            </a:r>
            <a:endParaRPr lang="en-GB" dirty="0">
              <a:solidFill>
                <a:prstClr val="white"/>
              </a:solidFill>
              <a:latin typeface="Calibri" panose="020F0502020204030204"/>
              <a:ea typeface="Open Sans"/>
              <a:cs typeface="Open Sans"/>
              <a:sym typeface="Open Sans"/>
            </a:endParaRPr>
          </a:p>
        </p:txBody>
      </p:sp>
      <p:sp>
        <p:nvSpPr>
          <p:cNvPr id="18" name="TextBox 17">
            <a:extLst>
              <a:ext uri="{FF2B5EF4-FFF2-40B4-BE49-F238E27FC236}">
                <a16:creationId xmlns:a16="http://schemas.microsoft.com/office/drawing/2014/main" id="{6309CFA3-D91F-F6D7-F5F3-EDF894BCE430}"/>
              </a:ext>
            </a:extLst>
          </p:cNvPr>
          <p:cNvSpPr txBox="1"/>
          <p:nvPr/>
        </p:nvSpPr>
        <p:spPr>
          <a:xfrm>
            <a:off x="2173434" y="3566877"/>
            <a:ext cx="2198048" cy="646331"/>
          </a:xfrm>
          <a:prstGeom prst="rect">
            <a:avLst/>
          </a:prstGeom>
          <a:noFill/>
        </p:spPr>
        <p:txBody>
          <a:bodyPr wrap="square" rtlCol="0">
            <a:spAutoFit/>
          </a:bodyPr>
          <a:lstStyle/>
          <a:p>
            <a:pPr defTabSz="457200"/>
            <a:r>
              <a:rPr lang="en-US" dirty="0">
                <a:solidFill>
                  <a:prstClr val="white"/>
                </a:solidFill>
                <a:latin typeface="Calibri" panose="020F0502020204030204"/>
                <a:ea typeface="Open Sans"/>
                <a:cs typeface="Open Sans"/>
                <a:sym typeface="Open Sans"/>
              </a:rPr>
              <a:t>Chinese mitten </a:t>
            </a:r>
          </a:p>
          <a:p>
            <a:pPr algn="ctr" defTabSz="457200"/>
            <a:r>
              <a:rPr lang="en-US" dirty="0">
                <a:solidFill>
                  <a:prstClr val="black"/>
                </a:solidFill>
                <a:latin typeface="Calibri" panose="020F0502020204030204"/>
                <a:ea typeface="Open Sans"/>
                <a:cs typeface="Open Sans"/>
                <a:sym typeface="Open Sans"/>
              </a:rPr>
              <a:t>Asian hornet</a:t>
            </a:r>
            <a:endParaRPr lang="en-GB" dirty="0">
              <a:solidFill>
                <a:prstClr val="black"/>
              </a:solidFill>
              <a:latin typeface="Calibri" panose="020F0502020204030204"/>
              <a:ea typeface="Open Sans"/>
              <a:cs typeface="Open Sans"/>
              <a:sym typeface="Open Sans"/>
            </a:endParaRPr>
          </a:p>
        </p:txBody>
      </p:sp>
      <p:sp>
        <p:nvSpPr>
          <p:cNvPr id="19" name="TextBox 18">
            <a:extLst>
              <a:ext uri="{FF2B5EF4-FFF2-40B4-BE49-F238E27FC236}">
                <a16:creationId xmlns:a16="http://schemas.microsoft.com/office/drawing/2014/main" id="{0BC146C2-E083-B65F-B419-C1FA5822B423}"/>
              </a:ext>
            </a:extLst>
          </p:cNvPr>
          <p:cNvSpPr txBox="1"/>
          <p:nvPr/>
        </p:nvSpPr>
        <p:spPr>
          <a:xfrm>
            <a:off x="7903655" y="3838677"/>
            <a:ext cx="2198048" cy="369332"/>
          </a:xfrm>
          <a:prstGeom prst="rect">
            <a:avLst/>
          </a:prstGeom>
          <a:noFill/>
        </p:spPr>
        <p:txBody>
          <a:bodyPr wrap="square" rtlCol="0">
            <a:spAutoFit/>
          </a:bodyPr>
          <a:lstStyle/>
          <a:p>
            <a:pPr algn="ctr" defTabSz="457200"/>
            <a:r>
              <a:rPr lang="en-US" dirty="0">
                <a:solidFill>
                  <a:prstClr val="white"/>
                </a:solidFill>
                <a:latin typeface="Calibri" panose="020F0502020204030204"/>
                <a:ea typeface="Open Sans"/>
                <a:cs typeface="Open Sans"/>
                <a:sym typeface="Open Sans"/>
              </a:rPr>
              <a:t>Himalayan balsam</a:t>
            </a:r>
            <a:endParaRPr lang="en-GB" dirty="0">
              <a:solidFill>
                <a:prstClr val="white"/>
              </a:solidFill>
              <a:latin typeface="Calibri" panose="020F0502020204030204"/>
              <a:ea typeface="Open Sans"/>
              <a:cs typeface="Open Sans"/>
              <a:sym typeface="Open Sans"/>
            </a:endParaRPr>
          </a:p>
        </p:txBody>
      </p:sp>
      <p:sp>
        <p:nvSpPr>
          <p:cNvPr id="20" name="TextBox 19">
            <a:extLst>
              <a:ext uri="{FF2B5EF4-FFF2-40B4-BE49-F238E27FC236}">
                <a16:creationId xmlns:a16="http://schemas.microsoft.com/office/drawing/2014/main" id="{0F4F29F4-6957-85E4-BEA9-719D5E227F2F}"/>
              </a:ext>
            </a:extLst>
          </p:cNvPr>
          <p:cNvSpPr txBox="1"/>
          <p:nvPr/>
        </p:nvSpPr>
        <p:spPr>
          <a:xfrm>
            <a:off x="5024349" y="185642"/>
            <a:ext cx="2198048" cy="369332"/>
          </a:xfrm>
          <a:prstGeom prst="rect">
            <a:avLst/>
          </a:prstGeom>
          <a:noFill/>
        </p:spPr>
        <p:txBody>
          <a:bodyPr wrap="square" rtlCol="0">
            <a:spAutoFit/>
          </a:bodyPr>
          <a:lstStyle/>
          <a:p>
            <a:pPr algn="ctr" defTabSz="457200"/>
            <a:r>
              <a:rPr lang="en-US" dirty="0">
                <a:solidFill>
                  <a:prstClr val="white"/>
                </a:solidFill>
                <a:latin typeface="Calibri" panose="020F0502020204030204"/>
                <a:ea typeface="Open Sans"/>
                <a:cs typeface="Open Sans"/>
                <a:sym typeface="Open Sans"/>
              </a:rPr>
              <a:t>Quagga mussel</a:t>
            </a:r>
            <a:endParaRPr lang="en-GB" dirty="0">
              <a:solidFill>
                <a:prstClr val="white"/>
              </a:solidFill>
              <a:latin typeface="Calibri" panose="020F0502020204030204"/>
              <a:ea typeface="Open Sans"/>
              <a:cs typeface="Open Sans"/>
              <a:sym typeface="Open Sans"/>
            </a:endParaRPr>
          </a:p>
        </p:txBody>
      </p:sp>
      <p:sp>
        <p:nvSpPr>
          <p:cNvPr id="21" name="TextBox 20">
            <a:extLst>
              <a:ext uri="{FF2B5EF4-FFF2-40B4-BE49-F238E27FC236}">
                <a16:creationId xmlns:a16="http://schemas.microsoft.com/office/drawing/2014/main" id="{E503C005-59C2-6C04-EF44-E2F7230E86BE}"/>
              </a:ext>
            </a:extLst>
          </p:cNvPr>
          <p:cNvSpPr txBox="1"/>
          <p:nvPr/>
        </p:nvSpPr>
        <p:spPr>
          <a:xfrm>
            <a:off x="5898489" y="3857289"/>
            <a:ext cx="2198048" cy="369332"/>
          </a:xfrm>
          <a:prstGeom prst="rect">
            <a:avLst/>
          </a:prstGeom>
          <a:noFill/>
        </p:spPr>
        <p:txBody>
          <a:bodyPr wrap="square" rtlCol="0">
            <a:spAutoFit/>
          </a:bodyPr>
          <a:lstStyle/>
          <a:p>
            <a:pPr algn="ctr" defTabSz="457200"/>
            <a:r>
              <a:rPr lang="en-US" dirty="0">
                <a:latin typeface="Calibri" panose="020F0502020204030204"/>
                <a:ea typeface="Open Sans"/>
                <a:cs typeface="Open Sans"/>
                <a:sym typeface="Open Sans"/>
              </a:rPr>
              <a:t>Wakame</a:t>
            </a:r>
            <a:endParaRPr lang="en-GB" dirty="0">
              <a:latin typeface="Calibri" panose="020F0502020204030204"/>
              <a:ea typeface="Open Sans"/>
              <a:cs typeface="Open Sans"/>
              <a:sym typeface="Open Sans"/>
            </a:endParaRPr>
          </a:p>
        </p:txBody>
      </p:sp>
    </p:spTree>
    <p:extLst>
      <p:ext uri="{BB962C8B-B14F-4D97-AF65-F5344CB8AC3E}">
        <p14:creationId xmlns:p14="http://schemas.microsoft.com/office/powerpoint/2010/main" val="311500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8B2A39-7EA5-9219-00A4-83A4D9B45C49}"/>
              </a:ext>
            </a:extLst>
          </p:cNvPr>
          <p:cNvSpPr>
            <a:spLocks noGrp="1"/>
          </p:cNvSpPr>
          <p:nvPr>
            <p:ph type="subTitle" idx="1"/>
          </p:nvPr>
        </p:nvSpPr>
        <p:spPr>
          <a:xfrm>
            <a:off x="2291444" y="228091"/>
            <a:ext cx="7233557" cy="1014901"/>
          </a:xfrm>
        </p:spPr>
        <p:txBody>
          <a:bodyPr>
            <a:normAutofit/>
          </a:bodyPr>
          <a:lstStyle/>
          <a:p>
            <a:r>
              <a:rPr lang="en-US" sz="4400" b="1" dirty="0">
                <a:solidFill>
                  <a:srgbClr val="004D44"/>
                </a:solidFill>
              </a:rPr>
              <a:t>The Initiative</a:t>
            </a:r>
            <a:endParaRPr lang="en-GB" sz="4400" b="1" dirty="0">
              <a:solidFill>
                <a:srgbClr val="004D44"/>
              </a:solidFill>
            </a:endParaRPr>
          </a:p>
        </p:txBody>
      </p:sp>
      <p:sp>
        <p:nvSpPr>
          <p:cNvPr id="2" name="TextBox 1">
            <a:extLst>
              <a:ext uri="{FF2B5EF4-FFF2-40B4-BE49-F238E27FC236}">
                <a16:creationId xmlns:a16="http://schemas.microsoft.com/office/drawing/2014/main" id="{5C3BCB13-7B9A-8FF6-8B7C-B59E74E9206D}"/>
              </a:ext>
            </a:extLst>
          </p:cNvPr>
          <p:cNvSpPr txBox="1"/>
          <p:nvPr/>
        </p:nvSpPr>
        <p:spPr>
          <a:xfrm>
            <a:off x="1451728" y="1035155"/>
            <a:ext cx="9389097" cy="5324535"/>
          </a:xfrm>
          <a:prstGeom prst="rect">
            <a:avLst/>
          </a:prstGeom>
          <a:noFill/>
        </p:spPr>
        <p:txBody>
          <a:bodyPr wrap="square" rtlCol="0">
            <a:spAutoFit/>
          </a:bodyPr>
          <a:lstStyle/>
          <a:p>
            <a:pPr marL="358775" defTabSz="457200"/>
            <a:r>
              <a:rPr lang="en-US" sz="2000" dirty="0">
                <a:solidFill>
                  <a:prstClr val="black"/>
                </a:solidFill>
                <a:latin typeface="Calibri" panose="020F0502020204030204"/>
                <a:ea typeface="Open Sans"/>
                <a:cs typeface="Open Sans"/>
                <a:sym typeface="Open Sans"/>
              </a:rPr>
              <a:t>Stemming from the Shared Island session at the NPWS Biodiversity Conference in Dublin May 2022,  a proposal was submitted to the Department of the Taoiseach's Shared Island Unit. The proposal sets out 7 overarching deliverables</a:t>
            </a:r>
          </a:p>
          <a:p>
            <a:pPr marL="358775" defTabSz="457200"/>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a:pPr>
            <a:r>
              <a:rPr lang="en-US" sz="2000" b="1" dirty="0">
                <a:solidFill>
                  <a:prstClr val="black"/>
                </a:solidFill>
                <a:latin typeface="Calibri" panose="020F0502020204030204"/>
                <a:ea typeface="Open Sans"/>
                <a:cs typeface="Open Sans"/>
                <a:sym typeface="Open Sans"/>
              </a:rPr>
              <a:t> Strategic all-island risk assessment and trend analysis will be undertaken </a:t>
            </a:r>
            <a:r>
              <a:rPr lang="en-US" sz="2000" dirty="0">
                <a:solidFill>
                  <a:prstClr val="black"/>
                </a:solidFill>
                <a:latin typeface="Calibri" panose="020F0502020204030204"/>
                <a:ea typeface="Open Sans"/>
                <a:cs typeface="Open Sans"/>
                <a:sym typeface="Open Sans"/>
              </a:rPr>
              <a:t>to inform decision making to </a:t>
            </a:r>
            <a:r>
              <a:rPr lang="en-US" sz="2000" dirty="0" err="1">
                <a:solidFill>
                  <a:prstClr val="black"/>
                </a:solidFill>
                <a:latin typeface="Calibri" panose="020F0502020204030204"/>
                <a:ea typeface="Open Sans"/>
                <a:cs typeface="Open Sans"/>
                <a:sym typeface="Open Sans"/>
              </a:rPr>
              <a:t>prioritise</a:t>
            </a:r>
            <a:r>
              <a:rPr lang="en-US" sz="2000" dirty="0">
                <a:solidFill>
                  <a:prstClr val="black"/>
                </a:solidFill>
                <a:latin typeface="Calibri" panose="020F0502020204030204"/>
                <a:ea typeface="Open Sans"/>
                <a:cs typeface="Open Sans"/>
                <a:sym typeface="Open Sans"/>
              </a:rPr>
              <a:t> mitigating actions including regulated listing of species.  It will incorporate analysis of compounding impact on people and nature from climate change and invasive alien species.</a:t>
            </a:r>
          </a:p>
          <a:p>
            <a:pPr marL="342900" indent="-342900" defTabSz="457200">
              <a:buFont typeface="+mj-lt"/>
              <a:buAutoNum type="arabicPeriod"/>
            </a:pPr>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a:pPr>
            <a:r>
              <a:rPr lang="en-US" sz="2000" b="1" dirty="0">
                <a:solidFill>
                  <a:prstClr val="black"/>
                </a:solidFill>
                <a:latin typeface="Calibri" panose="020F0502020204030204"/>
                <a:ea typeface="Open Sans"/>
                <a:cs typeface="Open Sans"/>
                <a:sym typeface="Open Sans"/>
              </a:rPr>
              <a:t>A Biosecurity and Implementation Strategy to address border biosecurity. </a:t>
            </a:r>
            <a:r>
              <a:rPr lang="en-US" sz="2000" dirty="0">
                <a:solidFill>
                  <a:prstClr val="black"/>
                </a:solidFill>
                <a:latin typeface="Calibri" panose="020F0502020204030204"/>
                <a:ea typeface="Open Sans"/>
                <a:cs typeface="Open Sans"/>
                <a:sym typeface="Open Sans"/>
              </a:rPr>
              <a:t>This will strategically aim to reduce the risk of introduction of invasive alien species to the island of Ireland at key border entry points and will also address key North-South border risks.</a:t>
            </a:r>
          </a:p>
          <a:p>
            <a:pPr marL="342900" indent="-342900" defTabSz="457200">
              <a:buFont typeface="+mj-lt"/>
              <a:buAutoNum type="arabicPeriod"/>
            </a:pPr>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a:pPr>
            <a:r>
              <a:rPr lang="en-US" sz="2000" b="1" dirty="0">
                <a:solidFill>
                  <a:prstClr val="black"/>
                </a:solidFill>
                <a:latin typeface="Calibri" panose="020F0502020204030204"/>
                <a:ea typeface="Open Sans"/>
                <a:cs typeface="Open Sans"/>
                <a:sym typeface="Open Sans"/>
              </a:rPr>
              <a:t>Catchment level aquatic management measures are coordinated across key cross border catchments/regions</a:t>
            </a:r>
            <a:r>
              <a:rPr lang="en-US" sz="2000" dirty="0">
                <a:solidFill>
                  <a:prstClr val="black"/>
                </a:solidFill>
                <a:latin typeface="Calibri" panose="020F0502020204030204"/>
                <a:ea typeface="Open Sans"/>
                <a:cs typeface="Open Sans"/>
                <a:sym typeface="Open Sans"/>
              </a:rPr>
              <a:t>. This will provide coordinated action both sides of the border for these areas.</a:t>
            </a:r>
          </a:p>
        </p:txBody>
      </p:sp>
    </p:spTree>
    <p:extLst>
      <p:ext uri="{BB962C8B-B14F-4D97-AF65-F5344CB8AC3E}">
        <p14:creationId xmlns:p14="http://schemas.microsoft.com/office/powerpoint/2010/main" val="1800479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8B2A39-7EA5-9219-00A4-83A4D9B45C49}"/>
              </a:ext>
            </a:extLst>
          </p:cNvPr>
          <p:cNvSpPr>
            <a:spLocks noGrp="1"/>
          </p:cNvSpPr>
          <p:nvPr>
            <p:ph type="subTitle" idx="1"/>
          </p:nvPr>
        </p:nvSpPr>
        <p:spPr>
          <a:xfrm>
            <a:off x="2291444" y="228091"/>
            <a:ext cx="7233557" cy="1014901"/>
          </a:xfrm>
        </p:spPr>
        <p:txBody>
          <a:bodyPr>
            <a:normAutofit/>
          </a:bodyPr>
          <a:lstStyle/>
          <a:p>
            <a:r>
              <a:rPr lang="en-US" sz="4400" b="1" dirty="0">
                <a:solidFill>
                  <a:srgbClr val="004D44"/>
                </a:solidFill>
              </a:rPr>
              <a:t>The Initiative</a:t>
            </a:r>
            <a:endParaRPr lang="en-GB" sz="4400" b="1" dirty="0">
              <a:solidFill>
                <a:srgbClr val="004D44"/>
              </a:solidFill>
            </a:endParaRPr>
          </a:p>
        </p:txBody>
      </p:sp>
      <p:sp>
        <p:nvSpPr>
          <p:cNvPr id="2" name="TextBox 1">
            <a:extLst>
              <a:ext uri="{FF2B5EF4-FFF2-40B4-BE49-F238E27FC236}">
                <a16:creationId xmlns:a16="http://schemas.microsoft.com/office/drawing/2014/main" id="{5C3BCB13-7B9A-8FF6-8B7C-B59E74E9206D}"/>
              </a:ext>
            </a:extLst>
          </p:cNvPr>
          <p:cNvSpPr txBox="1"/>
          <p:nvPr/>
        </p:nvSpPr>
        <p:spPr>
          <a:xfrm>
            <a:off x="1611984" y="1134320"/>
            <a:ext cx="8993171" cy="5324535"/>
          </a:xfrm>
          <a:prstGeom prst="rect">
            <a:avLst/>
          </a:prstGeom>
          <a:noFill/>
        </p:spPr>
        <p:txBody>
          <a:bodyPr wrap="square" rtlCol="0">
            <a:spAutoFit/>
          </a:bodyPr>
          <a:lstStyle/>
          <a:p>
            <a:pPr marL="342900" indent="-342900" defTabSz="457200">
              <a:buFont typeface="+mj-lt"/>
              <a:buAutoNum type="arabicPeriod" startAt="4"/>
            </a:pPr>
            <a:r>
              <a:rPr lang="en-US" sz="2000" b="1" dirty="0">
                <a:solidFill>
                  <a:prstClr val="black"/>
                </a:solidFill>
                <a:latin typeface="Calibri" panose="020F0502020204030204"/>
                <a:ea typeface="Open Sans"/>
                <a:cs typeface="Open Sans"/>
                <a:sym typeface="Open Sans"/>
              </a:rPr>
              <a:t>Shared Island Contingency Plans.</a:t>
            </a:r>
            <a:r>
              <a:rPr lang="en-US" sz="2000" dirty="0">
                <a:solidFill>
                  <a:prstClr val="black"/>
                </a:solidFill>
                <a:latin typeface="Calibri" panose="020F0502020204030204"/>
                <a:ea typeface="Open Sans"/>
                <a:cs typeface="Open Sans"/>
                <a:sym typeface="Open Sans"/>
              </a:rPr>
              <a:t> Contingency plans for development will be prioritized based on a matrix of factors including horizon scan exercises and risk assessment of IAS of Union concern.</a:t>
            </a:r>
          </a:p>
          <a:p>
            <a:pPr marL="342900" indent="-342900" defTabSz="457200">
              <a:buFont typeface="+mj-lt"/>
              <a:buAutoNum type="arabicPeriod" startAt="4"/>
            </a:pPr>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startAt="4"/>
            </a:pPr>
            <a:r>
              <a:rPr lang="en-US" sz="2000" b="1" dirty="0">
                <a:solidFill>
                  <a:prstClr val="black"/>
                </a:solidFill>
                <a:latin typeface="Calibri" panose="020F0502020204030204"/>
                <a:ea typeface="Open Sans"/>
                <a:cs typeface="Open Sans"/>
                <a:sym typeface="Open Sans"/>
              </a:rPr>
              <a:t>Shared Island Pathway Action Plans and alignment of existing Pathway Action Plans</a:t>
            </a:r>
            <a:r>
              <a:rPr lang="en-US" sz="2000" dirty="0">
                <a:solidFill>
                  <a:prstClr val="black"/>
                </a:solidFill>
                <a:latin typeface="Calibri" panose="020F0502020204030204"/>
                <a:ea typeface="Open Sans"/>
                <a:cs typeface="Open Sans"/>
                <a:sym typeface="Open Sans"/>
              </a:rPr>
              <a:t>. Strategic and resource benefit will be gained from aligning existing pathway action plans and developing future plans on a Shared Island basis. This would ensure coordinated implementation planning supported by regular stakeholder engagement.</a:t>
            </a:r>
          </a:p>
          <a:p>
            <a:pPr marL="342900" indent="-342900" defTabSz="457200">
              <a:buFont typeface="+mj-lt"/>
              <a:buAutoNum type="arabicPeriod" startAt="4"/>
            </a:pPr>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startAt="4"/>
            </a:pPr>
            <a:r>
              <a:rPr lang="en-US" sz="2000" b="1" dirty="0">
                <a:solidFill>
                  <a:prstClr val="black"/>
                </a:solidFill>
                <a:latin typeface="Calibri" panose="020F0502020204030204"/>
                <a:ea typeface="Open Sans"/>
                <a:cs typeface="Open Sans"/>
                <a:sym typeface="Open Sans"/>
              </a:rPr>
              <a:t>A Citizen Science Invasive Species </a:t>
            </a:r>
            <a:r>
              <a:rPr lang="en-US" sz="2000" b="1" dirty="0" err="1">
                <a:solidFill>
                  <a:prstClr val="black"/>
                </a:solidFill>
                <a:latin typeface="Calibri" panose="020F0502020204030204"/>
                <a:ea typeface="Open Sans"/>
                <a:cs typeface="Open Sans"/>
                <a:sym typeface="Open Sans"/>
              </a:rPr>
              <a:t>Programme</a:t>
            </a:r>
            <a:r>
              <a:rPr lang="en-US" sz="2000" b="1" dirty="0">
                <a:solidFill>
                  <a:prstClr val="black"/>
                </a:solidFill>
                <a:latin typeface="Calibri" panose="020F0502020204030204"/>
                <a:ea typeface="Open Sans"/>
                <a:cs typeface="Open Sans"/>
                <a:sym typeface="Open Sans"/>
              </a:rPr>
              <a:t>. </a:t>
            </a:r>
            <a:r>
              <a:rPr lang="en-US" sz="2000" dirty="0">
                <a:solidFill>
                  <a:prstClr val="black"/>
                </a:solidFill>
                <a:latin typeface="Calibri" panose="020F0502020204030204"/>
                <a:ea typeface="Open Sans"/>
                <a:cs typeface="Open Sans"/>
                <a:sym typeface="Open Sans"/>
              </a:rPr>
              <a:t>This will contribute to official early detection and monitoring networks through delivery of identification and recording workshops, biosecurity workshops, enhancing existing recording networks and producing and facilitating availability of information for volunteer management projects.</a:t>
            </a:r>
          </a:p>
          <a:p>
            <a:pPr defTabSz="457200"/>
            <a:endParaRPr lang="en-US" sz="2000" dirty="0">
              <a:solidFill>
                <a:prstClr val="black"/>
              </a:solidFill>
              <a:latin typeface="Calibri" panose="020F0502020204030204"/>
              <a:ea typeface="Open Sans"/>
              <a:cs typeface="Open Sans"/>
              <a:sym typeface="Open Sans"/>
            </a:endParaRPr>
          </a:p>
          <a:p>
            <a:pPr marL="342900" indent="-342900" defTabSz="457200">
              <a:buFont typeface="+mj-lt"/>
              <a:buAutoNum type="arabicPeriod" startAt="7"/>
            </a:pPr>
            <a:r>
              <a:rPr lang="en-US" sz="2000" b="1" dirty="0">
                <a:solidFill>
                  <a:prstClr val="black"/>
                </a:solidFill>
                <a:latin typeface="Calibri" panose="020F0502020204030204"/>
                <a:ea typeface="Open Sans"/>
                <a:cs typeface="Open Sans"/>
                <a:sym typeface="Open Sans"/>
              </a:rPr>
              <a:t>Three Shared Island Invasive Species Conferences</a:t>
            </a:r>
          </a:p>
        </p:txBody>
      </p:sp>
    </p:spTree>
    <p:extLst>
      <p:ext uri="{BB962C8B-B14F-4D97-AF65-F5344CB8AC3E}">
        <p14:creationId xmlns:p14="http://schemas.microsoft.com/office/powerpoint/2010/main" val="1030875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8B2A39-7EA5-9219-00A4-83A4D9B45C49}"/>
              </a:ext>
            </a:extLst>
          </p:cNvPr>
          <p:cNvSpPr>
            <a:spLocks noGrp="1"/>
          </p:cNvSpPr>
          <p:nvPr>
            <p:ph type="subTitle" idx="1"/>
          </p:nvPr>
        </p:nvSpPr>
        <p:spPr>
          <a:xfrm>
            <a:off x="2291444" y="228091"/>
            <a:ext cx="7233557" cy="1014901"/>
          </a:xfrm>
        </p:spPr>
        <p:txBody>
          <a:bodyPr>
            <a:noAutofit/>
          </a:bodyPr>
          <a:lstStyle/>
          <a:p>
            <a:r>
              <a:rPr lang="en-US" sz="4400" b="1" dirty="0">
                <a:solidFill>
                  <a:srgbClr val="004D44"/>
                </a:solidFill>
              </a:rPr>
              <a:t>Governance &amp; Added Value</a:t>
            </a:r>
            <a:endParaRPr lang="en-GB" sz="4400" b="1" dirty="0">
              <a:solidFill>
                <a:srgbClr val="004D44"/>
              </a:solidFill>
            </a:endParaRPr>
          </a:p>
        </p:txBody>
      </p:sp>
      <p:sp>
        <p:nvSpPr>
          <p:cNvPr id="2" name="TextBox 1">
            <a:extLst>
              <a:ext uri="{FF2B5EF4-FFF2-40B4-BE49-F238E27FC236}">
                <a16:creationId xmlns:a16="http://schemas.microsoft.com/office/drawing/2014/main" id="{5C3BCB13-7B9A-8FF6-8B7C-B59E74E9206D}"/>
              </a:ext>
            </a:extLst>
          </p:cNvPr>
          <p:cNvSpPr txBox="1"/>
          <p:nvPr/>
        </p:nvSpPr>
        <p:spPr>
          <a:xfrm>
            <a:off x="1859135" y="1063883"/>
            <a:ext cx="8473730" cy="5170646"/>
          </a:xfrm>
          <a:prstGeom prst="rect">
            <a:avLst/>
          </a:prstGeom>
          <a:noFill/>
        </p:spPr>
        <p:txBody>
          <a:bodyPr wrap="square" rtlCol="0">
            <a:spAutoFit/>
          </a:bodyPr>
          <a:lstStyle/>
          <a:p>
            <a:pPr marL="285750" indent="-285750" defTabSz="457200">
              <a:buFont typeface="Wingdings" panose="05000000000000000000" pitchFamily="2" charset="2"/>
              <a:buChar char="§"/>
            </a:pPr>
            <a:r>
              <a:rPr lang="en-US" sz="2200" dirty="0">
                <a:solidFill>
                  <a:prstClr val="black"/>
                </a:solidFill>
                <a:latin typeface="Calibri" panose="020F0502020204030204"/>
                <a:ea typeface="Open Sans"/>
                <a:cs typeface="Open Sans"/>
                <a:sym typeface="Open Sans"/>
              </a:rPr>
              <a:t>Funding was announced and approved in December 2022</a:t>
            </a:r>
          </a:p>
          <a:p>
            <a:pPr marL="285750" indent="-285750" defTabSz="457200">
              <a:buFont typeface="Wingdings" panose="05000000000000000000" pitchFamily="2" charset="2"/>
              <a:buChar char="§"/>
            </a:pPr>
            <a:endParaRPr lang="en-US" sz="2200" dirty="0">
              <a:solidFill>
                <a:prstClr val="black"/>
              </a:solidFill>
              <a:latin typeface="Calibri" panose="020F0502020204030204"/>
              <a:ea typeface="Open Sans"/>
              <a:cs typeface="Open Sans"/>
              <a:sym typeface="Open Sans"/>
            </a:endParaRPr>
          </a:p>
          <a:p>
            <a:pPr marL="285750" indent="-285750" defTabSz="457200">
              <a:buFont typeface="Wingdings" panose="05000000000000000000" pitchFamily="2" charset="2"/>
              <a:buChar char="§"/>
            </a:pPr>
            <a:r>
              <a:rPr lang="en-US" sz="2200" dirty="0">
                <a:solidFill>
                  <a:prstClr val="black"/>
                </a:solidFill>
                <a:latin typeface="Calibri" panose="020F0502020204030204"/>
                <a:ea typeface="Open Sans"/>
                <a:cs typeface="Open Sans"/>
                <a:sym typeface="Open Sans"/>
              </a:rPr>
              <a:t>To be led by the NBDC and the NIEA and overseen by a Steering Group</a:t>
            </a:r>
          </a:p>
          <a:p>
            <a:pPr defTabSz="457200"/>
            <a:endParaRPr lang="en-US" sz="2200" dirty="0">
              <a:solidFill>
                <a:prstClr val="black"/>
              </a:solidFill>
              <a:latin typeface="Calibri" panose="020F0502020204030204"/>
              <a:ea typeface="Open Sans"/>
              <a:cs typeface="Open Sans"/>
              <a:sym typeface="Open Sans"/>
            </a:endParaRPr>
          </a:p>
          <a:p>
            <a:pPr marL="285750" indent="-285750" defTabSz="457200">
              <a:buFont typeface="Wingdings" panose="05000000000000000000" pitchFamily="2" charset="2"/>
              <a:buChar char="§"/>
            </a:pPr>
            <a:r>
              <a:rPr lang="en-US" sz="2200" dirty="0">
                <a:solidFill>
                  <a:prstClr val="black"/>
                </a:solidFill>
                <a:latin typeface="Calibri" panose="020F0502020204030204"/>
                <a:ea typeface="Open Sans"/>
                <a:cs typeface="Open Sans"/>
                <a:sym typeface="Open Sans"/>
              </a:rPr>
              <a:t>The Initiative will contribute directly to implementation of the investment objective in the Shared Island chapter of the revised NDP on “Supporting more all-island approaches to biodiversity protection”</a:t>
            </a:r>
          </a:p>
          <a:p>
            <a:pPr defTabSz="457200"/>
            <a:endParaRPr lang="en-US" sz="2200" dirty="0">
              <a:solidFill>
                <a:prstClr val="black"/>
              </a:solidFill>
              <a:latin typeface="Calibri" panose="020F0502020204030204"/>
              <a:ea typeface="Open Sans"/>
              <a:cs typeface="Open Sans"/>
              <a:sym typeface="Open Sans"/>
            </a:endParaRPr>
          </a:p>
          <a:p>
            <a:pPr marL="285750" indent="-285750" defTabSz="457200">
              <a:buFont typeface="Wingdings" panose="05000000000000000000" pitchFamily="2" charset="2"/>
              <a:buChar char="§"/>
            </a:pPr>
            <a:r>
              <a:rPr lang="en-US" sz="2200" dirty="0">
                <a:solidFill>
                  <a:prstClr val="black"/>
                </a:solidFill>
                <a:latin typeface="Calibri" panose="020F0502020204030204"/>
                <a:ea typeface="Open Sans"/>
                <a:cs typeface="Open Sans"/>
                <a:sym typeface="Open Sans"/>
              </a:rPr>
              <a:t>The Initiative not only ensures joined-up strategies and coordination - which is a sensible approach - but also reduces the burden of cost to each administration</a:t>
            </a:r>
          </a:p>
          <a:p>
            <a:pPr marL="285750" indent="-285750" defTabSz="457200">
              <a:buFont typeface="Wingdings" panose="05000000000000000000" pitchFamily="2" charset="2"/>
              <a:buChar char="§"/>
            </a:pPr>
            <a:endParaRPr lang="en-US" sz="2200" dirty="0">
              <a:solidFill>
                <a:prstClr val="black"/>
              </a:solidFill>
              <a:latin typeface="Calibri" panose="020F0502020204030204"/>
              <a:ea typeface="Open Sans"/>
              <a:cs typeface="Open Sans"/>
              <a:sym typeface="Open Sans"/>
            </a:endParaRPr>
          </a:p>
          <a:p>
            <a:pPr marL="285750" indent="-285750" defTabSz="457200">
              <a:buFont typeface="Wingdings" panose="05000000000000000000" pitchFamily="2" charset="2"/>
              <a:buChar char="§"/>
            </a:pPr>
            <a:r>
              <a:rPr lang="en-US" sz="2200" dirty="0">
                <a:solidFill>
                  <a:prstClr val="black"/>
                </a:solidFill>
                <a:latin typeface="Calibri" panose="020F0502020204030204"/>
                <a:ea typeface="Open Sans"/>
                <a:cs typeface="Open Sans"/>
                <a:sym typeface="Open Sans"/>
              </a:rPr>
              <a:t>The Initiative will also support the development and implementation of catchment-level IAS action plans at site/project level through the </a:t>
            </a:r>
            <a:r>
              <a:rPr lang="en-GB" sz="2200" dirty="0">
                <a:solidFill>
                  <a:prstClr val="black"/>
                </a:solidFill>
                <a:latin typeface="Calibri" panose="020F0502020204030204"/>
                <a:ea typeface="Open Sans"/>
                <a:cs typeface="Open Sans"/>
                <a:sym typeface="Open Sans"/>
              </a:rPr>
              <a:t>PEACEPLUS</a:t>
            </a:r>
            <a:r>
              <a:rPr lang="en-US" sz="2200" dirty="0">
                <a:solidFill>
                  <a:prstClr val="black"/>
                </a:solidFill>
                <a:latin typeface="Calibri" panose="020F0502020204030204"/>
                <a:ea typeface="Open Sans"/>
                <a:cs typeface="Open Sans"/>
                <a:sym typeface="Open Sans"/>
              </a:rPr>
              <a:t> programme</a:t>
            </a:r>
            <a:endParaRPr lang="en-US" sz="2000" dirty="0">
              <a:solidFill>
                <a:prstClr val="black"/>
              </a:solidFill>
              <a:latin typeface="Calibri" panose="020F0502020204030204"/>
              <a:ea typeface="Open Sans"/>
              <a:cs typeface="Open Sans"/>
              <a:sym typeface="Open Sans"/>
            </a:endParaRPr>
          </a:p>
        </p:txBody>
      </p:sp>
    </p:spTree>
    <p:extLst>
      <p:ext uri="{BB962C8B-B14F-4D97-AF65-F5344CB8AC3E}">
        <p14:creationId xmlns:p14="http://schemas.microsoft.com/office/powerpoint/2010/main" val="3763149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725" y="322246"/>
            <a:ext cx="9662528" cy="714702"/>
          </a:xfrm>
        </p:spPr>
        <p:txBody>
          <a:bodyPr>
            <a:normAutofit/>
          </a:bodyPr>
          <a:lstStyle/>
          <a:p>
            <a:pPr algn="ctr"/>
            <a:r>
              <a:rPr lang="en-IE" sz="4400" dirty="0"/>
              <a:t>Lessons learned</a:t>
            </a:r>
          </a:p>
        </p:txBody>
      </p:sp>
      <p:sp>
        <p:nvSpPr>
          <p:cNvPr id="6" name="Text Placeholder 5"/>
          <p:cNvSpPr>
            <a:spLocks noGrp="1"/>
          </p:cNvSpPr>
          <p:nvPr>
            <p:ph type="body" sz="quarter" idx="13"/>
          </p:nvPr>
        </p:nvSpPr>
        <p:spPr>
          <a:xfrm>
            <a:off x="1041236" y="1146403"/>
            <a:ext cx="9662528" cy="4519106"/>
          </a:xfrm>
        </p:spPr>
        <p:txBody>
          <a:bodyPr>
            <a:normAutofit fontScale="85000" lnSpcReduction="20000"/>
          </a:bodyPr>
          <a:lstStyle/>
          <a:p>
            <a:pPr>
              <a:lnSpc>
                <a:spcPct val="120000"/>
              </a:lnSpc>
              <a:spcAft>
                <a:spcPts val="1200"/>
              </a:spcAft>
            </a:pPr>
            <a:r>
              <a:rPr lang="en-IE" dirty="0">
                <a:solidFill>
                  <a:schemeClr val="tx1"/>
                </a:solidFill>
              </a:rPr>
              <a:t>The projects involve hard work for all involved, so the investment of time by you and the competent authorities has to be worth it</a:t>
            </a:r>
          </a:p>
          <a:p>
            <a:pPr>
              <a:lnSpc>
                <a:spcPct val="120000"/>
              </a:lnSpc>
              <a:spcAft>
                <a:spcPts val="1200"/>
              </a:spcAft>
            </a:pPr>
            <a:r>
              <a:rPr lang="en-IE" dirty="0">
                <a:solidFill>
                  <a:schemeClr val="tx1"/>
                </a:solidFill>
              </a:rPr>
              <a:t>Data and ecological management and coherence between WPs is critical; ecological, data and GIS leads are required to manage across work packages and to ensure coherent engagement with NPWS  and NIEA</a:t>
            </a:r>
          </a:p>
          <a:p>
            <a:pPr>
              <a:lnSpc>
                <a:spcPct val="120000"/>
              </a:lnSpc>
              <a:spcAft>
                <a:spcPts val="1200"/>
              </a:spcAft>
            </a:pPr>
            <a:r>
              <a:rPr lang="en-GB" dirty="0">
                <a:solidFill>
                  <a:schemeClr val="tx1"/>
                </a:solidFill>
              </a:rPr>
              <a:t>Work closely with other projects and programmes (such as other PEACEPLUS projects, Wild Atlantic Nature, </a:t>
            </a:r>
            <a:r>
              <a:rPr lang="en-GB" dirty="0" err="1">
                <a:solidFill>
                  <a:schemeClr val="tx1"/>
                </a:solidFill>
              </a:rPr>
              <a:t>WaterLANDS</a:t>
            </a:r>
            <a:r>
              <a:rPr lang="en-GB" dirty="0">
                <a:solidFill>
                  <a:schemeClr val="tx1"/>
                </a:solidFill>
              </a:rPr>
              <a:t>, Cooperation projects and European Innovation Partnership projects) to ensure consistency of approaches for common tasks, to build capacity and avoid overlaps. </a:t>
            </a:r>
            <a:endParaRPr lang="en-IE" dirty="0"/>
          </a:p>
        </p:txBody>
      </p:sp>
    </p:spTree>
    <p:extLst>
      <p:ext uri="{BB962C8B-B14F-4D97-AF65-F5344CB8AC3E}">
        <p14:creationId xmlns:p14="http://schemas.microsoft.com/office/powerpoint/2010/main" val="206188645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15786" r="8871"/>
          <a:stretch/>
        </p:blipFill>
        <p:spPr>
          <a:xfrm rot="5400000">
            <a:off x="7199543" y="192599"/>
            <a:ext cx="2428694" cy="1985796"/>
          </a:xfrm>
          <a:prstGeom prst="rect">
            <a:avLst/>
          </a:prstGeom>
        </p:spPr>
      </p:pic>
      <p:sp>
        <p:nvSpPr>
          <p:cNvPr id="3" name="Text Placeholder 2"/>
          <p:cNvSpPr>
            <a:spLocks noGrp="1"/>
          </p:cNvSpPr>
          <p:nvPr>
            <p:ph type="body" sz="quarter" idx="1"/>
          </p:nvPr>
        </p:nvSpPr>
        <p:spPr>
          <a:xfrm>
            <a:off x="2772137" y="3001716"/>
            <a:ext cx="9601469" cy="2111341"/>
          </a:xfrm>
        </p:spPr>
        <p:txBody>
          <a:bodyPr>
            <a:normAutofit/>
          </a:bodyPr>
          <a:lstStyle/>
          <a:p>
            <a:r>
              <a:rPr lang="en-IE" sz="3200" b="1" dirty="0"/>
              <a:t>     </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387" r="16147"/>
          <a:stretch/>
        </p:blipFill>
        <p:spPr>
          <a:xfrm>
            <a:off x="-19138" y="0"/>
            <a:ext cx="2596908" cy="2428694"/>
          </a:xfrm>
          <a:prstGeom prst="rect">
            <a:avLst/>
          </a:prstGeom>
        </p:spPr>
      </p:pic>
      <p:pic>
        <p:nvPicPr>
          <p:cNvPr id="11" name="Picture 10"/>
          <p:cNvPicPr>
            <a:picLocks noChangeAspect="1"/>
          </p:cNvPicPr>
          <p:nvPr/>
        </p:nvPicPr>
        <p:blipFill rotWithShape="1">
          <a:blip r:embed="rId5" cstate="hqprint">
            <a:extLst>
              <a:ext uri="{28A0092B-C50C-407E-A947-70E740481C1C}">
                <a14:useLocalDpi xmlns:a14="http://schemas.microsoft.com/office/drawing/2010/main" val="0"/>
              </a:ext>
            </a:extLst>
          </a:blip>
          <a:srcRect l="19028" t="13333" r="16666" b="7037"/>
          <a:stretch/>
        </p:blipFill>
        <p:spPr>
          <a:xfrm>
            <a:off x="2577770" y="-13450"/>
            <a:ext cx="2729263" cy="2411064"/>
          </a:xfrm>
          <a:prstGeom prst="rect">
            <a:avLst/>
          </a:prstGeom>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val="0"/>
              </a:ext>
            </a:extLst>
          </a:blip>
          <a:srcRect l="24494" t="22257" r="22971" b="24918"/>
          <a:stretch/>
        </p:blipFill>
        <p:spPr>
          <a:xfrm>
            <a:off x="5287014" y="-21776"/>
            <a:ext cx="2153998" cy="2420521"/>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5708"/>
          <a:stretch/>
        </p:blipFill>
        <p:spPr>
          <a:xfrm>
            <a:off x="9406788" y="-31516"/>
            <a:ext cx="3129301" cy="241363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2" y="2395569"/>
            <a:ext cx="12532727" cy="4520675"/>
          </a:xfrm>
          <a:prstGeom prst="rect">
            <a:avLst/>
          </a:prstGeom>
        </p:spPr>
      </p:pic>
      <p:sp>
        <p:nvSpPr>
          <p:cNvPr id="5" name="TextBox 4"/>
          <p:cNvSpPr txBox="1"/>
          <p:nvPr/>
        </p:nvSpPr>
        <p:spPr>
          <a:xfrm>
            <a:off x="413698" y="2563896"/>
            <a:ext cx="4972050" cy="1384995"/>
          </a:xfrm>
          <a:prstGeom prst="rect">
            <a:avLst/>
          </a:prstGeom>
          <a:noFill/>
        </p:spPr>
        <p:txBody>
          <a:bodyPr wrap="square" rtlCol="0">
            <a:spAutoFit/>
          </a:bodyPr>
          <a:lstStyle/>
          <a:p>
            <a:pPr algn="ctr" defTabSz="412750" hangingPunct="0"/>
            <a:r>
              <a:rPr lang="en-IE" sz="2800" b="1" kern="0" dirty="0">
                <a:solidFill>
                  <a:srgbClr val="000000"/>
                </a:solidFill>
                <a:latin typeface="Open Sans"/>
                <a:ea typeface="Open Sans"/>
                <a:cs typeface="Open Sans"/>
                <a:sym typeface="Open Sans"/>
              </a:rPr>
              <a:t>Thanks for listening – </a:t>
            </a:r>
          </a:p>
          <a:p>
            <a:pPr algn="ctr" defTabSz="412750" hangingPunct="0"/>
            <a:r>
              <a:rPr lang="en-IE" sz="2800" b="1" kern="0" dirty="0">
                <a:solidFill>
                  <a:srgbClr val="000000"/>
                </a:solidFill>
                <a:latin typeface="Open Sans"/>
                <a:ea typeface="Open Sans"/>
                <a:cs typeface="Open Sans"/>
                <a:sym typeface="Open Sans"/>
              </a:rPr>
              <a:t>good luck with the next steps</a:t>
            </a:r>
          </a:p>
        </p:txBody>
      </p:sp>
    </p:spTree>
    <p:extLst>
      <p:ext uri="{BB962C8B-B14F-4D97-AF65-F5344CB8AC3E}">
        <p14:creationId xmlns:p14="http://schemas.microsoft.com/office/powerpoint/2010/main" val="83864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AACB-0C9B-C2CF-0246-997E486B1BC5}"/>
              </a:ext>
            </a:extLst>
          </p:cNvPr>
          <p:cNvSpPr>
            <a:spLocks noGrp="1"/>
          </p:cNvSpPr>
          <p:nvPr>
            <p:ph type="title"/>
          </p:nvPr>
        </p:nvSpPr>
        <p:spPr/>
        <p:txBody>
          <a:bodyPr/>
          <a:lstStyle/>
          <a:p>
            <a:r>
              <a:rPr lang="en-GB" dirty="0"/>
              <a:t>Policy Interests: </a:t>
            </a:r>
            <a:br>
              <a:rPr lang="en-GB" dirty="0"/>
            </a:br>
            <a:r>
              <a:rPr lang="en-GB" dirty="0"/>
              <a:t>Northern Ireland</a:t>
            </a:r>
          </a:p>
        </p:txBody>
      </p:sp>
      <p:sp>
        <p:nvSpPr>
          <p:cNvPr id="3" name="Text Placeholder 2">
            <a:extLst>
              <a:ext uri="{FF2B5EF4-FFF2-40B4-BE49-F238E27FC236}">
                <a16:creationId xmlns:a16="http://schemas.microsoft.com/office/drawing/2014/main" id="{EA3B70FA-F6EF-5244-643D-C0D9DCD308FA}"/>
              </a:ext>
            </a:extLst>
          </p:cNvPr>
          <p:cNvSpPr>
            <a:spLocks noGrp="1"/>
          </p:cNvSpPr>
          <p:nvPr>
            <p:ph type="body" idx="1"/>
          </p:nvPr>
        </p:nvSpPr>
        <p:spPr>
          <a:xfrm>
            <a:off x="838200" y="3544479"/>
            <a:ext cx="10515600" cy="1590602"/>
          </a:xfrm>
        </p:spPr>
        <p:txBody>
          <a:bodyPr/>
          <a:lstStyle/>
          <a:p>
            <a:r>
              <a:rPr lang="en-GB" dirty="0">
                <a:solidFill>
                  <a:schemeClr val="tx1"/>
                </a:solidFill>
              </a:rPr>
              <a:t>Jeannine McCool, </a:t>
            </a:r>
          </a:p>
          <a:p>
            <a:r>
              <a:rPr lang="en-GB" dirty="0">
                <a:solidFill>
                  <a:schemeClr val="tx1"/>
                </a:solidFill>
              </a:rPr>
              <a:t>NIEA - DAERA</a:t>
            </a:r>
          </a:p>
        </p:txBody>
      </p:sp>
    </p:spTree>
    <p:extLst>
      <p:ext uri="{BB962C8B-B14F-4D97-AF65-F5344CB8AC3E}">
        <p14:creationId xmlns:p14="http://schemas.microsoft.com/office/powerpoint/2010/main" val="1901845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75520" y="424546"/>
            <a:ext cx="8640960" cy="3816424"/>
          </a:xfrm>
        </p:spPr>
        <p:txBody>
          <a:bodyPr/>
          <a:lstStyle/>
          <a:p>
            <a:pPr algn="ctr" eaLnBrk="1" hangingPunct="1"/>
            <a:r>
              <a:rPr lang="en-GB" sz="3600" dirty="0"/>
              <a:t>Environmental Priorities for DAERA</a:t>
            </a:r>
            <a:br>
              <a:rPr lang="en-GB" sz="3600" dirty="0"/>
            </a:br>
            <a:br>
              <a:rPr lang="en-GB" sz="3600" dirty="0"/>
            </a:br>
            <a:r>
              <a:rPr lang="en-GB" sz="3600" dirty="0"/>
              <a:t>Jeannine McCool</a:t>
            </a:r>
          </a:p>
        </p:txBody>
      </p:sp>
    </p:spTree>
    <p:extLst>
      <p:ext uri="{BB962C8B-B14F-4D97-AF65-F5344CB8AC3E}">
        <p14:creationId xmlns:p14="http://schemas.microsoft.com/office/powerpoint/2010/main" val="181840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F9338E7-2332-8908-1D35-948C6E9F6F5F}"/>
              </a:ext>
            </a:extLst>
          </p:cNvPr>
          <p:cNvSpPr>
            <a:spLocks noGrp="1"/>
          </p:cNvSpPr>
          <p:nvPr>
            <p:ph type="title"/>
          </p:nvPr>
        </p:nvSpPr>
        <p:spPr>
          <a:xfrm>
            <a:off x="177553" y="222836"/>
            <a:ext cx="11833933" cy="774114"/>
          </a:xfrm>
        </p:spPr>
        <p:txBody>
          <a:bodyPr>
            <a:normAutofit/>
          </a:bodyPr>
          <a:lstStyle/>
          <a:p>
            <a:pPr algn="ctr"/>
            <a:r>
              <a:rPr lang="en-US" sz="4000" dirty="0"/>
              <a:t>How did we get here?</a:t>
            </a:r>
          </a:p>
        </p:txBody>
      </p:sp>
      <p:pic>
        <p:nvPicPr>
          <p:cNvPr id="6" name="Picture 5">
            <a:extLst>
              <a:ext uri="{FF2B5EF4-FFF2-40B4-BE49-F238E27FC236}">
                <a16:creationId xmlns:a16="http://schemas.microsoft.com/office/drawing/2014/main" id="{BD983ECC-8771-55F2-70AE-A860AD6C3344}"/>
              </a:ext>
            </a:extLst>
          </p:cNvPr>
          <p:cNvPicPr>
            <a:picLocks noChangeAspect="1"/>
          </p:cNvPicPr>
          <p:nvPr/>
        </p:nvPicPr>
        <p:blipFill>
          <a:blip r:embed="rId2"/>
          <a:stretch>
            <a:fillRect/>
          </a:stretch>
        </p:blipFill>
        <p:spPr>
          <a:xfrm>
            <a:off x="405594" y="1602832"/>
            <a:ext cx="4366431" cy="4258218"/>
          </a:xfrm>
          <a:prstGeom prst="rect">
            <a:avLst/>
          </a:prstGeom>
        </p:spPr>
      </p:pic>
      <p:sp>
        <p:nvSpPr>
          <p:cNvPr id="7" name="Content Placeholder 6">
            <a:extLst>
              <a:ext uri="{FF2B5EF4-FFF2-40B4-BE49-F238E27FC236}">
                <a16:creationId xmlns:a16="http://schemas.microsoft.com/office/drawing/2014/main" id="{B30C24FF-2F30-8750-F733-C2ACB6074B8C}"/>
              </a:ext>
            </a:extLst>
          </p:cNvPr>
          <p:cNvSpPr>
            <a:spLocks noGrp="1"/>
          </p:cNvSpPr>
          <p:nvPr>
            <p:ph idx="1"/>
          </p:nvPr>
        </p:nvSpPr>
        <p:spPr>
          <a:xfrm>
            <a:off x="5209821" y="1823432"/>
            <a:ext cx="6172200" cy="3247043"/>
          </a:xfrm>
          <a:prstGeom prst="rect">
            <a:avLst/>
          </a:prstGeom>
          <a:solidFill>
            <a:srgbClr val="FFFFFF"/>
          </a:solidFill>
          <a:ln>
            <a:solidFill>
              <a:srgbClr val="8E93C4"/>
            </a:solidFill>
          </a:ln>
          <a:effectLst>
            <a:outerShdw blurRad="88900" sx="103000" sy="103000" algn="ctr" rotWithShape="0">
              <a:srgbClr val="8E93C4">
                <a:alpha val="33000"/>
              </a:srgbClr>
            </a:outerShdw>
          </a:effectLst>
        </p:spPr>
        <p:style>
          <a:lnRef idx="1">
            <a:schemeClr val="accent1"/>
          </a:lnRef>
          <a:fillRef idx="3">
            <a:schemeClr val="accent1"/>
          </a:fillRef>
          <a:effectRef idx="2">
            <a:schemeClr val="accent1"/>
          </a:effectRef>
          <a:fontRef idx="minor">
            <a:schemeClr val="lt1"/>
          </a:fontRef>
        </p:style>
        <p:txBody>
          <a:bodyPr wrap="square" rIns="0" rtlCol="0" anchor="ctr">
            <a:spAutoFit/>
          </a:bodyPr>
          <a:lstStyle/>
          <a:p>
            <a:pPr marL="355600" marR="0" lvl="0" indent="-35560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Support of the NI Executive, the Government of Ireland, the UK Government and the European Union.</a:t>
            </a:r>
          </a:p>
          <a:p>
            <a:pPr marL="355600" marR="0" lvl="0" indent="-35560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Building upon previous PEACE &amp; INTERREG programmes. </a:t>
            </a:r>
          </a:p>
          <a:p>
            <a:pPr marL="355600" marR="0" lvl="0" indent="-35560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Renewed focus on peace and reconciliation.</a:t>
            </a:r>
          </a:p>
          <a:p>
            <a:pPr marL="355600" marR="0" lvl="0" indent="-355600" algn="l" defTabSz="914400" rtl="0" eaLnBrk="1" fontAlgn="auto" latinLnBrk="0" hangingPunct="1">
              <a:lnSpc>
                <a:spcPct val="100000"/>
              </a:lnSpc>
              <a:spcBef>
                <a:spcPts val="0"/>
              </a:spcBef>
              <a:spcAft>
                <a:spcPts val="1800"/>
              </a:spcAft>
              <a:buClr>
                <a:srgbClr val="FFCC00"/>
              </a:buClr>
              <a:buSzTx/>
              <a:buFont typeface="MS PGothic" panose="020B0600070205080204" pitchFamily="34" charset="-128"/>
              <a:buChar char="●"/>
              <a:tabLst/>
              <a:defRPr/>
            </a:pPr>
            <a:r>
              <a:rPr kumimoji="0" lang="en-GB" sz="2000" b="0" i="0" u="none" strike="noStrike" kern="1200" cap="none" spc="0" normalizeH="0" baseline="0" noProof="0" dirty="0">
                <a:ln>
                  <a:noFill/>
                </a:ln>
                <a:solidFill>
                  <a:srgbClr val="E7E6E6">
                    <a:lumMod val="10000"/>
                  </a:srgbClr>
                </a:solidFill>
                <a:effectLst/>
                <a:uLnTx/>
                <a:uFillTx/>
                <a:latin typeface="Arial Nova" panose="020B0604020202020204" pitchFamily="34" charset="0"/>
                <a:ea typeface="+mn-ea"/>
                <a:cs typeface="+mn-cs"/>
              </a:rPr>
              <a:t>Ensuring all projects contribute to cross-border and economic and territorial development.</a:t>
            </a:r>
          </a:p>
        </p:txBody>
      </p:sp>
      <p:sp>
        <p:nvSpPr>
          <p:cNvPr id="8" name="TextBox 7">
            <a:extLst>
              <a:ext uri="{FF2B5EF4-FFF2-40B4-BE49-F238E27FC236}">
                <a16:creationId xmlns:a16="http://schemas.microsoft.com/office/drawing/2014/main" id="{E381FFF0-1A0F-A572-AB42-AE5580BB4EB5}"/>
              </a:ext>
            </a:extLst>
          </p:cNvPr>
          <p:cNvSpPr txBox="1"/>
          <p:nvPr/>
        </p:nvSpPr>
        <p:spPr>
          <a:xfrm>
            <a:off x="2687782" y="4760794"/>
            <a:ext cx="1807151" cy="619363"/>
          </a:xfrm>
          <a:prstGeom prst="roundRect">
            <a:avLst>
              <a:gd name="adj" fmla="val 27184"/>
            </a:avLst>
          </a:prstGeom>
          <a:solidFill>
            <a:srgbClr val="F4D667"/>
          </a:solidFill>
          <a:ln>
            <a:solidFill>
              <a:srgbClr val="555CA4"/>
            </a:solidFill>
          </a:ln>
          <a:effectLst>
            <a:outerShdw blurRad="50800" dist="38100" dir="2700000" algn="tl" rotWithShape="0">
              <a:srgbClr val="8E93C4">
                <a:alpha val="40000"/>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45CA3"/>
                </a:solidFill>
                <a:effectLst/>
                <a:uLnTx/>
                <a:uFillTx/>
                <a:latin typeface="Arial" panose="020B0604020202020204" pitchFamily="34" charset="0"/>
                <a:ea typeface="+mn-ea"/>
                <a:cs typeface="Arial" panose="020B0604020202020204" pitchFamily="34" charset="0"/>
              </a:rPr>
              <a:t>The Peace Bridge Derry-Londonderry </a:t>
            </a:r>
          </a:p>
        </p:txBody>
      </p:sp>
    </p:spTree>
    <p:extLst>
      <p:ext uri="{BB962C8B-B14F-4D97-AF65-F5344CB8AC3E}">
        <p14:creationId xmlns:p14="http://schemas.microsoft.com/office/powerpoint/2010/main" val="1548058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16131" y="954484"/>
            <a:ext cx="3126996" cy="1714292"/>
          </a:xfrm>
          <a:prstGeom prst="rect">
            <a:avLst/>
          </a:prstGeom>
        </p:spPr>
      </p:pic>
      <p:pic>
        <p:nvPicPr>
          <p:cNvPr id="5" name="Picture 4"/>
          <p:cNvPicPr>
            <a:picLocks noChangeAspect="1"/>
          </p:cNvPicPr>
          <p:nvPr/>
        </p:nvPicPr>
        <p:blipFill>
          <a:blip r:embed="rId4"/>
          <a:stretch>
            <a:fillRect/>
          </a:stretch>
        </p:blipFill>
        <p:spPr>
          <a:xfrm>
            <a:off x="4311137" y="908074"/>
            <a:ext cx="3126996" cy="1773896"/>
          </a:xfrm>
          <a:prstGeom prst="rect">
            <a:avLst/>
          </a:prstGeom>
        </p:spPr>
      </p:pic>
      <p:pic>
        <p:nvPicPr>
          <p:cNvPr id="6" name="Picture 5"/>
          <p:cNvPicPr>
            <a:picLocks noChangeAspect="1"/>
          </p:cNvPicPr>
          <p:nvPr/>
        </p:nvPicPr>
        <p:blipFill>
          <a:blip r:embed="rId5"/>
          <a:stretch>
            <a:fillRect/>
          </a:stretch>
        </p:blipFill>
        <p:spPr>
          <a:xfrm>
            <a:off x="1574277" y="2668776"/>
            <a:ext cx="2652902" cy="1399427"/>
          </a:xfrm>
          <a:prstGeom prst="rect">
            <a:avLst/>
          </a:prstGeom>
        </p:spPr>
      </p:pic>
      <p:pic>
        <p:nvPicPr>
          <p:cNvPr id="7" name="Picture 6"/>
          <p:cNvPicPr>
            <a:picLocks noChangeAspect="1"/>
          </p:cNvPicPr>
          <p:nvPr/>
        </p:nvPicPr>
        <p:blipFill rotWithShape="1">
          <a:blip r:embed="rId6"/>
          <a:srcRect t="5847"/>
          <a:stretch/>
        </p:blipFill>
        <p:spPr>
          <a:xfrm>
            <a:off x="4921660" y="2799761"/>
            <a:ext cx="3126996" cy="1654256"/>
          </a:xfrm>
          <a:prstGeom prst="rect">
            <a:avLst/>
          </a:prstGeom>
        </p:spPr>
      </p:pic>
      <p:pic>
        <p:nvPicPr>
          <p:cNvPr id="8" name="Picture 7"/>
          <p:cNvPicPr>
            <a:picLocks noChangeAspect="1"/>
          </p:cNvPicPr>
          <p:nvPr/>
        </p:nvPicPr>
        <p:blipFill>
          <a:blip r:embed="rId7"/>
          <a:stretch>
            <a:fillRect/>
          </a:stretch>
        </p:blipFill>
        <p:spPr>
          <a:xfrm>
            <a:off x="7880864" y="763194"/>
            <a:ext cx="2425886" cy="1850091"/>
          </a:xfrm>
          <a:prstGeom prst="rect">
            <a:avLst/>
          </a:prstGeom>
        </p:spPr>
      </p:pic>
      <p:pic>
        <p:nvPicPr>
          <p:cNvPr id="9" name="Picture 8"/>
          <p:cNvPicPr>
            <a:picLocks noChangeAspect="1"/>
          </p:cNvPicPr>
          <p:nvPr/>
        </p:nvPicPr>
        <p:blipFill>
          <a:blip r:embed="rId8"/>
          <a:stretch>
            <a:fillRect/>
          </a:stretch>
        </p:blipFill>
        <p:spPr>
          <a:xfrm>
            <a:off x="2288427" y="4072768"/>
            <a:ext cx="2509399" cy="1319458"/>
          </a:xfrm>
          <a:prstGeom prst="rect">
            <a:avLst/>
          </a:prstGeom>
        </p:spPr>
      </p:pic>
      <p:pic>
        <p:nvPicPr>
          <p:cNvPr id="10" name="Picture 9"/>
          <p:cNvPicPr>
            <a:picLocks noChangeAspect="1"/>
          </p:cNvPicPr>
          <p:nvPr/>
        </p:nvPicPr>
        <p:blipFill>
          <a:blip r:embed="rId9"/>
          <a:stretch>
            <a:fillRect/>
          </a:stretch>
        </p:blipFill>
        <p:spPr>
          <a:xfrm>
            <a:off x="4952454" y="4440792"/>
            <a:ext cx="3096202" cy="1022028"/>
          </a:xfrm>
          <a:prstGeom prst="rect">
            <a:avLst/>
          </a:prstGeom>
        </p:spPr>
      </p:pic>
      <p:pic>
        <p:nvPicPr>
          <p:cNvPr id="11" name="Picture 10"/>
          <p:cNvPicPr>
            <a:picLocks noChangeAspect="1"/>
          </p:cNvPicPr>
          <p:nvPr/>
        </p:nvPicPr>
        <p:blipFill>
          <a:blip r:embed="rId10"/>
          <a:stretch>
            <a:fillRect/>
          </a:stretch>
        </p:blipFill>
        <p:spPr>
          <a:xfrm>
            <a:off x="8563583" y="2681970"/>
            <a:ext cx="1838325" cy="2476500"/>
          </a:xfrm>
          <a:prstGeom prst="rect">
            <a:avLst/>
          </a:prstGeom>
        </p:spPr>
      </p:pic>
      <p:sp>
        <p:nvSpPr>
          <p:cNvPr id="12" name="Rectangle 11"/>
          <p:cNvSpPr/>
          <p:nvPr/>
        </p:nvSpPr>
        <p:spPr>
          <a:xfrm>
            <a:off x="1423447" y="59855"/>
            <a:ext cx="9144000" cy="830997"/>
          </a:xfrm>
          <a:prstGeom prst="rect">
            <a:avLst/>
          </a:prstGeom>
        </p:spPr>
        <p:txBody>
          <a:bodyPr wrap="square">
            <a:spAutoFit/>
          </a:bodyPr>
          <a:lstStyle/>
          <a:p>
            <a:pPr algn="ctr" eaLnBrk="0" fontAlgn="base" hangingPunct="0">
              <a:spcBef>
                <a:spcPct val="0"/>
              </a:spcBef>
              <a:spcAft>
                <a:spcPct val="0"/>
              </a:spcAft>
            </a:pPr>
            <a:r>
              <a:rPr lang="en-GB" sz="2400" b="1" dirty="0">
                <a:solidFill>
                  <a:srgbClr val="142062"/>
                </a:solidFill>
                <a:latin typeface="Arial"/>
                <a:ea typeface="ＭＳ Ｐゴシック" charset="-128"/>
                <a:cs typeface="ＭＳ Ｐゴシック" charset="-128"/>
              </a:rPr>
              <a:t>International Conventions / </a:t>
            </a:r>
            <a:br>
              <a:rPr lang="en-GB" sz="2400" b="1" dirty="0">
                <a:solidFill>
                  <a:srgbClr val="142062"/>
                </a:solidFill>
                <a:latin typeface="Arial"/>
                <a:ea typeface="ＭＳ Ｐゴシック" charset="-128"/>
                <a:cs typeface="ＭＳ Ｐゴシック" charset="-128"/>
              </a:rPr>
            </a:br>
            <a:r>
              <a:rPr lang="en-GB" sz="2400" b="1" dirty="0">
                <a:solidFill>
                  <a:srgbClr val="142062"/>
                </a:solidFill>
                <a:latin typeface="Arial"/>
                <a:ea typeface="ＭＳ Ｐゴシック" charset="-128"/>
                <a:cs typeface="ＭＳ Ｐゴシック" charset="-128"/>
              </a:rPr>
              <a:t>Multilateral Environmental Agreements (</a:t>
            </a:r>
            <a:r>
              <a:rPr lang="en-GB" sz="2400" b="1" dirty="0" err="1">
                <a:solidFill>
                  <a:srgbClr val="142062"/>
                </a:solidFill>
                <a:latin typeface="Arial"/>
                <a:ea typeface="ＭＳ Ｐゴシック" charset="-128"/>
                <a:cs typeface="ＭＳ Ｐゴシック" charset="-128"/>
              </a:rPr>
              <a:t>MEAS</a:t>
            </a:r>
            <a:r>
              <a:rPr lang="en-GB" sz="2400" b="1" dirty="0">
                <a:solidFill>
                  <a:srgbClr val="142062"/>
                </a:solidFill>
                <a:latin typeface="Arial"/>
                <a:ea typeface="ＭＳ Ｐゴシック" charset="-128"/>
                <a:cs typeface="ＭＳ Ｐゴシック" charset="-128"/>
              </a:rPr>
              <a:t>)</a:t>
            </a:r>
          </a:p>
        </p:txBody>
      </p:sp>
    </p:spTree>
    <p:extLst>
      <p:ext uri="{BB962C8B-B14F-4D97-AF65-F5344CB8AC3E}">
        <p14:creationId xmlns:p14="http://schemas.microsoft.com/office/powerpoint/2010/main" val="2844327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a:extLst>
              <a:ext uri="{FF2B5EF4-FFF2-40B4-BE49-F238E27FC236}">
                <a16:creationId xmlns:a16="http://schemas.microsoft.com/office/drawing/2014/main" id="{C327BEA0-F602-EBE7-2B35-99674CB79DA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939" r="8681"/>
          <a:stretch/>
        </p:blipFill>
        <p:spPr>
          <a:xfrm>
            <a:off x="1473050" y="92827"/>
            <a:ext cx="5400600" cy="5184576"/>
          </a:xfrm>
        </p:spPr>
      </p:pic>
      <p:sp>
        <p:nvSpPr>
          <p:cNvPr id="10" name="TextBox 9">
            <a:extLst>
              <a:ext uri="{FF2B5EF4-FFF2-40B4-BE49-F238E27FC236}">
                <a16:creationId xmlns:a16="http://schemas.microsoft.com/office/drawing/2014/main" id="{69007268-DE7A-ADE8-8731-5164A0E05B0B}"/>
              </a:ext>
            </a:extLst>
          </p:cNvPr>
          <p:cNvSpPr txBox="1"/>
          <p:nvPr/>
        </p:nvSpPr>
        <p:spPr>
          <a:xfrm>
            <a:off x="7104113" y="202354"/>
            <a:ext cx="3147209" cy="1077218"/>
          </a:xfrm>
          <a:prstGeom prst="rect">
            <a:avLst/>
          </a:prstGeom>
          <a:noFill/>
        </p:spPr>
        <p:txBody>
          <a:bodyPr wrap="square" rtlCol="0">
            <a:spAutoFit/>
          </a:bodyPr>
          <a:lstStyle/>
          <a:p>
            <a:pPr eaLnBrk="0" fontAlgn="base" hangingPunct="0">
              <a:spcBef>
                <a:spcPct val="0"/>
              </a:spcBef>
              <a:spcAft>
                <a:spcPct val="0"/>
              </a:spcAft>
            </a:pPr>
            <a:r>
              <a:rPr lang="en-US" sz="3200" b="1" dirty="0" err="1">
                <a:solidFill>
                  <a:srgbClr val="142062"/>
                </a:solidFill>
                <a:latin typeface="Arial"/>
                <a:ea typeface="ＭＳ Ｐゴシック" charset="-128"/>
              </a:rPr>
              <a:t>PfG</a:t>
            </a:r>
            <a:r>
              <a:rPr lang="en-US" sz="3200" b="1" dirty="0">
                <a:solidFill>
                  <a:srgbClr val="142062"/>
                </a:solidFill>
                <a:latin typeface="Arial"/>
                <a:ea typeface="ＭＳ Ｐゴシック" charset="-128"/>
              </a:rPr>
              <a:t> Outcomes Framework</a:t>
            </a:r>
            <a:endParaRPr lang="en-GB" sz="3200" b="1" dirty="0">
              <a:solidFill>
                <a:srgbClr val="142062"/>
              </a:solidFill>
              <a:latin typeface="Arial"/>
              <a:ea typeface="ＭＳ Ｐゴシック" charset="-128"/>
            </a:endParaRPr>
          </a:p>
        </p:txBody>
      </p:sp>
      <p:pic>
        <p:nvPicPr>
          <p:cNvPr id="2" name="Picture 1">
            <a:extLst>
              <a:ext uri="{FF2B5EF4-FFF2-40B4-BE49-F238E27FC236}">
                <a16:creationId xmlns:a16="http://schemas.microsoft.com/office/drawing/2014/main" id="{83ABF0CD-3E51-592B-592C-1848F8822CF2}"/>
              </a:ext>
            </a:extLst>
          </p:cNvPr>
          <p:cNvPicPr>
            <a:picLocks noChangeAspect="1"/>
          </p:cNvPicPr>
          <p:nvPr/>
        </p:nvPicPr>
        <p:blipFill>
          <a:blip r:embed="rId4"/>
          <a:stretch>
            <a:fillRect/>
          </a:stretch>
        </p:blipFill>
        <p:spPr>
          <a:xfrm>
            <a:off x="7210780" y="1484785"/>
            <a:ext cx="2592288" cy="2592288"/>
          </a:xfrm>
          <a:prstGeom prst="rect">
            <a:avLst/>
          </a:prstGeom>
        </p:spPr>
      </p:pic>
      <p:sp>
        <p:nvSpPr>
          <p:cNvPr id="3" name="TextBox 2">
            <a:extLst>
              <a:ext uri="{FF2B5EF4-FFF2-40B4-BE49-F238E27FC236}">
                <a16:creationId xmlns:a16="http://schemas.microsoft.com/office/drawing/2014/main" id="{C19A496F-B4E2-7FD9-16A4-EAD3FA43EAA6}"/>
              </a:ext>
            </a:extLst>
          </p:cNvPr>
          <p:cNvSpPr txBox="1"/>
          <p:nvPr/>
        </p:nvSpPr>
        <p:spPr>
          <a:xfrm>
            <a:off x="6536519" y="4077074"/>
            <a:ext cx="3879961" cy="1200329"/>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000000"/>
                </a:solidFill>
                <a:latin typeface="Arial"/>
              </a:rPr>
              <a:t>DAERA is responsible for outcome two but has a role to play in several outcomes</a:t>
            </a:r>
            <a:endParaRPr lang="en-GB" sz="2400" dirty="0">
              <a:solidFill>
                <a:srgbClr val="000000"/>
              </a:solidFill>
              <a:latin typeface="Arial"/>
            </a:endParaRPr>
          </a:p>
        </p:txBody>
      </p:sp>
    </p:spTree>
    <p:extLst>
      <p:ext uri="{BB962C8B-B14F-4D97-AF65-F5344CB8AC3E}">
        <p14:creationId xmlns:p14="http://schemas.microsoft.com/office/powerpoint/2010/main" val="399787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19536" y="185152"/>
            <a:ext cx="7731322" cy="571500"/>
          </a:xfrm>
        </p:spPr>
        <p:txBody>
          <a:bodyPr/>
          <a:lstStyle/>
          <a:p>
            <a:pPr algn="ctr"/>
            <a:r>
              <a:rPr lang="en-GB" sz="3200" dirty="0"/>
              <a:t>NI Biodiversity Policy Development </a:t>
            </a:r>
          </a:p>
        </p:txBody>
      </p:sp>
      <p:graphicFrame>
        <p:nvGraphicFramePr>
          <p:cNvPr id="2" name="Diagram 1"/>
          <p:cNvGraphicFramePr/>
          <p:nvPr/>
        </p:nvGraphicFramePr>
        <p:xfrm>
          <a:off x="2541142" y="0"/>
          <a:ext cx="7011242" cy="287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nvGraphicFramePr>
        <p:xfrm>
          <a:off x="2541142" y="2204864"/>
          <a:ext cx="7011242" cy="3140204"/>
        </p:xfrm>
        <a:graphic>
          <a:graphicData uri="http://schemas.openxmlformats.org/drawingml/2006/table">
            <a:tbl>
              <a:tblPr firstRow="1" bandRow="1">
                <a:tableStyleId>{5C22544A-7EE6-4342-B048-85BDC9FD1C3A}</a:tableStyleId>
              </a:tblPr>
              <a:tblGrid>
                <a:gridCol w="3505621">
                  <a:extLst>
                    <a:ext uri="{9D8B030D-6E8A-4147-A177-3AD203B41FA5}">
                      <a16:colId xmlns:a16="http://schemas.microsoft.com/office/drawing/2014/main" val="20000"/>
                    </a:ext>
                  </a:extLst>
                </a:gridCol>
                <a:gridCol w="3505621">
                  <a:extLst>
                    <a:ext uri="{9D8B030D-6E8A-4147-A177-3AD203B41FA5}">
                      <a16:colId xmlns:a16="http://schemas.microsoft.com/office/drawing/2014/main" val="20001"/>
                    </a:ext>
                  </a:extLst>
                </a:gridCol>
              </a:tblGrid>
              <a:tr h="640844">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solidFill>
                            <a:srgbClr val="028F36"/>
                          </a:solidFill>
                        </a:rPr>
                        <a:t>Relevant policies and strategies</a:t>
                      </a:r>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70840">
                <a:tc>
                  <a:txBody>
                    <a:bodyPr/>
                    <a:lstStyle/>
                    <a:p>
                      <a:pPr algn="ctr">
                        <a:spcBef>
                          <a:spcPts val="1800"/>
                        </a:spcBef>
                        <a:spcAft>
                          <a:spcPts val="600"/>
                        </a:spcAft>
                        <a:buFont typeface="Arial" panose="020B0604020202020204" pitchFamily="34" charset="0"/>
                        <a:buNone/>
                      </a:pPr>
                      <a:r>
                        <a:rPr lang="en-GB" b="1" dirty="0">
                          <a:solidFill>
                            <a:srgbClr val="142062"/>
                          </a:solidFill>
                        </a:rPr>
                        <a:t>Environment Strategy</a:t>
                      </a:r>
                    </a:p>
                    <a:p>
                      <a:pPr marL="0" marR="0" lvl="0" indent="0" algn="ctr"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b="1" dirty="0">
                          <a:solidFill>
                            <a:srgbClr val="142062"/>
                          </a:solidFill>
                        </a:rPr>
                        <a:t>Peatland Strategy</a:t>
                      </a:r>
                    </a:p>
                    <a:p>
                      <a:pPr algn="ctr">
                        <a:spcBef>
                          <a:spcPts val="600"/>
                        </a:spcBef>
                        <a:spcAft>
                          <a:spcPts val="600"/>
                        </a:spcAft>
                        <a:buFont typeface="Arial" panose="020B0604020202020204" pitchFamily="34" charset="0"/>
                        <a:buNone/>
                      </a:pPr>
                      <a:r>
                        <a:rPr lang="en-GB" b="1" dirty="0">
                          <a:solidFill>
                            <a:srgbClr val="142062"/>
                          </a:solidFill>
                        </a:rPr>
                        <a:t>Climate Action Plan </a:t>
                      </a:r>
                    </a:p>
                    <a:p>
                      <a:pPr algn="ctr">
                        <a:spcBef>
                          <a:spcPts val="600"/>
                        </a:spcBef>
                        <a:spcAft>
                          <a:spcPts val="600"/>
                        </a:spcAft>
                        <a:buFont typeface="Arial" panose="020B0604020202020204" pitchFamily="34" charset="0"/>
                        <a:buNone/>
                      </a:pPr>
                      <a:r>
                        <a:rPr lang="en-GB" b="1" dirty="0">
                          <a:solidFill>
                            <a:srgbClr val="142062"/>
                          </a:solidFill>
                        </a:rPr>
                        <a:t>Clean Air Strategy</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b="1" dirty="0">
                          <a:solidFill>
                            <a:srgbClr val="142062"/>
                          </a:solidFill>
                        </a:rPr>
                        <a:t>Green Growth Strategy</a:t>
                      </a: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b="1" dirty="0">
                          <a:solidFill>
                            <a:srgbClr val="142062"/>
                          </a:solidFill>
                        </a:rPr>
                        <a:t>Planning policy</a:t>
                      </a:r>
                    </a:p>
                  </a:txBody>
                  <a:tcPr/>
                </a:tc>
                <a:tc>
                  <a:txBody>
                    <a:bodyPr/>
                    <a:lstStyle/>
                    <a:p>
                      <a:pPr algn="ctr">
                        <a:spcBef>
                          <a:spcPts val="1800"/>
                        </a:spcBef>
                        <a:spcAft>
                          <a:spcPts val="600"/>
                        </a:spcAft>
                        <a:buFont typeface="Arial" panose="020B0604020202020204" pitchFamily="34" charset="0"/>
                        <a:buNone/>
                      </a:pPr>
                      <a:r>
                        <a:rPr lang="en-GB" b="1" dirty="0">
                          <a:solidFill>
                            <a:srgbClr val="142062"/>
                          </a:solidFill>
                        </a:rPr>
                        <a:t>Ammonia Strategy</a:t>
                      </a:r>
                    </a:p>
                    <a:p>
                      <a:pPr algn="ctr">
                        <a:spcBef>
                          <a:spcPts val="600"/>
                        </a:spcBef>
                        <a:spcAft>
                          <a:spcPts val="600"/>
                        </a:spcAft>
                        <a:buFont typeface="Arial" panose="020B0604020202020204" pitchFamily="34" charset="0"/>
                        <a:buNone/>
                      </a:pPr>
                      <a:r>
                        <a:rPr lang="en-GB" b="1" dirty="0">
                          <a:solidFill>
                            <a:srgbClr val="142062"/>
                          </a:solidFill>
                        </a:rPr>
                        <a:t>Fisheries Policy</a:t>
                      </a:r>
                    </a:p>
                    <a:p>
                      <a:pPr algn="ctr">
                        <a:spcBef>
                          <a:spcPts val="600"/>
                        </a:spcBef>
                        <a:spcAft>
                          <a:spcPts val="600"/>
                        </a:spcAft>
                        <a:buFont typeface="Arial" panose="020B0604020202020204" pitchFamily="34" charset="0"/>
                        <a:buNone/>
                      </a:pPr>
                      <a:r>
                        <a:rPr lang="en-GB" b="1" dirty="0">
                          <a:solidFill>
                            <a:srgbClr val="142062"/>
                          </a:solidFill>
                        </a:rPr>
                        <a:t>Food Strategy</a:t>
                      </a:r>
                    </a:p>
                    <a:p>
                      <a:pPr marL="0" marR="0" lvl="0" indent="0" algn="ctr" defTabSz="6858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en-GB" b="1" dirty="0">
                          <a:solidFill>
                            <a:srgbClr val="142062"/>
                          </a:solidFill>
                        </a:rPr>
                        <a:t>Agricultural Policy</a:t>
                      </a:r>
                    </a:p>
                    <a:p>
                      <a:pPr algn="ctr">
                        <a:spcBef>
                          <a:spcPts val="600"/>
                        </a:spcBef>
                        <a:spcAft>
                          <a:spcPts val="600"/>
                        </a:spcAft>
                        <a:buFont typeface="Arial" panose="020B0604020202020204" pitchFamily="34" charset="0"/>
                        <a:buNone/>
                      </a:pPr>
                      <a:r>
                        <a:rPr lang="en-GB" b="1" dirty="0">
                          <a:solidFill>
                            <a:srgbClr val="142062"/>
                          </a:solidFill>
                        </a:rPr>
                        <a:t>Nutrient Action Programme</a:t>
                      </a:r>
                    </a:p>
                    <a:p>
                      <a:pPr algn="ctr">
                        <a:spcBef>
                          <a:spcPts val="600"/>
                        </a:spcBef>
                        <a:spcAft>
                          <a:spcPts val="600"/>
                        </a:spcAft>
                        <a:buFont typeface="Arial" panose="020B0604020202020204" pitchFamily="34" charset="0"/>
                        <a:buNone/>
                      </a:pPr>
                      <a:r>
                        <a:rPr lang="en-GB" b="1" dirty="0">
                          <a:solidFill>
                            <a:srgbClr val="142062"/>
                          </a:solidFill>
                        </a:rPr>
                        <a:t>Circular Economy</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353471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62150" y="1560435"/>
            <a:ext cx="8267700" cy="762000"/>
          </a:xfrm>
        </p:spPr>
        <p:txBody>
          <a:bodyPr/>
          <a:lstStyle/>
          <a:p>
            <a:pPr algn="ctr" eaLnBrk="1" hangingPunct="1"/>
            <a:r>
              <a:rPr lang="en-GB" sz="3600" dirty="0"/>
              <a:t>NI Priorities for</a:t>
            </a:r>
            <a:br>
              <a:rPr lang="en-GB" sz="3600" dirty="0"/>
            </a:br>
            <a:r>
              <a:rPr lang="en-GB" sz="3600" dirty="0"/>
              <a:t>PEACEPLUS Investment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CCE650-C9EF-4AE3-B6F1-64B0611E34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780" y="620688"/>
            <a:ext cx="4853512" cy="4855468"/>
          </a:xfrm>
          <a:prstGeom prst="rect">
            <a:avLst/>
          </a:prstGeom>
        </p:spPr>
      </p:pic>
      <p:sp>
        <p:nvSpPr>
          <p:cNvPr id="4" name="Title 3"/>
          <p:cNvSpPr>
            <a:spLocks noGrp="1"/>
          </p:cNvSpPr>
          <p:nvPr>
            <p:ph type="title"/>
          </p:nvPr>
        </p:nvSpPr>
        <p:spPr>
          <a:xfrm>
            <a:off x="1631503" y="190500"/>
            <a:ext cx="8907663" cy="762000"/>
          </a:xfrm>
        </p:spPr>
        <p:txBody>
          <a:bodyPr/>
          <a:lstStyle/>
          <a:p>
            <a:pPr algn="ctr"/>
            <a:r>
              <a:rPr lang="en-GB" sz="3200" dirty="0"/>
              <a:t>Priority Actions for a Nature Positive NI </a:t>
            </a:r>
            <a:br>
              <a:rPr lang="en-GB" sz="3200" dirty="0"/>
            </a:br>
            <a:endParaRPr lang="en-GB" sz="2800" i="1" dirty="0"/>
          </a:p>
        </p:txBody>
      </p:sp>
      <p:pic>
        <p:nvPicPr>
          <p:cNvPr id="3" name="Picture 2">
            <a:extLst>
              <a:ext uri="{FF2B5EF4-FFF2-40B4-BE49-F238E27FC236}">
                <a16:creationId xmlns:a16="http://schemas.microsoft.com/office/drawing/2014/main" id="{9C1112BD-AA8F-C947-E041-8B2F2AE98351}"/>
              </a:ext>
            </a:extLst>
          </p:cNvPr>
          <p:cNvPicPr>
            <a:picLocks noChangeAspect="1"/>
          </p:cNvPicPr>
          <p:nvPr/>
        </p:nvPicPr>
        <p:blipFill rotWithShape="1">
          <a:blip r:embed="rId4"/>
          <a:srcRect l="31888" t="16862" r="37400"/>
          <a:stretch/>
        </p:blipFill>
        <p:spPr>
          <a:xfrm>
            <a:off x="1569770" y="1000845"/>
            <a:ext cx="2629482" cy="3781427"/>
          </a:xfrm>
          <a:prstGeom prst="rect">
            <a:avLst/>
          </a:prstGeom>
        </p:spPr>
      </p:pic>
      <p:sp>
        <p:nvSpPr>
          <p:cNvPr id="7" name="TextBox 6">
            <a:extLst>
              <a:ext uri="{FF2B5EF4-FFF2-40B4-BE49-F238E27FC236}">
                <a16:creationId xmlns:a16="http://schemas.microsoft.com/office/drawing/2014/main" id="{A5B0F122-32C7-C48C-A196-873EC14E4A79}"/>
              </a:ext>
            </a:extLst>
          </p:cNvPr>
          <p:cNvSpPr txBox="1"/>
          <p:nvPr/>
        </p:nvSpPr>
        <p:spPr>
          <a:xfrm>
            <a:off x="1524000" y="4782272"/>
            <a:ext cx="5364088" cy="692497"/>
          </a:xfrm>
          <a:prstGeom prst="rect">
            <a:avLst/>
          </a:prstGeom>
          <a:noFill/>
        </p:spPr>
        <p:txBody>
          <a:bodyPr wrap="square">
            <a:spAutoFit/>
          </a:bodyPr>
          <a:lstStyle/>
          <a:p>
            <a:pPr eaLnBrk="0" fontAlgn="base" hangingPunct="0">
              <a:spcBef>
                <a:spcPct val="0"/>
              </a:spcBef>
              <a:spcAft>
                <a:spcPts val="1200"/>
              </a:spcAft>
            </a:pPr>
            <a:r>
              <a:rPr lang="en-GB" sz="1400" i="1" dirty="0">
                <a:solidFill>
                  <a:srgbClr val="000000"/>
                </a:solidFill>
                <a:latin typeface="Times" charset="0"/>
              </a:rPr>
              <a:t>UK SNCB Nature Positive 2030 Report, 2021</a:t>
            </a:r>
          </a:p>
          <a:p>
            <a:pPr eaLnBrk="0" fontAlgn="base" hangingPunct="0">
              <a:spcBef>
                <a:spcPct val="0"/>
              </a:spcBef>
              <a:spcAft>
                <a:spcPts val="1200"/>
              </a:spcAft>
            </a:pPr>
            <a:r>
              <a:rPr lang="en-GB" sz="1500" b="1" dirty="0">
                <a:solidFill>
                  <a:srgbClr val="33CC33"/>
                </a:solidFill>
                <a:latin typeface="Arial"/>
              </a:rPr>
              <a:t>Biodiversity: Protection – Restoration - Mainstreaming</a:t>
            </a:r>
          </a:p>
        </p:txBody>
      </p:sp>
    </p:spTree>
    <p:extLst>
      <p:ext uri="{BB962C8B-B14F-4D97-AF65-F5344CB8AC3E}">
        <p14:creationId xmlns:p14="http://schemas.microsoft.com/office/powerpoint/2010/main" val="525085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4120" y="304800"/>
            <a:ext cx="8492815" cy="762000"/>
          </a:xfrm>
        </p:spPr>
        <p:txBody>
          <a:bodyPr/>
          <a:lstStyle/>
          <a:p>
            <a:pPr algn="ctr" eaLnBrk="1" hangingPunct="1"/>
            <a:r>
              <a:rPr lang="en-GB" sz="3200" dirty="0"/>
              <a:t>NI’s Priorities for PEACEPLUS </a:t>
            </a:r>
            <a:br>
              <a:rPr lang="en-GB" sz="3200" dirty="0"/>
            </a:br>
            <a:endParaRPr lang="en-GB" sz="3200" dirty="0"/>
          </a:p>
        </p:txBody>
      </p:sp>
      <p:sp>
        <p:nvSpPr>
          <p:cNvPr id="4" name="Rectangle 3"/>
          <p:cNvSpPr/>
          <p:nvPr/>
        </p:nvSpPr>
        <p:spPr>
          <a:xfrm>
            <a:off x="1775520" y="-9892479"/>
            <a:ext cx="8701980" cy="5940088"/>
          </a:xfrm>
          <a:prstGeom prst="rect">
            <a:avLst/>
          </a:prstGeom>
        </p:spPr>
        <p:txBody>
          <a:bodyPr wrap="square">
            <a:spAutoFit/>
          </a:bodyPr>
          <a:lstStyle/>
          <a:p>
            <a:pPr marL="342900" indent="-342900" algn="just" eaLnBrk="0" fontAlgn="base" hangingPunct="0">
              <a:lnSpc>
                <a:spcPct val="150000"/>
              </a:lnSpc>
              <a:spcBef>
                <a:spcPts val="600"/>
              </a:spcBef>
              <a:spcAft>
                <a:spcPts val="600"/>
              </a:spcAft>
              <a:buFont typeface="Symbol" panose="05050102010706020507" pitchFamily="18" charset="2"/>
              <a:buChar char=""/>
            </a:pPr>
            <a:r>
              <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Improved and restored habitats and species within protected sites and more resilient ecosystems in the wider landscape</a:t>
            </a:r>
          </a:p>
          <a:p>
            <a:pPr marL="342900" indent="-342900" algn="just" eaLnBrk="0" fontAlgn="base" hangingPunct="0">
              <a:lnSpc>
                <a:spcPct val="150000"/>
              </a:lnSpc>
              <a:spcBef>
                <a:spcPts val="600"/>
              </a:spcBef>
              <a:spcAft>
                <a:spcPts val="600"/>
              </a:spcAft>
              <a:buFont typeface="Symbol" panose="05050102010706020507" pitchFamily="18" charset="2"/>
              <a:buChar char=""/>
            </a:pPr>
            <a:r>
              <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Significant contribution to meeting legally binding requirements and Programme for Government targets to put in place the necessary conservation measures and achieve favourable conservation status for selected habitats and species</a:t>
            </a:r>
          </a:p>
          <a:p>
            <a:pPr marL="342900" indent="-342900" algn="just" eaLnBrk="0" fontAlgn="base" hangingPunct="0">
              <a:lnSpc>
                <a:spcPct val="150000"/>
              </a:lnSpc>
              <a:spcBef>
                <a:spcPts val="600"/>
              </a:spcBef>
              <a:spcAft>
                <a:spcPts val="600"/>
              </a:spcAft>
              <a:buFont typeface="Symbol" panose="05050102010706020507" pitchFamily="18" charset="2"/>
              <a:buChar char=""/>
            </a:pPr>
            <a:r>
              <a:rPr lang="en-GB"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Enhanced resilience to the effects of climate change and ability to deliver vital nature-based solutions for climate change mitigation and adaptation</a:t>
            </a:r>
          </a:p>
        </p:txBody>
      </p:sp>
      <p:sp>
        <p:nvSpPr>
          <p:cNvPr id="6" name="TextBox 5">
            <a:extLst>
              <a:ext uri="{FF2B5EF4-FFF2-40B4-BE49-F238E27FC236}">
                <a16:creationId xmlns:a16="http://schemas.microsoft.com/office/drawing/2014/main" id="{B97A2C2A-4723-A0E7-16C5-2A975D0ADD0F}"/>
              </a:ext>
            </a:extLst>
          </p:cNvPr>
          <p:cNvSpPr txBox="1"/>
          <p:nvPr/>
        </p:nvSpPr>
        <p:spPr>
          <a:xfrm>
            <a:off x="1555267" y="922951"/>
            <a:ext cx="8882612" cy="3836820"/>
          </a:xfrm>
          <a:prstGeom prst="rect">
            <a:avLst/>
          </a:prstGeom>
          <a:noFill/>
        </p:spPr>
        <p:txBody>
          <a:bodyPr wrap="square" rtlCol="0">
            <a:spAutoFit/>
          </a:bodyPr>
          <a:lstStyle/>
          <a:p>
            <a:pPr eaLnBrk="0" fontAlgn="base" hangingPunct="0">
              <a:lnSpc>
                <a:spcPct val="150000"/>
              </a:lnSpc>
              <a:spcBef>
                <a:spcPts val="600"/>
              </a:spcBef>
              <a:spcAft>
                <a:spcPts val="600"/>
              </a:spcAft>
            </a:pPr>
            <a:r>
              <a:rPr lang="en-GB" sz="2400" b="1" dirty="0">
                <a:solidFill>
                  <a:srgbClr val="029434"/>
                </a:solidFill>
                <a:latin typeface="Arial" panose="020B0604020202020204" pitchFamily="34" charset="0"/>
                <a:ea typeface="Calibri" panose="020F0502020204030204" pitchFamily="34" charset="0"/>
              </a:rPr>
              <a:t>Protected Sites Restoration</a:t>
            </a:r>
          </a:p>
          <a:p>
            <a:pPr marL="342900" indent="-342900" eaLnBrk="0" fontAlgn="base" hangingPunct="0">
              <a:lnSpc>
                <a:spcPct val="130000"/>
              </a:lnSpc>
              <a:spcBef>
                <a:spcPts val="600"/>
              </a:spcBef>
              <a:spcAft>
                <a:spcPts val="600"/>
              </a:spcAft>
              <a:buFont typeface="Arial" panose="020B0604020202020204" pitchFamily="34" charset="0"/>
              <a:buChar char="•"/>
            </a:pPr>
            <a:r>
              <a:rPr lang="en-GB" sz="2200" dirty="0">
                <a:solidFill>
                  <a:srgbClr val="000000"/>
                </a:solidFill>
                <a:latin typeface="Arial" panose="020B0604020202020204" pitchFamily="34" charset="0"/>
                <a:ea typeface="Calibri" panose="020F0502020204030204" pitchFamily="34" charset="0"/>
              </a:rPr>
              <a:t>Deliver conservation measures for targeted habitats and species to complement Special Areas of Conservation (SAC) core sites through expansion into Special Protection Areas (SPAs), Areas of Special Scientific Interest (ASSIs) and suitable supporting habitats outside protected areas identified as being important to the hydrological and ecological function, and/or ecological connectivity of the resource. </a:t>
            </a:r>
            <a:endParaRPr lang="en-GB" sz="22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674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10168BF-33F7-2837-15D8-3A8DC7C6B7E2}"/>
              </a:ext>
            </a:extLst>
          </p:cNvPr>
          <p:cNvSpPr>
            <a:spLocks noGrp="1"/>
          </p:cNvSpPr>
          <p:nvPr>
            <p:ph idx="1"/>
          </p:nvPr>
        </p:nvSpPr>
        <p:spPr>
          <a:xfrm>
            <a:off x="1775520" y="1219200"/>
            <a:ext cx="8640960" cy="4038600"/>
          </a:xfrm>
        </p:spPr>
        <p:txBody>
          <a:bodyPr/>
          <a:lstStyle/>
          <a:p>
            <a:pPr marL="285750" indent="-285750">
              <a:spcBef>
                <a:spcPts val="600"/>
              </a:spcBef>
              <a:spcAft>
                <a:spcPts val="1800"/>
              </a:spcAft>
              <a:buFont typeface="Arial" panose="020B0604020202020204" pitchFamily="34" charset="0"/>
              <a:buChar char="•"/>
            </a:pPr>
            <a:r>
              <a:rPr lang="en-GB" sz="2400" dirty="0">
                <a:latin typeface="+mj-lt"/>
                <a:ea typeface="Calibri" panose="020F0502020204030204" pitchFamily="34" charset="0"/>
              </a:rPr>
              <a:t>Target the remaining Northern Ireland network of peatland and wetland SACs as core sites for biodiversity restoration through implementation of SAC CAPs/CMPs to restore hydrological and ecological function and support recovery for all species of scientific interest within the site</a:t>
            </a:r>
            <a:endParaRPr lang="en-GB" sz="2400" dirty="0">
              <a:latin typeface="+mj-lt"/>
              <a:ea typeface="Times New Roman" panose="02020603050405020304" pitchFamily="18" charset="0"/>
            </a:endParaRPr>
          </a:p>
          <a:p>
            <a:pPr marL="285750" indent="-285750">
              <a:spcBef>
                <a:spcPts val="600"/>
              </a:spcBef>
              <a:spcAft>
                <a:spcPts val="1800"/>
              </a:spcAft>
              <a:buFont typeface="Arial" panose="020B0604020202020204" pitchFamily="34" charset="0"/>
              <a:buChar char="•"/>
            </a:pPr>
            <a:r>
              <a:rPr lang="en-GB" sz="2400" dirty="0">
                <a:latin typeface="+mj-lt"/>
                <a:ea typeface="Calibri" panose="020F0502020204030204" pitchFamily="34" charset="0"/>
              </a:rPr>
              <a:t>See SEUPB Website for targeted habitats and species and associated protected sites</a:t>
            </a:r>
            <a:endParaRPr lang="en-GB" sz="2400" dirty="0">
              <a:latin typeface="+mj-lt"/>
              <a:ea typeface="Times New Roman" panose="02020603050405020304" pitchFamily="18" charset="0"/>
            </a:endParaRPr>
          </a:p>
          <a:p>
            <a:endParaRPr lang="en-GB" dirty="0"/>
          </a:p>
        </p:txBody>
      </p:sp>
      <p:sp>
        <p:nvSpPr>
          <p:cNvPr id="4" name="Rectangle 2">
            <a:extLst>
              <a:ext uri="{FF2B5EF4-FFF2-40B4-BE49-F238E27FC236}">
                <a16:creationId xmlns:a16="http://schemas.microsoft.com/office/drawing/2014/main" id="{51749727-D880-9E09-3F27-99FEB0CB31D1}"/>
              </a:ext>
            </a:extLst>
          </p:cNvPr>
          <p:cNvSpPr>
            <a:spLocks noGrp="1" noChangeArrowheads="1"/>
          </p:cNvSpPr>
          <p:nvPr>
            <p:ph type="title"/>
          </p:nvPr>
        </p:nvSpPr>
        <p:spPr>
          <a:xfrm>
            <a:off x="1754120" y="304800"/>
            <a:ext cx="8492815" cy="762000"/>
          </a:xfrm>
        </p:spPr>
        <p:txBody>
          <a:bodyPr/>
          <a:lstStyle/>
          <a:p>
            <a:pPr algn="ctr" eaLnBrk="1" hangingPunct="1"/>
            <a:r>
              <a:rPr lang="en-GB" sz="3200" dirty="0"/>
              <a:t>NI’s Priorities continued</a:t>
            </a:r>
            <a:br>
              <a:rPr lang="en-GB" sz="3200" dirty="0"/>
            </a:br>
            <a:endParaRPr lang="en-GB" sz="3200" dirty="0"/>
          </a:p>
        </p:txBody>
      </p:sp>
    </p:spTree>
    <p:extLst>
      <p:ext uri="{BB962C8B-B14F-4D97-AF65-F5344CB8AC3E}">
        <p14:creationId xmlns:p14="http://schemas.microsoft.com/office/powerpoint/2010/main" val="3957656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10168BF-33F7-2837-15D8-3A8DC7C6B7E2}"/>
              </a:ext>
            </a:extLst>
          </p:cNvPr>
          <p:cNvSpPr>
            <a:spLocks noGrp="1"/>
          </p:cNvSpPr>
          <p:nvPr>
            <p:ph idx="1"/>
          </p:nvPr>
        </p:nvSpPr>
        <p:spPr>
          <a:xfrm>
            <a:off x="1067008" y="871859"/>
            <a:ext cx="10235729" cy="4536504"/>
          </a:xfrm>
        </p:spPr>
        <p:txBody>
          <a:bodyPr/>
          <a:lstStyle/>
          <a:p>
            <a:pPr marL="0" indent="0">
              <a:spcBef>
                <a:spcPts val="600"/>
              </a:spcBef>
              <a:spcAft>
                <a:spcPts val="1800"/>
              </a:spcAft>
            </a:pPr>
            <a:r>
              <a:rPr lang="en-US" sz="2400" b="1" dirty="0">
                <a:solidFill>
                  <a:srgbClr val="029434"/>
                </a:solidFill>
                <a:ea typeface="Times New Roman" panose="02020603050405020304" pitchFamily="18" charset="0"/>
              </a:rPr>
              <a:t>Nature Recovery Networks </a:t>
            </a:r>
          </a:p>
          <a:p>
            <a:pPr marL="457200" indent="-457200">
              <a:spcBef>
                <a:spcPts val="600"/>
              </a:spcBef>
              <a:spcAft>
                <a:spcPts val="180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 identification of key areas for nature recovery and the development and implementation of ecological recovery networks, encompassing:</a:t>
            </a:r>
          </a:p>
          <a:p>
            <a:pPr marL="971550" lvl="1" indent="-457200">
              <a:spcBef>
                <a:spcPts val="600"/>
              </a:spcBef>
              <a:spcAft>
                <a:spcPts val="120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green infrastructure; </a:t>
            </a:r>
          </a:p>
          <a:p>
            <a:pPr marL="971550" lvl="1" indent="-457200">
              <a:spcBef>
                <a:spcPts val="600"/>
              </a:spcBef>
              <a:spcAft>
                <a:spcPts val="120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monitoring of species to determine necessary conservation action; </a:t>
            </a:r>
          </a:p>
          <a:p>
            <a:pPr marL="971550" lvl="1" indent="-457200">
              <a:spcBef>
                <a:spcPts val="600"/>
              </a:spcBef>
              <a:spcAft>
                <a:spcPts val="1200"/>
              </a:spcAft>
              <a:buFont typeface="Arial" panose="020B0604020202020204" pitchFamily="34" charset="0"/>
              <a:buChar char="•"/>
            </a:pPr>
            <a:r>
              <a:rPr lang="en-GB" sz="2400" dirty="0">
                <a:ea typeface="Calibri" panose="020F0502020204030204" pitchFamily="34" charset="0"/>
                <a:cs typeface="Times New Roman" panose="02020603050405020304" pitchFamily="18" charset="0"/>
              </a:rPr>
              <a:t>the identification and implementation of nature-based solutions for climate mitigation and adaption</a:t>
            </a:r>
          </a:p>
          <a:p>
            <a:r>
              <a:rPr lang="en-US" dirty="0">
                <a:latin typeface="Times New Roman" panose="02020603050405020304" pitchFamily="18" charset="0"/>
                <a:ea typeface="Times New Roman" panose="02020603050405020304" pitchFamily="18" charset="0"/>
              </a:rPr>
              <a:t> </a:t>
            </a:r>
            <a:endParaRPr lang="en-GB" dirty="0"/>
          </a:p>
        </p:txBody>
      </p:sp>
      <p:sp>
        <p:nvSpPr>
          <p:cNvPr id="4" name="Rectangle 2">
            <a:extLst>
              <a:ext uri="{FF2B5EF4-FFF2-40B4-BE49-F238E27FC236}">
                <a16:creationId xmlns:a16="http://schemas.microsoft.com/office/drawing/2014/main" id="{327E1F56-70D1-12BB-02E8-A37E553064D3}"/>
              </a:ext>
            </a:extLst>
          </p:cNvPr>
          <p:cNvSpPr>
            <a:spLocks noGrp="1" noChangeArrowheads="1"/>
          </p:cNvSpPr>
          <p:nvPr>
            <p:ph type="title"/>
          </p:nvPr>
        </p:nvSpPr>
        <p:spPr>
          <a:xfrm>
            <a:off x="1754120" y="304800"/>
            <a:ext cx="8492815" cy="762000"/>
          </a:xfrm>
        </p:spPr>
        <p:txBody>
          <a:bodyPr/>
          <a:lstStyle/>
          <a:p>
            <a:pPr algn="ctr" eaLnBrk="1" hangingPunct="1"/>
            <a:r>
              <a:rPr lang="en-GB" sz="3200" dirty="0"/>
              <a:t>NI’s Priorities continued</a:t>
            </a:r>
            <a:br>
              <a:rPr lang="en-GB" sz="3200" dirty="0"/>
            </a:br>
            <a:endParaRPr lang="en-GB" sz="3200" dirty="0"/>
          </a:p>
        </p:txBody>
      </p:sp>
    </p:spTree>
    <p:extLst>
      <p:ext uri="{BB962C8B-B14F-4D97-AF65-F5344CB8AC3E}">
        <p14:creationId xmlns:p14="http://schemas.microsoft.com/office/powerpoint/2010/main" val="4291528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10168BF-33F7-2837-15D8-3A8DC7C6B7E2}"/>
              </a:ext>
            </a:extLst>
          </p:cNvPr>
          <p:cNvSpPr>
            <a:spLocks noGrp="1"/>
          </p:cNvSpPr>
          <p:nvPr>
            <p:ph idx="1"/>
          </p:nvPr>
        </p:nvSpPr>
        <p:spPr>
          <a:xfrm>
            <a:off x="1112363" y="878632"/>
            <a:ext cx="9749385" cy="4464496"/>
          </a:xfrm>
        </p:spPr>
        <p:txBody>
          <a:bodyPr/>
          <a:lstStyle/>
          <a:p>
            <a:pPr marL="0" indent="0">
              <a:spcBef>
                <a:spcPts val="300"/>
              </a:spcBef>
              <a:spcAft>
                <a:spcPts val="600"/>
              </a:spcAft>
            </a:pPr>
            <a:r>
              <a:rPr lang="en-US" sz="2400" b="1" dirty="0">
                <a:solidFill>
                  <a:srgbClr val="029434"/>
                </a:solidFill>
                <a:ea typeface="Times New Roman" panose="02020603050405020304" pitchFamily="18" charset="0"/>
              </a:rPr>
              <a:t>Initiatives to address invasive alien species</a:t>
            </a:r>
          </a:p>
          <a:p>
            <a:pPr marL="0" indent="0">
              <a:spcBef>
                <a:spcPts val="300"/>
              </a:spcBef>
              <a:spcAft>
                <a:spcPts val="600"/>
              </a:spcAft>
            </a:pPr>
            <a:r>
              <a:rPr lang="en-US" sz="2400" dirty="0">
                <a:ea typeface="Calibri" panose="020F0502020204030204" pitchFamily="34" charset="0"/>
                <a:cs typeface="Times New Roman" panose="02020603050405020304" pitchFamily="18" charset="0"/>
              </a:rPr>
              <a:t>Contribution to an all-island strategy and action plan on invasive alien species including:</a:t>
            </a:r>
          </a:p>
          <a:p>
            <a:pPr>
              <a:spcBef>
                <a:spcPts val="300"/>
              </a:spcBef>
              <a:spcAft>
                <a:spcPts val="6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Working with government partners on invasive species and biosecurity.</a:t>
            </a:r>
          </a:p>
          <a:p>
            <a:pPr>
              <a:spcBef>
                <a:spcPts val="300"/>
              </a:spcBef>
              <a:spcAft>
                <a:spcPts val="6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Supporting the development of an all-island expert assessment body.</a:t>
            </a:r>
          </a:p>
          <a:p>
            <a:pPr>
              <a:spcBef>
                <a:spcPts val="300"/>
              </a:spcBef>
              <a:spcAft>
                <a:spcPts val="6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Developing phased catchment-level invasive species action plans in identified areas.</a:t>
            </a:r>
          </a:p>
          <a:p>
            <a:pPr>
              <a:spcBef>
                <a:spcPts val="300"/>
              </a:spcBef>
              <a:spcAft>
                <a:spcPts val="600"/>
              </a:spcAft>
              <a:buFont typeface="Arial" panose="020B0604020202020204" pitchFamily="34" charset="0"/>
              <a:buChar char="•"/>
            </a:pPr>
            <a:r>
              <a:rPr lang="en-US" sz="2400" dirty="0">
                <a:ea typeface="Calibri" panose="020F0502020204030204" pitchFamily="34" charset="0"/>
                <a:cs typeface="Times New Roman" panose="02020603050405020304" pitchFamily="18" charset="0"/>
              </a:rPr>
              <a:t>Implementing initial phases of invasive species action plans. </a:t>
            </a:r>
          </a:p>
          <a:p>
            <a:pPr>
              <a:spcBef>
                <a:spcPts val="300"/>
              </a:spcBef>
              <a:spcAft>
                <a:spcPts val="300"/>
              </a:spcAft>
            </a:pPr>
            <a:r>
              <a:rPr lang="en-US" sz="2400" dirty="0">
                <a:ea typeface="Times New Roman" panose="02020603050405020304" pitchFamily="18" charset="0"/>
              </a:rPr>
              <a:t> </a:t>
            </a:r>
            <a:endParaRPr lang="en-GB" sz="2400" dirty="0"/>
          </a:p>
        </p:txBody>
      </p:sp>
      <p:sp>
        <p:nvSpPr>
          <p:cNvPr id="4" name="Rectangle 2">
            <a:extLst>
              <a:ext uri="{FF2B5EF4-FFF2-40B4-BE49-F238E27FC236}">
                <a16:creationId xmlns:a16="http://schemas.microsoft.com/office/drawing/2014/main" id="{EA1B8A4F-7522-B224-65E1-79CDF9AB91B8}"/>
              </a:ext>
            </a:extLst>
          </p:cNvPr>
          <p:cNvSpPr>
            <a:spLocks noGrp="1" noChangeArrowheads="1"/>
          </p:cNvSpPr>
          <p:nvPr>
            <p:ph type="title"/>
          </p:nvPr>
        </p:nvSpPr>
        <p:spPr>
          <a:xfrm>
            <a:off x="1754120" y="304800"/>
            <a:ext cx="8492815" cy="762000"/>
          </a:xfrm>
        </p:spPr>
        <p:txBody>
          <a:bodyPr/>
          <a:lstStyle/>
          <a:p>
            <a:pPr algn="ctr" eaLnBrk="1" hangingPunct="1"/>
            <a:r>
              <a:rPr lang="en-GB" sz="3200" dirty="0"/>
              <a:t>NI’s Priorities continued</a:t>
            </a:r>
            <a:br>
              <a:rPr lang="en-GB" sz="3200" dirty="0"/>
            </a:br>
            <a:endParaRPr lang="en-GB" sz="3200" dirty="0"/>
          </a:p>
        </p:txBody>
      </p:sp>
    </p:spTree>
    <p:extLst>
      <p:ext uri="{BB962C8B-B14F-4D97-AF65-F5344CB8AC3E}">
        <p14:creationId xmlns:p14="http://schemas.microsoft.com/office/powerpoint/2010/main" val="4723239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CADC-96B6-FB45-802C-2FFA52FA4DEA}"/>
              </a:ext>
            </a:extLst>
          </p:cNvPr>
          <p:cNvSpPr>
            <a:spLocks noGrp="1"/>
          </p:cNvSpPr>
          <p:nvPr>
            <p:ph type="title"/>
          </p:nvPr>
        </p:nvSpPr>
        <p:spPr>
          <a:xfrm>
            <a:off x="1775520" y="260648"/>
            <a:ext cx="7391400" cy="762000"/>
          </a:xfrm>
        </p:spPr>
        <p:txBody>
          <a:bodyPr/>
          <a:lstStyle/>
          <a:p>
            <a:pPr algn="ctr"/>
            <a:r>
              <a:rPr lang="en-US" sz="3200" dirty="0"/>
              <a:t>Key Recommendation</a:t>
            </a:r>
            <a:endParaRPr lang="en-GB" sz="3200" dirty="0"/>
          </a:p>
        </p:txBody>
      </p:sp>
      <p:sp>
        <p:nvSpPr>
          <p:cNvPr id="3" name="Content Placeholder 2">
            <a:extLst>
              <a:ext uri="{FF2B5EF4-FFF2-40B4-BE49-F238E27FC236}">
                <a16:creationId xmlns:a16="http://schemas.microsoft.com/office/drawing/2014/main" id="{4BC7C67F-EF19-FD2E-6F42-AE8B3E3BF899}"/>
              </a:ext>
            </a:extLst>
          </p:cNvPr>
          <p:cNvSpPr>
            <a:spLocks noGrp="1"/>
          </p:cNvSpPr>
          <p:nvPr>
            <p:ph idx="1"/>
          </p:nvPr>
        </p:nvSpPr>
        <p:spPr>
          <a:xfrm>
            <a:off x="1475483" y="1022648"/>
            <a:ext cx="9044830" cy="3049731"/>
          </a:xfrm>
        </p:spPr>
        <p:txBody>
          <a:bodyPr/>
          <a:lstStyle/>
          <a:p>
            <a:pPr>
              <a:lnSpc>
                <a:spcPct val="150000"/>
              </a:lnSpc>
              <a:buFont typeface="Arial" panose="020B0604020202020204" pitchFamily="34" charset="0"/>
              <a:buChar char="•"/>
            </a:pPr>
            <a:r>
              <a:rPr lang="en-US" sz="2400" dirty="0"/>
              <a:t>Projects should source &amp; maintain a strong ecological scientific lead officer within the project team structure to facilitate specialist advice and guidance on the specific ecological needs throughout the project. </a:t>
            </a:r>
          </a:p>
        </p:txBody>
      </p:sp>
    </p:spTree>
    <p:extLst>
      <p:ext uri="{BB962C8B-B14F-4D97-AF65-F5344CB8AC3E}">
        <p14:creationId xmlns:p14="http://schemas.microsoft.com/office/powerpoint/2010/main" val="267886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2B88FC-173E-33C4-924F-908BEAE68084}"/>
              </a:ext>
            </a:extLst>
          </p:cNvPr>
          <p:cNvSpPr>
            <a:spLocks noGrp="1"/>
          </p:cNvSpPr>
          <p:nvPr>
            <p:ph type="title"/>
          </p:nvPr>
        </p:nvSpPr>
        <p:spPr>
          <a:xfrm>
            <a:off x="346295" y="93521"/>
            <a:ext cx="11651810" cy="1325564"/>
          </a:xfrm>
        </p:spPr>
        <p:txBody>
          <a:bodyPr anchor="ctr">
            <a:normAutofit/>
          </a:bodyPr>
          <a:lstStyle/>
          <a:p>
            <a:pPr algn="ctr"/>
            <a:r>
              <a:rPr lang="en-GB" sz="4000" dirty="0"/>
              <a:t>How was PEACEPLUS Developed?</a:t>
            </a:r>
          </a:p>
        </p:txBody>
      </p:sp>
      <p:pic>
        <p:nvPicPr>
          <p:cNvPr id="16" name="Picture 15" descr="A person reading a book&#10;&#10;Description automatically generated with medium confidence">
            <a:extLst>
              <a:ext uri="{FF2B5EF4-FFF2-40B4-BE49-F238E27FC236}">
                <a16:creationId xmlns:a16="http://schemas.microsoft.com/office/drawing/2014/main" id="{D5F22867-2DCF-6272-A784-1E9B218F2A9C}"/>
              </a:ext>
            </a:extLst>
          </p:cNvPr>
          <p:cNvPicPr>
            <a:picLocks noChangeAspect="1"/>
          </p:cNvPicPr>
          <p:nvPr/>
        </p:nvPicPr>
        <p:blipFill rotWithShape="1">
          <a:blip r:embed="rId2"/>
          <a:srcRect l="10453" r="10356" b="-3"/>
          <a:stretch/>
        </p:blipFill>
        <p:spPr>
          <a:xfrm>
            <a:off x="838200" y="1924461"/>
            <a:ext cx="4557665" cy="3827378"/>
          </a:xfrm>
          <a:prstGeom prst="rect">
            <a:avLst/>
          </a:prstGeom>
          <a:ln>
            <a:noFill/>
          </a:ln>
          <a:effectLst>
            <a:outerShdw blurRad="292100" dist="139700" dir="2700000" algn="tl" rotWithShape="0">
              <a:srgbClr val="333333">
                <a:alpha val="65000"/>
              </a:srgbClr>
            </a:outerShdw>
          </a:effectLst>
        </p:spPr>
      </p:pic>
      <p:sp>
        <p:nvSpPr>
          <p:cNvPr id="12" name="Content Placeholder 11">
            <a:extLst>
              <a:ext uri="{FF2B5EF4-FFF2-40B4-BE49-F238E27FC236}">
                <a16:creationId xmlns:a16="http://schemas.microsoft.com/office/drawing/2014/main" id="{6617E6D3-39D6-9E59-75D1-45971801B8DD}"/>
              </a:ext>
            </a:extLst>
          </p:cNvPr>
          <p:cNvSpPr>
            <a:spLocks noGrp="1"/>
          </p:cNvSpPr>
          <p:nvPr>
            <p:ph sz="half" idx="2"/>
          </p:nvPr>
        </p:nvSpPr>
        <p:spPr>
          <a:xfrm>
            <a:off x="5839485" y="1825625"/>
            <a:ext cx="5703683" cy="4351338"/>
          </a:xfrm>
        </p:spPr>
        <p:txBody>
          <a:bodyPr>
            <a:normAutofit fontScale="92500" lnSpcReduction="10000"/>
          </a:bodyPr>
          <a:lstStyle/>
          <a:p>
            <a:pPr marL="0" indent="0">
              <a:buNone/>
            </a:pPr>
            <a:r>
              <a:rPr lang="en-GB" sz="2400" b="1" dirty="0"/>
              <a:t>Intensive review, research and public engagement</a:t>
            </a:r>
          </a:p>
          <a:p>
            <a:pPr marL="0" indent="0">
              <a:buNone/>
            </a:pPr>
            <a:endParaRPr lang="en-GB" sz="2400" dirty="0"/>
          </a:p>
          <a:p>
            <a:pPr>
              <a:lnSpc>
                <a:spcPct val="100000"/>
              </a:lnSpc>
              <a:spcBef>
                <a:spcPts val="600"/>
              </a:spcBef>
              <a:spcAft>
                <a:spcPts val="1200"/>
              </a:spcAft>
            </a:pPr>
            <a:r>
              <a:rPr lang="en-GB" sz="2400" dirty="0"/>
              <a:t>Stakeholder engagement</a:t>
            </a:r>
          </a:p>
          <a:p>
            <a:pPr>
              <a:lnSpc>
                <a:spcPct val="100000"/>
              </a:lnSpc>
              <a:spcBef>
                <a:spcPts val="600"/>
              </a:spcBef>
              <a:spcAft>
                <a:spcPts val="1200"/>
              </a:spcAft>
            </a:pPr>
            <a:r>
              <a:rPr lang="en-GB" sz="2400" dirty="0"/>
              <a:t>Public events – including specific events with young people</a:t>
            </a:r>
          </a:p>
          <a:p>
            <a:pPr>
              <a:lnSpc>
                <a:spcPct val="100000"/>
              </a:lnSpc>
              <a:spcBef>
                <a:spcPts val="600"/>
              </a:spcBef>
              <a:spcAft>
                <a:spcPts val="1200"/>
              </a:spcAft>
            </a:pPr>
            <a:r>
              <a:rPr lang="en-GB" sz="2400" dirty="0"/>
              <a:t>Survey submissions</a:t>
            </a:r>
          </a:p>
          <a:p>
            <a:pPr>
              <a:lnSpc>
                <a:spcPct val="100000"/>
              </a:lnSpc>
              <a:spcBef>
                <a:spcPts val="600"/>
              </a:spcBef>
              <a:spcAft>
                <a:spcPts val="1200"/>
              </a:spcAft>
            </a:pPr>
            <a:r>
              <a:rPr lang="en-GB" sz="2400" dirty="0"/>
              <a:t>Public consultation (2021)</a:t>
            </a:r>
          </a:p>
          <a:p>
            <a:pPr>
              <a:lnSpc>
                <a:spcPct val="100000"/>
              </a:lnSpc>
              <a:spcBef>
                <a:spcPts val="600"/>
              </a:spcBef>
              <a:spcAft>
                <a:spcPts val="1200"/>
              </a:spcAft>
            </a:pPr>
            <a:r>
              <a:rPr lang="en-GB" sz="2400" dirty="0"/>
              <a:t>Bi-laterals with government north-south (ongoing)</a:t>
            </a:r>
          </a:p>
          <a:p>
            <a:endParaRPr lang="en-GB" sz="2400" dirty="0"/>
          </a:p>
        </p:txBody>
      </p:sp>
    </p:spTree>
    <p:extLst>
      <p:ext uri="{BB962C8B-B14F-4D97-AF65-F5344CB8AC3E}">
        <p14:creationId xmlns:p14="http://schemas.microsoft.com/office/powerpoint/2010/main" val="3355223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75520" y="159003"/>
            <a:ext cx="8267700" cy="762000"/>
          </a:xfrm>
        </p:spPr>
        <p:txBody>
          <a:bodyPr/>
          <a:lstStyle/>
          <a:p>
            <a:pPr algn="ctr" eaLnBrk="1" hangingPunct="1"/>
            <a:r>
              <a:rPr lang="en-GB" sz="3200" dirty="0"/>
              <a:t>Supporting Information</a:t>
            </a:r>
          </a:p>
        </p:txBody>
      </p:sp>
      <p:sp>
        <p:nvSpPr>
          <p:cNvPr id="14339" name="Rectangle 3"/>
          <p:cNvSpPr>
            <a:spLocks noGrp="1" noChangeArrowheads="1"/>
          </p:cNvSpPr>
          <p:nvPr>
            <p:ph type="body" idx="1"/>
          </p:nvPr>
        </p:nvSpPr>
        <p:spPr>
          <a:xfrm>
            <a:off x="1775520" y="1062405"/>
            <a:ext cx="8587680" cy="3915544"/>
          </a:xfrm>
        </p:spPr>
        <p:txBody>
          <a:bodyPr/>
          <a:lstStyle/>
          <a:p>
            <a:pPr marL="0" indent="0" algn="just" eaLnBrk="1" hangingPunct="1">
              <a:spcBef>
                <a:spcPts val="600"/>
              </a:spcBef>
              <a:spcAft>
                <a:spcPts val="1200"/>
              </a:spcAft>
            </a:pPr>
            <a:r>
              <a:rPr lang="en-GB" sz="2400" b="1" dirty="0">
                <a:solidFill>
                  <a:srgbClr val="029434"/>
                </a:solidFill>
              </a:rPr>
              <a:t>NIEA can provide the following information:</a:t>
            </a:r>
          </a:p>
          <a:p>
            <a:pPr algn="just" eaLnBrk="1" hangingPunct="1">
              <a:spcBef>
                <a:spcPts val="600"/>
              </a:spcBef>
              <a:spcAft>
                <a:spcPts val="1200"/>
              </a:spcAft>
              <a:buFont typeface="Arial" panose="020B0604020202020204" pitchFamily="34" charset="0"/>
              <a:buChar char="•"/>
            </a:pPr>
            <a:r>
              <a:rPr lang="en-US" sz="2400" dirty="0"/>
              <a:t>Copy of the baseline indicators</a:t>
            </a:r>
          </a:p>
          <a:p>
            <a:pPr algn="just" eaLnBrk="1" hangingPunct="1">
              <a:spcBef>
                <a:spcPts val="600"/>
              </a:spcBef>
              <a:spcAft>
                <a:spcPts val="1200"/>
              </a:spcAft>
              <a:buFont typeface="Arial" panose="020B0604020202020204" pitchFamily="34" charset="0"/>
              <a:buChar char="•"/>
            </a:pPr>
            <a:r>
              <a:rPr lang="en-US" sz="2400" dirty="0"/>
              <a:t>List of the sites</a:t>
            </a:r>
            <a:r>
              <a:rPr lang="en-US" sz="2400" dirty="0">
                <a:solidFill>
                  <a:srgbClr val="FF0000"/>
                </a:solidFill>
              </a:rPr>
              <a:t>*</a:t>
            </a:r>
          </a:p>
          <a:p>
            <a:pPr algn="just" eaLnBrk="1" hangingPunct="1">
              <a:spcBef>
                <a:spcPts val="600"/>
              </a:spcBef>
              <a:spcAft>
                <a:spcPts val="1200"/>
              </a:spcAft>
              <a:buFont typeface="Arial" panose="020B0604020202020204" pitchFamily="34" charset="0"/>
              <a:buChar char="•"/>
            </a:pPr>
            <a:r>
              <a:rPr lang="en-US" sz="2400" dirty="0"/>
              <a:t>For each ASSI - Citation, map, special place leaflet and View About Management (VAM)</a:t>
            </a:r>
            <a:r>
              <a:rPr lang="en-US" sz="2400" dirty="0">
                <a:solidFill>
                  <a:srgbClr val="FF0000"/>
                </a:solidFill>
              </a:rPr>
              <a:t>*</a:t>
            </a:r>
          </a:p>
          <a:p>
            <a:pPr algn="just" eaLnBrk="1" hangingPunct="1">
              <a:spcBef>
                <a:spcPts val="600"/>
              </a:spcBef>
              <a:spcAft>
                <a:spcPts val="1200"/>
              </a:spcAft>
              <a:buFont typeface="Arial" panose="020B0604020202020204" pitchFamily="34" charset="0"/>
              <a:buChar char="•"/>
            </a:pPr>
            <a:r>
              <a:rPr lang="en-US" sz="2400" dirty="0"/>
              <a:t>Conservation Objectives</a:t>
            </a:r>
            <a:r>
              <a:rPr lang="en-US" sz="2400" dirty="0">
                <a:solidFill>
                  <a:srgbClr val="FF0000"/>
                </a:solidFill>
              </a:rPr>
              <a:t>*</a:t>
            </a:r>
            <a:r>
              <a:rPr lang="en-US" sz="2400" dirty="0"/>
              <a:t> </a:t>
            </a:r>
          </a:p>
          <a:p>
            <a:pPr marL="0" indent="0" algn="just" eaLnBrk="1" hangingPunct="1">
              <a:lnSpc>
                <a:spcPct val="130000"/>
              </a:lnSpc>
              <a:spcBef>
                <a:spcPts val="600"/>
              </a:spcBef>
              <a:spcAft>
                <a:spcPts val="0"/>
              </a:spcAft>
            </a:pPr>
            <a:r>
              <a:rPr lang="en-US" sz="1000" dirty="0">
                <a:solidFill>
                  <a:srgbClr val="FF0000"/>
                </a:solidFill>
              </a:rPr>
              <a:t>*</a:t>
            </a:r>
            <a:r>
              <a:rPr lang="en-US" sz="1000" dirty="0"/>
              <a:t>Some of this is available on our website </a:t>
            </a:r>
          </a:p>
          <a:p>
            <a:pPr marL="0" indent="0" algn="just" eaLnBrk="1" hangingPunct="1">
              <a:lnSpc>
                <a:spcPct val="130000"/>
              </a:lnSpc>
              <a:spcBef>
                <a:spcPts val="600"/>
              </a:spcBef>
              <a:spcAft>
                <a:spcPts val="600"/>
              </a:spcAft>
            </a:pPr>
            <a:endParaRPr lang="en-US" sz="2400" dirty="0">
              <a:solidFill>
                <a:srgbClr val="FF0000"/>
              </a:solidFill>
            </a:endParaRPr>
          </a:p>
          <a:p>
            <a:pPr marL="0" indent="0" eaLnBrk="1" hangingPunct="1">
              <a:lnSpc>
                <a:spcPct val="90000"/>
              </a:lnSpc>
            </a:pPr>
            <a:endParaRPr lang="en-GB" sz="2200" dirty="0"/>
          </a:p>
          <a:p>
            <a:pPr marL="0" indent="0" eaLnBrk="1" hangingPunct="1">
              <a:lnSpc>
                <a:spcPct val="90000"/>
              </a:lnSpc>
            </a:pPr>
            <a:endParaRPr lang="en-GB" dirty="0"/>
          </a:p>
        </p:txBody>
      </p:sp>
    </p:spTree>
    <p:extLst>
      <p:ext uri="{BB962C8B-B14F-4D97-AF65-F5344CB8AC3E}">
        <p14:creationId xmlns:p14="http://schemas.microsoft.com/office/powerpoint/2010/main" val="2960174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62150" y="192884"/>
            <a:ext cx="8267700" cy="762000"/>
          </a:xfrm>
        </p:spPr>
        <p:txBody>
          <a:bodyPr/>
          <a:lstStyle/>
          <a:p>
            <a:pPr algn="ctr" eaLnBrk="1" hangingPunct="1"/>
            <a:r>
              <a:rPr lang="en-GB" sz="3200" dirty="0"/>
              <a:t>Supporting Information Cont’d</a:t>
            </a:r>
          </a:p>
        </p:txBody>
      </p:sp>
      <p:sp>
        <p:nvSpPr>
          <p:cNvPr id="14339" name="Rectangle 3"/>
          <p:cNvSpPr>
            <a:spLocks noGrp="1" noChangeArrowheads="1"/>
          </p:cNvSpPr>
          <p:nvPr>
            <p:ph type="body" idx="1"/>
          </p:nvPr>
        </p:nvSpPr>
        <p:spPr>
          <a:xfrm>
            <a:off x="1615529" y="1184176"/>
            <a:ext cx="8904783" cy="3730352"/>
          </a:xfrm>
        </p:spPr>
        <p:txBody>
          <a:bodyPr/>
          <a:lstStyle/>
          <a:p>
            <a:pPr eaLnBrk="1" hangingPunct="1">
              <a:spcBef>
                <a:spcPts val="600"/>
              </a:spcBef>
              <a:spcAft>
                <a:spcPts val="1200"/>
              </a:spcAft>
              <a:buFont typeface="Arial" panose="020B0604020202020204" pitchFamily="34" charset="0"/>
              <a:buChar char="•"/>
            </a:pPr>
            <a:r>
              <a:rPr lang="en-US" sz="2400" dirty="0"/>
              <a:t>Most recent condition assessment – report and condition assessment point map</a:t>
            </a:r>
          </a:p>
          <a:p>
            <a:pPr eaLnBrk="1" hangingPunct="1">
              <a:spcBef>
                <a:spcPts val="600"/>
              </a:spcBef>
              <a:spcAft>
                <a:spcPts val="1200"/>
              </a:spcAft>
              <a:buFont typeface="Arial" panose="020B0604020202020204" pitchFamily="34" charset="0"/>
              <a:buChar char="•"/>
            </a:pPr>
            <a:r>
              <a:rPr lang="en-US" sz="2400" dirty="0"/>
              <a:t>Article 17 reports should be on JNCC website</a:t>
            </a:r>
          </a:p>
          <a:p>
            <a:pPr eaLnBrk="1" hangingPunct="1">
              <a:spcBef>
                <a:spcPts val="600"/>
              </a:spcBef>
              <a:spcAft>
                <a:spcPts val="1200"/>
              </a:spcAft>
              <a:buFont typeface="Arial" panose="020B0604020202020204" pitchFamily="34" charset="0"/>
              <a:buChar char="•"/>
            </a:pPr>
            <a:r>
              <a:rPr lang="en-US" sz="2400" dirty="0"/>
              <a:t>Raw condition assessment is available on request</a:t>
            </a:r>
          </a:p>
          <a:p>
            <a:pPr eaLnBrk="1" hangingPunct="1">
              <a:spcBef>
                <a:spcPts val="600"/>
              </a:spcBef>
              <a:spcAft>
                <a:spcPts val="1200"/>
              </a:spcAft>
              <a:buFont typeface="Arial" panose="020B0604020202020204" pitchFamily="34" charset="0"/>
              <a:buChar char="•"/>
            </a:pPr>
            <a:r>
              <a:rPr lang="en-US" sz="2400" dirty="0"/>
              <a:t>Draft Conservation Management Plans for 47 NI SAC’s</a:t>
            </a:r>
            <a:endParaRPr lang="en-GB" sz="2400" dirty="0"/>
          </a:p>
        </p:txBody>
      </p:sp>
    </p:spTree>
    <p:extLst>
      <p:ext uri="{BB962C8B-B14F-4D97-AF65-F5344CB8AC3E}">
        <p14:creationId xmlns:p14="http://schemas.microsoft.com/office/powerpoint/2010/main" val="379002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133276"/>
            <a:ext cx="7391400" cy="571500"/>
          </a:xfrm>
        </p:spPr>
        <p:txBody>
          <a:bodyPr/>
          <a:lstStyle/>
          <a:p>
            <a:pPr algn="ctr"/>
            <a:r>
              <a:rPr lang="en-GB" sz="3200" dirty="0"/>
              <a:t>CMP Data Availability</a:t>
            </a:r>
          </a:p>
        </p:txBody>
      </p:sp>
      <p:sp>
        <p:nvSpPr>
          <p:cNvPr id="3" name="Content Placeholder 2"/>
          <p:cNvSpPr>
            <a:spLocks noGrp="1"/>
          </p:cNvSpPr>
          <p:nvPr>
            <p:ph idx="1"/>
          </p:nvPr>
        </p:nvSpPr>
        <p:spPr>
          <a:xfrm>
            <a:off x="952107" y="782425"/>
            <a:ext cx="10077254" cy="1348033"/>
          </a:xfrm>
        </p:spPr>
        <p:txBody>
          <a:bodyPr/>
          <a:lstStyle/>
          <a:p>
            <a:pPr marL="0" indent="0"/>
            <a:r>
              <a:rPr lang="en-US" sz="2400" dirty="0"/>
              <a:t>The following tables detail the sites under PEACEPLUS Investment Area 5.1: Biodiversity, Nature Recovery and Resilience, and the CMP data currently available.</a:t>
            </a: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431403342"/>
              </p:ext>
            </p:extLst>
          </p:nvPr>
        </p:nvGraphicFramePr>
        <p:xfrm>
          <a:off x="1659118" y="2130458"/>
          <a:ext cx="8109291" cy="2985876"/>
        </p:xfrm>
        <a:graphic>
          <a:graphicData uri="http://schemas.openxmlformats.org/drawingml/2006/table">
            <a:tbl>
              <a:tblPr firstRow="1" firstCol="1" bandRow="1">
                <a:tableStyleId>{5C22544A-7EE6-4342-B048-85BDC9FD1C3A}</a:tableStyleId>
              </a:tblPr>
              <a:tblGrid>
                <a:gridCol w="2524753">
                  <a:extLst>
                    <a:ext uri="{9D8B030D-6E8A-4147-A177-3AD203B41FA5}">
                      <a16:colId xmlns:a16="http://schemas.microsoft.com/office/drawing/2014/main" val="20000"/>
                    </a:ext>
                  </a:extLst>
                </a:gridCol>
                <a:gridCol w="2840784">
                  <a:extLst>
                    <a:ext uri="{9D8B030D-6E8A-4147-A177-3AD203B41FA5}">
                      <a16:colId xmlns:a16="http://schemas.microsoft.com/office/drawing/2014/main" val="20001"/>
                    </a:ext>
                  </a:extLst>
                </a:gridCol>
                <a:gridCol w="2743754">
                  <a:extLst>
                    <a:ext uri="{9D8B030D-6E8A-4147-A177-3AD203B41FA5}">
                      <a16:colId xmlns:a16="http://schemas.microsoft.com/office/drawing/2014/main" val="20002"/>
                    </a:ext>
                  </a:extLst>
                </a:gridCol>
              </a:tblGrid>
              <a:tr h="586206">
                <a:tc>
                  <a:txBody>
                    <a:bodyPr/>
                    <a:lstStyle/>
                    <a:p>
                      <a:pPr>
                        <a:lnSpc>
                          <a:spcPct val="107000"/>
                        </a:lnSpc>
                        <a:spcAft>
                          <a:spcPts val="0"/>
                        </a:spcAft>
                      </a:pPr>
                      <a:r>
                        <a:rPr lang="en-GB" sz="2800" dirty="0">
                          <a:effectLst/>
                        </a:rPr>
                        <a:t>SAC site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rPr>
                        <a:t>CMP report </a:t>
                      </a:r>
                    </a:p>
                    <a:p>
                      <a:pPr algn="ctr">
                        <a:lnSpc>
                          <a:spcPct val="107000"/>
                        </a:lnSpc>
                        <a:spcAft>
                          <a:spcPts val="0"/>
                        </a:spcAft>
                      </a:pPr>
                      <a:r>
                        <a:rPr lang="en-GB" sz="1400" dirty="0">
                          <a:effectLst/>
                        </a:rPr>
                        <a:t>(Word doc. &amp; Excel 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endParaRPr lang="en-GB" sz="1100" dirty="0">
                        <a:effectLst/>
                      </a:endParaRPr>
                    </a:p>
                    <a:p>
                      <a:pPr algn="ctr">
                        <a:lnSpc>
                          <a:spcPct val="107000"/>
                        </a:lnSpc>
                        <a:spcAft>
                          <a:spcPts val="0"/>
                        </a:spcAft>
                      </a:pPr>
                      <a:r>
                        <a:rPr lang="en-GB" sz="1800" dirty="0">
                          <a:effectLst/>
                        </a:rPr>
                        <a:t>Habitat Map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42810">
                <a:tc>
                  <a:txBody>
                    <a:bodyPr/>
                    <a:lstStyle/>
                    <a:p>
                      <a:pPr>
                        <a:lnSpc>
                          <a:spcPct val="107000"/>
                        </a:lnSpc>
                        <a:spcAft>
                          <a:spcPts val="0"/>
                        </a:spcAft>
                      </a:pPr>
                      <a:r>
                        <a:rPr lang="en-GB" sz="1400" dirty="0" err="1">
                          <a:solidFill>
                            <a:schemeClr val="tx1"/>
                          </a:solidFill>
                          <a:effectLst/>
                        </a:rPr>
                        <a:t>Aughnadarragh</a:t>
                      </a:r>
                      <a:r>
                        <a:rPr lang="en-GB" sz="1400" dirty="0">
                          <a:solidFill>
                            <a:schemeClr val="tx1"/>
                          </a:solidFill>
                          <a:effectLst/>
                        </a:rPr>
                        <a:t> Lough</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42810">
                <a:tc>
                  <a:txBody>
                    <a:bodyPr/>
                    <a:lstStyle/>
                    <a:p>
                      <a:pPr>
                        <a:lnSpc>
                          <a:spcPct val="107000"/>
                        </a:lnSpc>
                        <a:spcAft>
                          <a:spcPts val="0"/>
                        </a:spcAft>
                      </a:pPr>
                      <a:r>
                        <a:rPr lang="en-GB" sz="1400" dirty="0">
                          <a:solidFill>
                            <a:schemeClr val="tx1"/>
                          </a:solidFill>
                          <a:effectLst/>
                        </a:rPr>
                        <a:t>Black Bog</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42810">
                <a:tc>
                  <a:txBody>
                    <a:bodyPr/>
                    <a:lstStyle/>
                    <a:p>
                      <a:pPr>
                        <a:lnSpc>
                          <a:spcPct val="107000"/>
                        </a:lnSpc>
                        <a:spcAft>
                          <a:spcPts val="0"/>
                        </a:spcAft>
                      </a:pPr>
                      <a:r>
                        <a:rPr lang="en-GB" sz="1400" dirty="0">
                          <a:solidFill>
                            <a:schemeClr val="tx1"/>
                          </a:solidFill>
                          <a:effectLst/>
                        </a:rPr>
                        <a:t>Eastern Mournes</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42810">
                <a:tc>
                  <a:txBody>
                    <a:bodyPr/>
                    <a:lstStyle/>
                    <a:p>
                      <a:pPr>
                        <a:lnSpc>
                          <a:spcPct val="107000"/>
                        </a:lnSpc>
                        <a:spcAft>
                          <a:spcPts val="0"/>
                        </a:spcAft>
                      </a:pPr>
                      <a:r>
                        <a:rPr lang="en-GB" sz="1400">
                          <a:solidFill>
                            <a:schemeClr val="tx1"/>
                          </a:solidFill>
                          <a:effectLst/>
                        </a:rPr>
                        <a:t>Moninea Bog</a:t>
                      </a:r>
                      <a:endParaRPr lang="en-GB"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marL="457200" algn="ctr">
                        <a:lnSpc>
                          <a:spcPct val="107000"/>
                        </a:lnSpc>
                        <a:spcAft>
                          <a:spcPts val="0"/>
                        </a:spcAft>
                      </a:pPr>
                      <a:r>
                        <a:rPr lang="en-GB" sz="1800" dirty="0">
                          <a:effectLst/>
                          <a:sym typeface="Wingdings" panose="05000000000000000000" pitchFamily="2" charset="2"/>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42810">
                <a:tc>
                  <a:txBody>
                    <a:bodyPr/>
                    <a:lstStyle/>
                    <a:p>
                      <a:pPr>
                        <a:spcAft>
                          <a:spcPts val="0"/>
                        </a:spcAft>
                      </a:pPr>
                      <a:r>
                        <a:rPr lang="en-GB" sz="1400">
                          <a:solidFill>
                            <a:schemeClr val="tx1"/>
                          </a:solidFill>
                          <a:effectLst/>
                        </a:rPr>
                        <a:t>Ballynahone Bog</a:t>
                      </a:r>
                      <a:endParaRPr lang="en-GB"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sym typeface="Wingdings" panose="05000000000000000000" pitchFamily="2" charset="2"/>
                        </a:rPr>
                        <a:t> </a:t>
                      </a: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800" dirty="0">
                          <a:effectLst/>
                          <a:sym typeface="Wingdings" panose="05000000000000000000" pitchFamily="2" charset="2"/>
                        </a:rPr>
                        <a:t></a:t>
                      </a: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42810">
                <a:tc>
                  <a:txBody>
                    <a:bodyPr/>
                    <a:lstStyle/>
                    <a:p>
                      <a:pPr>
                        <a:spcAft>
                          <a:spcPts val="0"/>
                        </a:spcAft>
                      </a:pPr>
                      <a:r>
                        <a:rPr lang="en-GB" sz="1400">
                          <a:solidFill>
                            <a:schemeClr val="tx1"/>
                          </a:solidFill>
                          <a:effectLst/>
                        </a:rPr>
                        <a:t>Cranny Bogs</a:t>
                      </a:r>
                      <a:endParaRPr lang="en-GB"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42810">
                <a:tc>
                  <a:txBody>
                    <a:bodyPr/>
                    <a:lstStyle/>
                    <a:p>
                      <a:pPr>
                        <a:lnSpc>
                          <a:spcPct val="107000"/>
                        </a:lnSpc>
                        <a:spcAft>
                          <a:spcPts val="0"/>
                        </a:spcAft>
                      </a:pPr>
                      <a:r>
                        <a:rPr lang="en-GB" sz="1400" dirty="0" err="1">
                          <a:solidFill>
                            <a:schemeClr val="tx1"/>
                          </a:solidFill>
                          <a:effectLst/>
                        </a:rPr>
                        <a:t>Cuilcagh</a:t>
                      </a:r>
                      <a:r>
                        <a:rPr lang="en-GB" sz="1400" dirty="0">
                          <a:solidFill>
                            <a:schemeClr val="tx1"/>
                          </a:solidFill>
                          <a:effectLst/>
                        </a:rPr>
                        <a:t> Mountain</a:t>
                      </a:r>
                      <a:endParaRPr lang="en-GB"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bl>
          </a:graphicData>
        </a:graphic>
      </p:graphicFrame>
      <p:sp>
        <p:nvSpPr>
          <p:cNvPr id="4" name="TextBox 3"/>
          <p:cNvSpPr txBox="1"/>
          <p:nvPr/>
        </p:nvSpPr>
        <p:spPr>
          <a:xfrm>
            <a:off x="339226" y="5116335"/>
            <a:ext cx="11547974" cy="261610"/>
          </a:xfrm>
          <a:prstGeom prst="rect">
            <a:avLst/>
          </a:prstGeom>
          <a:noFill/>
        </p:spPr>
        <p:txBody>
          <a:bodyPr wrap="square" rtlCol="0">
            <a:spAutoFit/>
          </a:bodyPr>
          <a:lstStyle/>
          <a:p>
            <a:pPr eaLnBrk="0" fontAlgn="base" hangingPunct="0">
              <a:spcBef>
                <a:spcPct val="0"/>
              </a:spcBef>
              <a:spcAft>
                <a:spcPct val="0"/>
              </a:spcAft>
            </a:pPr>
            <a:r>
              <a:rPr lang="en-GB" sz="1100" dirty="0">
                <a:solidFill>
                  <a:srgbClr val="000000"/>
                </a:solidFill>
                <a:latin typeface="Times" charset="0"/>
              </a:rPr>
              <a:t>* CMP Report and Excel tables include background information on the SAC, pressures and threats assessment of the site, stakeholder engagement details and proposed conservation management actions.</a:t>
            </a:r>
          </a:p>
        </p:txBody>
      </p:sp>
    </p:spTree>
    <p:extLst>
      <p:ext uri="{BB962C8B-B14F-4D97-AF65-F5344CB8AC3E}">
        <p14:creationId xmlns:p14="http://schemas.microsoft.com/office/powerpoint/2010/main" val="1316618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5186" y="126091"/>
            <a:ext cx="7391400" cy="571500"/>
          </a:xfrm>
        </p:spPr>
        <p:txBody>
          <a:bodyPr/>
          <a:lstStyle/>
          <a:p>
            <a:pPr algn="ctr"/>
            <a:r>
              <a:rPr lang="en-GB" sz="3200" dirty="0"/>
              <a:t>CMP Data Availability Cont’d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7700363"/>
              </p:ext>
            </p:extLst>
          </p:nvPr>
        </p:nvGraphicFramePr>
        <p:xfrm>
          <a:off x="1555423" y="854760"/>
          <a:ext cx="8897061" cy="4114031"/>
        </p:xfrm>
        <a:graphic>
          <a:graphicData uri="http://schemas.openxmlformats.org/drawingml/2006/table">
            <a:tbl>
              <a:tblPr firstRow="1" firstCol="1" bandRow="1">
                <a:tableStyleId>{5C22544A-7EE6-4342-B048-85BDC9FD1C3A}</a:tableStyleId>
              </a:tblPr>
              <a:tblGrid>
                <a:gridCol w="2848702">
                  <a:extLst>
                    <a:ext uri="{9D8B030D-6E8A-4147-A177-3AD203B41FA5}">
                      <a16:colId xmlns:a16="http://schemas.microsoft.com/office/drawing/2014/main" val="20000"/>
                    </a:ext>
                  </a:extLst>
                </a:gridCol>
                <a:gridCol w="3073865">
                  <a:extLst>
                    <a:ext uri="{9D8B030D-6E8A-4147-A177-3AD203B41FA5}">
                      <a16:colId xmlns:a16="http://schemas.microsoft.com/office/drawing/2014/main" val="20001"/>
                    </a:ext>
                  </a:extLst>
                </a:gridCol>
                <a:gridCol w="2974494">
                  <a:extLst>
                    <a:ext uri="{9D8B030D-6E8A-4147-A177-3AD203B41FA5}">
                      <a16:colId xmlns:a16="http://schemas.microsoft.com/office/drawing/2014/main" val="20002"/>
                    </a:ext>
                  </a:extLst>
                </a:gridCol>
              </a:tblGrid>
              <a:tr h="546746">
                <a:tc>
                  <a:txBody>
                    <a:bodyPr/>
                    <a:lstStyle/>
                    <a:p>
                      <a:pPr>
                        <a:lnSpc>
                          <a:spcPct val="107000"/>
                        </a:lnSpc>
                        <a:spcAft>
                          <a:spcPts val="0"/>
                        </a:spcAft>
                      </a:pPr>
                      <a:r>
                        <a:rPr lang="en-GB" sz="2400" dirty="0">
                          <a:effectLst/>
                        </a:rPr>
                        <a:t>SAC site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rPr>
                        <a:t>CMP report</a:t>
                      </a:r>
                    </a:p>
                    <a:p>
                      <a:pPr algn="ctr">
                        <a:lnSpc>
                          <a:spcPct val="107000"/>
                        </a:lnSpc>
                        <a:spcAft>
                          <a:spcPts val="0"/>
                        </a:spcAft>
                      </a:pPr>
                      <a:r>
                        <a:rPr lang="en-GB" sz="1400" dirty="0">
                          <a:effectLst/>
                        </a:rPr>
                        <a:t> (Word doc. &amp; Excel 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endParaRPr lang="en-GB" sz="1100" dirty="0">
                        <a:effectLst/>
                      </a:endParaRPr>
                    </a:p>
                    <a:p>
                      <a:pPr algn="ctr">
                        <a:lnSpc>
                          <a:spcPct val="107000"/>
                        </a:lnSpc>
                        <a:spcAft>
                          <a:spcPts val="0"/>
                        </a:spcAft>
                      </a:pPr>
                      <a:r>
                        <a:rPr lang="en-GB" sz="1600" dirty="0">
                          <a:effectLst/>
                        </a:rPr>
                        <a:t>Habitat Map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96365">
                <a:tc>
                  <a:txBody>
                    <a:bodyPr/>
                    <a:lstStyle/>
                    <a:p>
                      <a:pPr>
                        <a:lnSpc>
                          <a:spcPct val="107000"/>
                        </a:lnSpc>
                        <a:spcAft>
                          <a:spcPts val="0"/>
                        </a:spcAft>
                      </a:pPr>
                      <a:r>
                        <a:rPr lang="en-GB" sz="1100">
                          <a:solidFill>
                            <a:schemeClr val="tx1"/>
                          </a:solidFill>
                          <a:effectLst/>
                        </a:rPr>
                        <a:t>Curran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96365">
                <a:tc>
                  <a:txBody>
                    <a:bodyPr/>
                    <a:lstStyle/>
                    <a:p>
                      <a:pPr>
                        <a:lnSpc>
                          <a:spcPct val="107000"/>
                        </a:lnSpc>
                        <a:spcAft>
                          <a:spcPts val="0"/>
                        </a:spcAft>
                      </a:pPr>
                      <a:r>
                        <a:rPr lang="en-GB" sz="1100">
                          <a:solidFill>
                            <a:schemeClr val="tx1"/>
                          </a:solidFill>
                          <a:effectLst/>
                        </a:rPr>
                        <a:t>Fairy Water Bogs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96365">
                <a:tc>
                  <a:txBody>
                    <a:bodyPr/>
                    <a:lstStyle/>
                    <a:p>
                      <a:pPr>
                        <a:lnSpc>
                          <a:spcPct val="107000"/>
                        </a:lnSpc>
                        <a:spcAft>
                          <a:spcPts val="0"/>
                        </a:spcAft>
                      </a:pPr>
                      <a:r>
                        <a:rPr lang="en-GB" sz="1100">
                          <a:solidFill>
                            <a:schemeClr val="tx1"/>
                          </a:solidFill>
                          <a:effectLst/>
                        </a:rPr>
                        <a:t>Garron Plateau</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96365">
                <a:tc>
                  <a:txBody>
                    <a:bodyPr/>
                    <a:lstStyle/>
                    <a:p>
                      <a:pPr>
                        <a:lnSpc>
                          <a:spcPct val="107000"/>
                        </a:lnSpc>
                        <a:spcAft>
                          <a:spcPts val="0"/>
                        </a:spcAft>
                      </a:pPr>
                      <a:r>
                        <a:rPr lang="en-GB" sz="1100" dirty="0">
                          <a:solidFill>
                            <a:schemeClr val="tx1"/>
                          </a:solidFill>
                          <a:effectLst/>
                        </a:rPr>
                        <a:t>Garry Bog</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96365">
                <a:tc>
                  <a:txBody>
                    <a:bodyPr/>
                    <a:lstStyle/>
                    <a:p>
                      <a:pPr>
                        <a:lnSpc>
                          <a:spcPct val="107000"/>
                        </a:lnSpc>
                        <a:spcAft>
                          <a:spcPts val="0"/>
                        </a:spcAft>
                      </a:pPr>
                      <a:r>
                        <a:rPr lang="en-GB" sz="1100">
                          <a:solidFill>
                            <a:schemeClr val="tx1"/>
                          </a:solidFill>
                          <a:effectLst/>
                        </a:rPr>
                        <a:t>Lecale Fens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96365">
                <a:tc>
                  <a:txBody>
                    <a:bodyPr/>
                    <a:lstStyle/>
                    <a:p>
                      <a:pPr>
                        <a:lnSpc>
                          <a:spcPct val="107000"/>
                        </a:lnSpc>
                        <a:spcAft>
                          <a:spcPts val="0"/>
                        </a:spcAft>
                      </a:pPr>
                      <a:r>
                        <a:rPr lang="en-GB" sz="1100" dirty="0" err="1">
                          <a:solidFill>
                            <a:schemeClr val="tx1"/>
                          </a:solidFill>
                          <a:effectLst/>
                        </a:rPr>
                        <a:t>Magheraveely</a:t>
                      </a:r>
                      <a:r>
                        <a:rPr lang="en-GB" sz="1100" dirty="0">
                          <a:solidFill>
                            <a:schemeClr val="tx1"/>
                          </a:solidFill>
                          <a:effectLst/>
                        </a:rPr>
                        <a:t> Marl Loughs</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a:effectLst/>
                        </a:rPr>
                        <a:t>           </a:t>
                      </a:r>
                      <a:r>
                        <a:rPr lang="en-GB" sz="180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96365">
                <a:tc>
                  <a:txBody>
                    <a:bodyPr/>
                    <a:lstStyle/>
                    <a:p>
                      <a:pPr>
                        <a:lnSpc>
                          <a:spcPct val="107000"/>
                        </a:lnSpc>
                        <a:spcAft>
                          <a:spcPts val="0"/>
                        </a:spcAft>
                      </a:pPr>
                      <a:r>
                        <a:rPr lang="en-GB" sz="1100">
                          <a:solidFill>
                            <a:schemeClr val="tx1"/>
                          </a:solidFill>
                          <a:effectLst/>
                        </a:rPr>
                        <a:t>Moneygal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396365">
                <a:tc>
                  <a:txBody>
                    <a:bodyPr/>
                    <a:lstStyle/>
                    <a:p>
                      <a:pPr>
                        <a:lnSpc>
                          <a:spcPct val="107000"/>
                        </a:lnSpc>
                        <a:spcAft>
                          <a:spcPts val="0"/>
                        </a:spcAft>
                      </a:pPr>
                      <a:r>
                        <a:rPr lang="en-GB" sz="1100" dirty="0" err="1">
                          <a:solidFill>
                            <a:schemeClr val="tx1"/>
                          </a:solidFill>
                          <a:effectLst/>
                        </a:rPr>
                        <a:t>Montiaghs</a:t>
                      </a:r>
                      <a:r>
                        <a:rPr lang="en-GB" sz="1100" dirty="0">
                          <a:solidFill>
                            <a:schemeClr val="tx1"/>
                          </a:solidFill>
                          <a:effectLst/>
                        </a:rPr>
                        <a:t> Moss</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l" defTabSz="914400" rtl="0" eaLnBrk="1" fontAlgn="auto" latinLnBrk="0" hangingPunct="1">
                        <a:lnSpc>
                          <a:spcPct val="107000"/>
                        </a:lnSpc>
                        <a:spcBef>
                          <a:spcPts val="0"/>
                        </a:spcBef>
                        <a:spcAft>
                          <a:spcPts val="0"/>
                        </a:spcAft>
                        <a:buClrTx/>
                        <a:buSzTx/>
                        <a:buFontTx/>
                        <a:buNone/>
                        <a:tabLst/>
                        <a:defRPr/>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rPr>
                        <a:t>          </a:t>
                      </a:r>
                      <a:r>
                        <a:rPr lang="en-GB" sz="1800" dirty="0">
                          <a:effectLst/>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396365">
                <a:tc>
                  <a:txBody>
                    <a:bodyPr/>
                    <a:lstStyle/>
                    <a:p>
                      <a:pPr>
                        <a:lnSpc>
                          <a:spcPct val="107000"/>
                        </a:lnSpc>
                        <a:spcAft>
                          <a:spcPts val="0"/>
                        </a:spcAft>
                      </a:pPr>
                      <a:r>
                        <a:rPr lang="en-GB" sz="1100" dirty="0" err="1">
                          <a:solidFill>
                            <a:schemeClr val="tx1"/>
                          </a:solidFill>
                          <a:effectLst/>
                        </a:rPr>
                        <a:t>Murlough</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sym typeface="Wingdings" panose="05000000000000000000" pitchFamily="2" charset="2"/>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l">
                        <a:lnSpc>
                          <a:spcPct val="107000"/>
                        </a:lnSpc>
                        <a:spcAft>
                          <a:spcPts val="0"/>
                        </a:spcAft>
                      </a:pPr>
                      <a:r>
                        <a:rPr lang="en-GB" sz="1800" dirty="0">
                          <a:effectLst/>
                          <a:sym typeface="Wingdings" panose="05000000000000000000" pitchFamily="2" charset="2"/>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bl>
          </a:graphicData>
        </a:graphic>
      </p:graphicFrame>
      <p:sp>
        <p:nvSpPr>
          <p:cNvPr id="5" name="TextBox 4"/>
          <p:cNvSpPr txBox="1"/>
          <p:nvPr/>
        </p:nvSpPr>
        <p:spPr>
          <a:xfrm>
            <a:off x="405353" y="5144799"/>
            <a:ext cx="11170762" cy="253916"/>
          </a:xfrm>
          <a:prstGeom prst="rect">
            <a:avLst/>
          </a:prstGeom>
          <a:noFill/>
        </p:spPr>
        <p:txBody>
          <a:bodyPr wrap="square" rtlCol="0">
            <a:spAutoFit/>
          </a:bodyPr>
          <a:lstStyle/>
          <a:p>
            <a:pPr eaLnBrk="0" fontAlgn="base" hangingPunct="0">
              <a:spcBef>
                <a:spcPct val="0"/>
              </a:spcBef>
              <a:spcAft>
                <a:spcPct val="0"/>
              </a:spcAft>
            </a:pPr>
            <a:r>
              <a:rPr lang="en-GB" sz="1050" dirty="0">
                <a:solidFill>
                  <a:srgbClr val="000000"/>
                </a:solidFill>
                <a:latin typeface="Times" charset="0"/>
              </a:rPr>
              <a:t>* CMP Report and Excel tables include background information on the SAC, pressures and threats assessment of the site, stakeholder engagement details and proposed conservation management actions.</a:t>
            </a:r>
          </a:p>
        </p:txBody>
      </p:sp>
    </p:spTree>
    <p:extLst>
      <p:ext uri="{BB962C8B-B14F-4D97-AF65-F5344CB8AC3E}">
        <p14:creationId xmlns:p14="http://schemas.microsoft.com/office/powerpoint/2010/main" val="2683499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12501821"/>
              </p:ext>
            </p:extLst>
          </p:nvPr>
        </p:nvGraphicFramePr>
        <p:xfrm>
          <a:off x="1739516" y="1009372"/>
          <a:ext cx="8430109" cy="3888434"/>
        </p:xfrm>
        <a:graphic>
          <a:graphicData uri="http://schemas.openxmlformats.org/drawingml/2006/table">
            <a:tbl>
              <a:tblPr firstRow="1" firstCol="1" bandRow="1">
                <a:tableStyleId>{5C22544A-7EE6-4342-B048-85BDC9FD1C3A}</a:tableStyleId>
              </a:tblPr>
              <a:tblGrid>
                <a:gridCol w="2718032">
                  <a:extLst>
                    <a:ext uri="{9D8B030D-6E8A-4147-A177-3AD203B41FA5}">
                      <a16:colId xmlns:a16="http://schemas.microsoft.com/office/drawing/2014/main" val="20000"/>
                    </a:ext>
                  </a:extLst>
                </a:gridCol>
                <a:gridCol w="2691477">
                  <a:extLst>
                    <a:ext uri="{9D8B030D-6E8A-4147-A177-3AD203B41FA5}">
                      <a16:colId xmlns:a16="http://schemas.microsoft.com/office/drawing/2014/main" val="20001"/>
                    </a:ext>
                  </a:extLst>
                </a:gridCol>
                <a:gridCol w="3020600">
                  <a:extLst>
                    <a:ext uri="{9D8B030D-6E8A-4147-A177-3AD203B41FA5}">
                      <a16:colId xmlns:a16="http://schemas.microsoft.com/office/drawing/2014/main" val="20002"/>
                    </a:ext>
                  </a:extLst>
                </a:gridCol>
              </a:tblGrid>
              <a:tr h="671154">
                <a:tc>
                  <a:txBody>
                    <a:bodyPr/>
                    <a:lstStyle/>
                    <a:p>
                      <a:pPr>
                        <a:lnSpc>
                          <a:spcPct val="107000"/>
                        </a:lnSpc>
                        <a:spcAft>
                          <a:spcPts val="0"/>
                        </a:spcAft>
                      </a:pPr>
                      <a:r>
                        <a:rPr lang="en-GB" sz="2400" dirty="0">
                          <a:effectLst/>
                        </a:rPr>
                        <a:t>SAC site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rPr>
                        <a:t>CMP report</a:t>
                      </a:r>
                    </a:p>
                    <a:p>
                      <a:pPr algn="ctr">
                        <a:lnSpc>
                          <a:spcPct val="107000"/>
                        </a:lnSpc>
                        <a:spcAft>
                          <a:spcPts val="0"/>
                        </a:spcAft>
                      </a:pPr>
                      <a:r>
                        <a:rPr lang="en-GB" sz="1400" dirty="0">
                          <a:effectLst/>
                        </a:rPr>
                        <a:t> (Word doc. &amp; Excel 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endParaRPr lang="en-GB" sz="1100" dirty="0">
                        <a:effectLst/>
                      </a:endParaRPr>
                    </a:p>
                    <a:p>
                      <a:pPr algn="ctr">
                        <a:lnSpc>
                          <a:spcPct val="107000"/>
                        </a:lnSpc>
                        <a:spcAft>
                          <a:spcPts val="0"/>
                        </a:spcAft>
                      </a:pPr>
                      <a:r>
                        <a:rPr lang="en-GB" sz="1600" dirty="0">
                          <a:effectLst/>
                        </a:rPr>
                        <a:t>Habitat Map</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21728">
                <a:tc>
                  <a:txBody>
                    <a:bodyPr/>
                    <a:lstStyle/>
                    <a:p>
                      <a:pPr>
                        <a:lnSpc>
                          <a:spcPct val="107000"/>
                        </a:lnSpc>
                        <a:spcAft>
                          <a:spcPts val="0"/>
                        </a:spcAft>
                      </a:pPr>
                      <a:r>
                        <a:rPr lang="en-GB" sz="1100" dirty="0">
                          <a:solidFill>
                            <a:schemeClr val="tx1"/>
                          </a:solidFill>
                          <a:effectLst/>
                        </a:rPr>
                        <a:t>Peatlands Park</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21728">
                <a:tc>
                  <a:txBody>
                    <a:bodyPr/>
                    <a:lstStyle/>
                    <a:p>
                      <a:pPr>
                        <a:lnSpc>
                          <a:spcPct val="107000"/>
                        </a:lnSpc>
                        <a:spcAft>
                          <a:spcPts val="0"/>
                        </a:spcAft>
                      </a:pPr>
                      <a:r>
                        <a:rPr lang="en-GB" sz="1100">
                          <a:solidFill>
                            <a:schemeClr val="tx1"/>
                          </a:solidFill>
                          <a:effectLst/>
                        </a:rPr>
                        <a:t>Pettigoe Plateau</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21728">
                <a:tc>
                  <a:txBody>
                    <a:bodyPr/>
                    <a:lstStyle/>
                    <a:p>
                      <a:pPr>
                        <a:lnSpc>
                          <a:spcPct val="107000"/>
                        </a:lnSpc>
                        <a:spcAft>
                          <a:spcPts val="0"/>
                        </a:spcAft>
                      </a:pPr>
                      <a:r>
                        <a:rPr lang="en-GB" sz="1100">
                          <a:solidFill>
                            <a:schemeClr val="tx1"/>
                          </a:solidFill>
                          <a:effectLst/>
                        </a:rPr>
                        <a:t>Slieve Beagh</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21728">
                <a:tc>
                  <a:txBody>
                    <a:bodyPr/>
                    <a:lstStyle/>
                    <a:p>
                      <a:pPr>
                        <a:lnSpc>
                          <a:spcPct val="107000"/>
                        </a:lnSpc>
                        <a:spcAft>
                          <a:spcPts val="0"/>
                        </a:spcAft>
                      </a:pPr>
                      <a:r>
                        <a:rPr lang="en-GB" sz="1100">
                          <a:solidFill>
                            <a:schemeClr val="tx1"/>
                          </a:solidFill>
                          <a:effectLst/>
                        </a:rPr>
                        <a:t>Tully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21728">
                <a:tc>
                  <a:txBody>
                    <a:bodyPr/>
                    <a:lstStyle/>
                    <a:p>
                      <a:pPr>
                        <a:lnSpc>
                          <a:spcPct val="107000"/>
                        </a:lnSpc>
                        <a:spcAft>
                          <a:spcPts val="0"/>
                        </a:spcAft>
                      </a:pPr>
                      <a:r>
                        <a:rPr lang="en-GB" sz="1100">
                          <a:solidFill>
                            <a:schemeClr val="tx1"/>
                          </a:solidFill>
                          <a:effectLst/>
                        </a:rPr>
                        <a:t>Turmennan</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21728">
                <a:tc>
                  <a:txBody>
                    <a:bodyPr/>
                    <a:lstStyle/>
                    <a:p>
                      <a:pPr>
                        <a:lnSpc>
                          <a:spcPct val="107000"/>
                        </a:lnSpc>
                        <a:spcAft>
                          <a:spcPts val="0"/>
                        </a:spcAft>
                      </a:pPr>
                      <a:r>
                        <a:rPr lang="en-GB" sz="1100">
                          <a:solidFill>
                            <a:schemeClr val="tx1"/>
                          </a:solidFill>
                          <a:effectLst/>
                        </a:rPr>
                        <a:t>Ballykilbeg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21728">
                <a:tc>
                  <a:txBody>
                    <a:bodyPr/>
                    <a:lstStyle/>
                    <a:p>
                      <a:pPr>
                        <a:lnSpc>
                          <a:spcPct val="107000"/>
                        </a:lnSpc>
                        <a:spcAft>
                          <a:spcPts val="0"/>
                        </a:spcAft>
                      </a:pPr>
                      <a:r>
                        <a:rPr lang="en-GB" sz="1100">
                          <a:solidFill>
                            <a:schemeClr val="tx1"/>
                          </a:solidFill>
                          <a:effectLst/>
                        </a:rPr>
                        <a:t>Breen Wood</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321728">
                <a:tc>
                  <a:txBody>
                    <a:bodyPr/>
                    <a:lstStyle/>
                    <a:p>
                      <a:pPr>
                        <a:lnSpc>
                          <a:spcPct val="107000"/>
                        </a:lnSpc>
                        <a:spcAft>
                          <a:spcPts val="0"/>
                        </a:spcAft>
                      </a:pPr>
                      <a:r>
                        <a:rPr lang="en-GB" sz="1100">
                          <a:solidFill>
                            <a:schemeClr val="tx1"/>
                          </a:solidFill>
                          <a:effectLst/>
                        </a:rPr>
                        <a:t>Carn/Glenshane Pass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321728">
                <a:tc>
                  <a:txBody>
                    <a:bodyPr/>
                    <a:lstStyle/>
                    <a:p>
                      <a:pPr>
                        <a:lnSpc>
                          <a:spcPct val="107000"/>
                        </a:lnSpc>
                        <a:spcAft>
                          <a:spcPts val="0"/>
                        </a:spcAft>
                      </a:pPr>
                      <a:r>
                        <a:rPr lang="en-GB" sz="1100">
                          <a:solidFill>
                            <a:schemeClr val="tx1"/>
                          </a:solidFill>
                          <a:effectLst/>
                        </a:rPr>
                        <a:t>Dead Island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321728">
                <a:tc>
                  <a:txBody>
                    <a:bodyPr/>
                    <a:lstStyle/>
                    <a:p>
                      <a:pPr>
                        <a:lnSpc>
                          <a:spcPct val="107000"/>
                        </a:lnSpc>
                        <a:spcAft>
                          <a:spcPts val="0"/>
                        </a:spcAft>
                      </a:pPr>
                      <a:r>
                        <a:rPr lang="en-GB" sz="1100" dirty="0" err="1">
                          <a:solidFill>
                            <a:schemeClr val="tx1"/>
                          </a:solidFill>
                          <a:effectLst/>
                        </a:rPr>
                        <a:t>Deroran</a:t>
                      </a:r>
                      <a:r>
                        <a:rPr lang="en-GB" sz="1100" dirty="0">
                          <a:solidFill>
                            <a:schemeClr val="tx1"/>
                          </a:solidFill>
                          <a:effectLst/>
                        </a:rPr>
                        <a:t> Bog</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dirty="0">
                          <a:effectLst/>
                          <a:sym typeface="Wingdings" panose="05000000000000000000" pitchFamily="2" charset="2"/>
                        </a:rPr>
                        <a:t></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bl>
          </a:graphicData>
        </a:graphic>
      </p:graphicFrame>
      <p:sp>
        <p:nvSpPr>
          <p:cNvPr id="5" name="TextBox 4"/>
          <p:cNvSpPr txBox="1"/>
          <p:nvPr/>
        </p:nvSpPr>
        <p:spPr>
          <a:xfrm>
            <a:off x="386499" y="5033913"/>
            <a:ext cx="11302738" cy="253916"/>
          </a:xfrm>
          <a:prstGeom prst="rect">
            <a:avLst/>
          </a:prstGeom>
          <a:noFill/>
        </p:spPr>
        <p:txBody>
          <a:bodyPr wrap="square" rtlCol="0">
            <a:spAutoFit/>
          </a:bodyPr>
          <a:lstStyle/>
          <a:p>
            <a:pPr eaLnBrk="0" fontAlgn="base" hangingPunct="0">
              <a:spcBef>
                <a:spcPct val="0"/>
              </a:spcBef>
              <a:spcAft>
                <a:spcPct val="0"/>
              </a:spcAft>
            </a:pPr>
            <a:r>
              <a:rPr lang="en-GB" sz="1050" dirty="0">
                <a:solidFill>
                  <a:srgbClr val="000000"/>
                </a:solidFill>
                <a:latin typeface="Times" charset="0"/>
              </a:rPr>
              <a:t>* CMP Report and Excel tables include background information on the SAC, pressures and threats assessment of the site, stakeholder engagement details and proposed conservation management actions.</a:t>
            </a:r>
          </a:p>
        </p:txBody>
      </p:sp>
      <p:sp>
        <p:nvSpPr>
          <p:cNvPr id="7" name="Title 1">
            <a:extLst>
              <a:ext uri="{FF2B5EF4-FFF2-40B4-BE49-F238E27FC236}">
                <a16:creationId xmlns:a16="http://schemas.microsoft.com/office/drawing/2014/main" id="{61A200CC-D66F-2ED6-26ED-311D5F384E21}"/>
              </a:ext>
            </a:extLst>
          </p:cNvPr>
          <p:cNvSpPr>
            <a:spLocks noGrp="1"/>
          </p:cNvSpPr>
          <p:nvPr>
            <p:ph type="title"/>
          </p:nvPr>
        </p:nvSpPr>
        <p:spPr>
          <a:xfrm>
            <a:off x="1975186" y="126091"/>
            <a:ext cx="7391400" cy="571500"/>
          </a:xfrm>
        </p:spPr>
        <p:txBody>
          <a:bodyPr/>
          <a:lstStyle/>
          <a:p>
            <a:pPr algn="ctr"/>
            <a:r>
              <a:rPr lang="en-GB" sz="3200" dirty="0"/>
              <a:t>CMP Data Availability Cont’d</a:t>
            </a:r>
          </a:p>
        </p:txBody>
      </p:sp>
    </p:spTree>
    <p:extLst>
      <p:ext uri="{BB962C8B-B14F-4D97-AF65-F5344CB8AC3E}">
        <p14:creationId xmlns:p14="http://schemas.microsoft.com/office/powerpoint/2010/main" val="3260858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50970697"/>
              </p:ext>
            </p:extLst>
          </p:nvPr>
        </p:nvGraphicFramePr>
        <p:xfrm>
          <a:off x="1739515" y="872307"/>
          <a:ext cx="8712967" cy="4071168"/>
        </p:xfrm>
        <a:graphic>
          <a:graphicData uri="http://schemas.openxmlformats.org/drawingml/2006/table">
            <a:tbl>
              <a:tblPr firstRow="1" firstCol="1" bandRow="1">
                <a:tableStyleId>{5C22544A-7EE6-4342-B048-85BDC9FD1C3A}</a:tableStyleId>
              </a:tblPr>
              <a:tblGrid>
                <a:gridCol w="2734883">
                  <a:extLst>
                    <a:ext uri="{9D8B030D-6E8A-4147-A177-3AD203B41FA5}">
                      <a16:colId xmlns:a16="http://schemas.microsoft.com/office/drawing/2014/main" val="20000"/>
                    </a:ext>
                  </a:extLst>
                </a:gridCol>
                <a:gridCol w="2684093">
                  <a:extLst>
                    <a:ext uri="{9D8B030D-6E8A-4147-A177-3AD203B41FA5}">
                      <a16:colId xmlns:a16="http://schemas.microsoft.com/office/drawing/2014/main" val="20001"/>
                    </a:ext>
                  </a:extLst>
                </a:gridCol>
                <a:gridCol w="3293991">
                  <a:extLst>
                    <a:ext uri="{9D8B030D-6E8A-4147-A177-3AD203B41FA5}">
                      <a16:colId xmlns:a16="http://schemas.microsoft.com/office/drawing/2014/main" val="20002"/>
                    </a:ext>
                  </a:extLst>
                </a:gridCol>
              </a:tblGrid>
              <a:tr h="660702">
                <a:tc>
                  <a:txBody>
                    <a:bodyPr/>
                    <a:lstStyle/>
                    <a:p>
                      <a:pPr>
                        <a:lnSpc>
                          <a:spcPct val="107000"/>
                        </a:lnSpc>
                        <a:spcAft>
                          <a:spcPts val="0"/>
                        </a:spcAft>
                      </a:pPr>
                      <a:r>
                        <a:rPr lang="en-GB" sz="2400" dirty="0">
                          <a:effectLst/>
                        </a:rPr>
                        <a:t>SAC site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r>
                        <a:rPr lang="en-GB" sz="1400" dirty="0">
                          <a:effectLst/>
                        </a:rPr>
                        <a:t>CMP report </a:t>
                      </a:r>
                    </a:p>
                    <a:p>
                      <a:pPr algn="ctr">
                        <a:lnSpc>
                          <a:spcPct val="107000"/>
                        </a:lnSpc>
                        <a:spcAft>
                          <a:spcPts val="0"/>
                        </a:spcAft>
                      </a:pPr>
                      <a:r>
                        <a:rPr lang="en-GB" sz="1400" dirty="0">
                          <a:effectLst/>
                        </a:rPr>
                        <a:t>(Word doc. &amp; Excel tables)*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07000"/>
                        </a:lnSpc>
                        <a:spcAft>
                          <a:spcPts val="0"/>
                        </a:spcAft>
                      </a:pPr>
                      <a:endParaRPr lang="en-GB" sz="1100" dirty="0">
                        <a:effectLst/>
                      </a:endParaRPr>
                    </a:p>
                    <a:p>
                      <a:pPr algn="ctr">
                        <a:lnSpc>
                          <a:spcPct val="107000"/>
                        </a:lnSpc>
                        <a:spcAft>
                          <a:spcPts val="0"/>
                        </a:spcAft>
                      </a:pPr>
                      <a:r>
                        <a:rPr lang="en-GB" sz="1800" dirty="0">
                          <a:effectLst/>
                        </a:rPr>
                        <a:t>Habitat Map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38618">
                <a:tc>
                  <a:txBody>
                    <a:bodyPr/>
                    <a:lstStyle/>
                    <a:p>
                      <a:pPr>
                        <a:lnSpc>
                          <a:spcPct val="107000"/>
                        </a:lnSpc>
                        <a:spcAft>
                          <a:spcPts val="0"/>
                        </a:spcAft>
                      </a:pPr>
                      <a:r>
                        <a:rPr lang="en-GB" sz="1100">
                          <a:solidFill>
                            <a:schemeClr val="tx1"/>
                          </a:solidFill>
                          <a:effectLst/>
                        </a:rPr>
                        <a:t>Derryleckagh</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38618">
                <a:tc>
                  <a:txBody>
                    <a:bodyPr/>
                    <a:lstStyle/>
                    <a:p>
                      <a:pPr>
                        <a:lnSpc>
                          <a:spcPct val="107000"/>
                        </a:lnSpc>
                        <a:spcAft>
                          <a:spcPts val="0"/>
                        </a:spcAft>
                      </a:pPr>
                      <a:r>
                        <a:rPr lang="en-GB" sz="1100">
                          <a:solidFill>
                            <a:schemeClr val="tx1"/>
                          </a:solidFill>
                          <a:effectLst/>
                        </a:rPr>
                        <a:t>Largalinny</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338618">
                <a:tc>
                  <a:txBody>
                    <a:bodyPr/>
                    <a:lstStyle/>
                    <a:p>
                      <a:pPr>
                        <a:lnSpc>
                          <a:spcPct val="107000"/>
                        </a:lnSpc>
                        <a:spcAft>
                          <a:spcPts val="0"/>
                        </a:spcAft>
                      </a:pPr>
                      <a:r>
                        <a:rPr lang="en-GB" sz="1100">
                          <a:solidFill>
                            <a:schemeClr val="tx1"/>
                          </a:solidFill>
                          <a:effectLst/>
                        </a:rPr>
                        <a:t>Magilligan</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338618">
                <a:tc>
                  <a:txBody>
                    <a:bodyPr/>
                    <a:lstStyle/>
                    <a:p>
                      <a:pPr>
                        <a:lnSpc>
                          <a:spcPct val="107000"/>
                        </a:lnSpc>
                        <a:spcAft>
                          <a:spcPts val="0"/>
                        </a:spcAft>
                      </a:pPr>
                      <a:r>
                        <a:rPr lang="en-GB" sz="1100">
                          <a:solidFill>
                            <a:schemeClr val="tx1"/>
                          </a:solidFill>
                          <a:effectLst/>
                        </a:rPr>
                        <a:t>Main Valley Bogs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338618">
                <a:tc>
                  <a:txBody>
                    <a:bodyPr/>
                    <a:lstStyle/>
                    <a:p>
                      <a:pPr>
                        <a:lnSpc>
                          <a:spcPct val="107000"/>
                        </a:lnSpc>
                        <a:spcAft>
                          <a:spcPts val="0"/>
                        </a:spcAft>
                      </a:pPr>
                      <a:r>
                        <a:rPr lang="en-GB" sz="1100" dirty="0" err="1">
                          <a:solidFill>
                            <a:schemeClr val="tx1"/>
                          </a:solidFill>
                          <a:effectLst/>
                        </a:rPr>
                        <a:t>Monawilkin</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500" b="0" dirty="0">
                          <a:effectLst/>
                          <a:latin typeface="+mn-lt"/>
                          <a:ea typeface="+mn-ea"/>
                          <a:cs typeface="+mn-cs"/>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338618">
                <a:tc>
                  <a:txBody>
                    <a:bodyPr/>
                    <a:lstStyle/>
                    <a:p>
                      <a:pPr>
                        <a:lnSpc>
                          <a:spcPct val="107000"/>
                        </a:lnSpc>
                        <a:spcAft>
                          <a:spcPts val="0"/>
                        </a:spcAft>
                      </a:pPr>
                      <a:r>
                        <a:rPr lang="en-GB" sz="1100">
                          <a:solidFill>
                            <a:schemeClr val="tx1"/>
                          </a:solidFill>
                          <a:effectLst/>
                        </a:rPr>
                        <a:t>Teal Lough</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338618">
                <a:tc>
                  <a:txBody>
                    <a:bodyPr/>
                    <a:lstStyle/>
                    <a:p>
                      <a:pPr>
                        <a:lnSpc>
                          <a:spcPct val="107000"/>
                        </a:lnSpc>
                        <a:spcAft>
                          <a:spcPts val="0"/>
                        </a:spcAft>
                      </a:pPr>
                      <a:r>
                        <a:rPr lang="en-GB" sz="1100">
                          <a:solidFill>
                            <a:schemeClr val="tx1"/>
                          </a:solidFill>
                          <a:effectLst/>
                        </a:rPr>
                        <a:t>Tonnagh Beg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362904">
                <a:tc>
                  <a:txBody>
                    <a:bodyPr/>
                    <a:lstStyle/>
                    <a:p>
                      <a:pPr>
                        <a:lnSpc>
                          <a:spcPct val="107000"/>
                        </a:lnSpc>
                        <a:spcAft>
                          <a:spcPts val="0"/>
                        </a:spcAft>
                      </a:pPr>
                      <a:r>
                        <a:rPr lang="en-GB" sz="1100">
                          <a:solidFill>
                            <a:schemeClr val="tx1"/>
                          </a:solidFill>
                          <a:effectLst/>
                        </a:rPr>
                        <a:t>West Fermanagh Scarplands</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500" b="0" dirty="0">
                          <a:effectLst/>
                          <a:latin typeface="+mn-lt"/>
                          <a:ea typeface="+mn-ea"/>
                          <a:cs typeface="+mn-cs"/>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338618">
                <a:tc>
                  <a:txBody>
                    <a:bodyPr/>
                    <a:lstStyle/>
                    <a:p>
                      <a:pPr>
                        <a:lnSpc>
                          <a:spcPct val="107000"/>
                        </a:lnSpc>
                        <a:spcAft>
                          <a:spcPts val="0"/>
                        </a:spcAft>
                      </a:pPr>
                      <a:r>
                        <a:rPr lang="en-GB" sz="1100">
                          <a:solidFill>
                            <a:schemeClr val="tx1"/>
                          </a:solidFill>
                          <a:effectLst/>
                        </a:rPr>
                        <a:t>Wolf Island Bog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a:effectLst/>
                          <a:sym typeface="Wingdings" panose="05000000000000000000" pitchFamily="2" charset="2"/>
                        </a:rPr>
                        <a:t></a:t>
                      </a:r>
                      <a:endParaRPr lang="en-GB" sz="15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dirty="0">
                          <a:effectLst/>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338618">
                <a:tc>
                  <a:txBody>
                    <a:bodyPr/>
                    <a:lstStyle/>
                    <a:p>
                      <a:pPr>
                        <a:lnSpc>
                          <a:spcPct val="107000"/>
                        </a:lnSpc>
                        <a:spcAft>
                          <a:spcPts val="0"/>
                        </a:spcAft>
                      </a:pPr>
                      <a:r>
                        <a:rPr lang="en-GB" sz="1100" dirty="0">
                          <a:solidFill>
                            <a:schemeClr val="tx1"/>
                          </a:solidFill>
                          <a:effectLst/>
                        </a:rPr>
                        <a:t>Upper Lough Erne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algn="ctr">
                        <a:lnSpc>
                          <a:spcPct val="107000"/>
                        </a:lnSpc>
                        <a:spcAft>
                          <a:spcPts val="0"/>
                        </a:spcAft>
                      </a:pPr>
                      <a:r>
                        <a:rPr lang="en-GB" sz="1500" b="0">
                          <a:effectLst/>
                          <a:sym typeface="Wingdings" panose="05000000000000000000" pitchFamily="2" charset="2"/>
                        </a:rPr>
                        <a:t></a:t>
                      </a:r>
                      <a:endParaRPr lang="en-GB" sz="1500" b="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lang="en-GB" sz="1500" b="0" dirty="0">
                          <a:effectLst/>
                          <a:latin typeface="+mn-lt"/>
                          <a:ea typeface="+mn-ea"/>
                          <a:cs typeface="+mn-cs"/>
                          <a:sym typeface="Wingdings" panose="05000000000000000000" pitchFamily="2" charset="2"/>
                        </a:rPr>
                        <a:t></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bl>
          </a:graphicData>
        </a:graphic>
      </p:graphicFrame>
      <p:sp>
        <p:nvSpPr>
          <p:cNvPr id="5" name="TextBox 4"/>
          <p:cNvSpPr txBox="1"/>
          <p:nvPr/>
        </p:nvSpPr>
        <p:spPr>
          <a:xfrm>
            <a:off x="565609" y="5009464"/>
            <a:ext cx="11048214" cy="253916"/>
          </a:xfrm>
          <a:prstGeom prst="rect">
            <a:avLst/>
          </a:prstGeom>
          <a:noFill/>
        </p:spPr>
        <p:txBody>
          <a:bodyPr wrap="square" rtlCol="0">
            <a:spAutoFit/>
          </a:bodyPr>
          <a:lstStyle/>
          <a:p>
            <a:pPr eaLnBrk="0" fontAlgn="base" hangingPunct="0">
              <a:spcBef>
                <a:spcPct val="0"/>
              </a:spcBef>
              <a:spcAft>
                <a:spcPct val="0"/>
              </a:spcAft>
            </a:pPr>
            <a:r>
              <a:rPr lang="en-GB" sz="1050" dirty="0">
                <a:solidFill>
                  <a:srgbClr val="000000"/>
                </a:solidFill>
                <a:latin typeface="Times" charset="0"/>
              </a:rPr>
              <a:t>* CMP Report and Excel tables include background information on the SAC, pressures and threats assessment of the site, stakeholder engagement details and proposed conservation management actions.</a:t>
            </a:r>
          </a:p>
        </p:txBody>
      </p:sp>
      <p:sp>
        <p:nvSpPr>
          <p:cNvPr id="7" name="Title 1">
            <a:extLst>
              <a:ext uri="{FF2B5EF4-FFF2-40B4-BE49-F238E27FC236}">
                <a16:creationId xmlns:a16="http://schemas.microsoft.com/office/drawing/2014/main" id="{7D3883BB-07D7-6199-70CD-1DE14B1779DB}"/>
              </a:ext>
            </a:extLst>
          </p:cNvPr>
          <p:cNvSpPr>
            <a:spLocks noGrp="1"/>
          </p:cNvSpPr>
          <p:nvPr>
            <p:ph type="title"/>
          </p:nvPr>
        </p:nvSpPr>
        <p:spPr>
          <a:xfrm>
            <a:off x="1975186" y="126091"/>
            <a:ext cx="7391400" cy="571500"/>
          </a:xfrm>
        </p:spPr>
        <p:txBody>
          <a:bodyPr/>
          <a:lstStyle/>
          <a:p>
            <a:pPr algn="ctr"/>
            <a:r>
              <a:rPr lang="en-GB" sz="3200" dirty="0"/>
              <a:t>CMP Data Availability Cont’d</a:t>
            </a:r>
          </a:p>
        </p:txBody>
      </p:sp>
    </p:spTree>
    <p:extLst>
      <p:ext uri="{BB962C8B-B14F-4D97-AF65-F5344CB8AC3E}">
        <p14:creationId xmlns:p14="http://schemas.microsoft.com/office/powerpoint/2010/main" val="28607205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97204" y="304800"/>
            <a:ext cx="9662474" cy="762000"/>
          </a:xfrm>
        </p:spPr>
        <p:txBody>
          <a:bodyPr/>
          <a:lstStyle/>
          <a:p>
            <a:pPr algn="ctr" eaLnBrk="1" hangingPunct="1"/>
            <a:r>
              <a:rPr lang="en-GB" sz="3200" dirty="0"/>
              <a:t>Requesting Information Not Publicly Available </a:t>
            </a:r>
          </a:p>
        </p:txBody>
      </p:sp>
      <p:sp>
        <p:nvSpPr>
          <p:cNvPr id="9" name="TextBox 8"/>
          <p:cNvSpPr txBox="1"/>
          <p:nvPr/>
        </p:nvSpPr>
        <p:spPr>
          <a:xfrm>
            <a:off x="1847528" y="1309687"/>
            <a:ext cx="8629972" cy="3600986"/>
          </a:xfrm>
          <a:prstGeom prst="rect">
            <a:avLst/>
          </a:prstGeom>
          <a:noFill/>
        </p:spPr>
        <p:txBody>
          <a:bodyPr wrap="square" rtlCol="0">
            <a:spAutoFit/>
          </a:bodyPr>
          <a:lstStyle/>
          <a:p>
            <a:pPr eaLnBrk="0" fontAlgn="base" hangingPunct="0">
              <a:lnSpc>
                <a:spcPct val="150000"/>
              </a:lnSpc>
              <a:spcBef>
                <a:spcPct val="0"/>
              </a:spcBef>
              <a:spcAft>
                <a:spcPct val="0"/>
              </a:spcAft>
            </a:pPr>
            <a:r>
              <a:rPr lang="en-GB" sz="2400" b="1" dirty="0">
                <a:solidFill>
                  <a:srgbClr val="029434"/>
                </a:solidFill>
                <a:latin typeface="Arial"/>
              </a:rPr>
              <a:t>CMP’s</a:t>
            </a:r>
          </a:p>
          <a:p>
            <a:pPr eaLnBrk="0" fontAlgn="base" hangingPunct="0">
              <a:lnSpc>
                <a:spcPct val="150000"/>
              </a:lnSpc>
              <a:spcBef>
                <a:spcPct val="0"/>
              </a:spcBef>
              <a:spcAft>
                <a:spcPct val="0"/>
              </a:spcAft>
            </a:pPr>
            <a:r>
              <a:rPr lang="en-GB" sz="2400" dirty="0">
                <a:solidFill>
                  <a:srgbClr val="000000"/>
                </a:solidFill>
                <a:latin typeface="Arial"/>
              </a:rPr>
              <a:t>Although there are 47 CMPs in draft they are in the final stages of verification and therefore Natural Environment Division are content to furnish groups proposing to develop PEACEPLUS projects with these documents upon request.</a:t>
            </a:r>
          </a:p>
          <a:p>
            <a:pPr eaLnBrk="0" fontAlgn="base" hangingPunct="0">
              <a:spcBef>
                <a:spcPct val="0"/>
              </a:spcBef>
              <a:spcAft>
                <a:spcPct val="0"/>
              </a:spcAft>
            </a:pPr>
            <a:endParaRPr lang="en-GB" sz="2400" dirty="0">
              <a:solidFill>
                <a:srgbClr val="000000"/>
              </a:solidFill>
              <a:latin typeface="Arial"/>
            </a:endParaRPr>
          </a:p>
          <a:p>
            <a:pPr eaLnBrk="0" fontAlgn="base" hangingPunct="0">
              <a:spcBef>
                <a:spcPct val="0"/>
              </a:spcBef>
              <a:spcAft>
                <a:spcPct val="0"/>
              </a:spcAft>
            </a:pPr>
            <a:endParaRPr lang="en-GB" sz="2400" dirty="0">
              <a:solidFill>
                <a:srgbClr val="000000"/>
              </a:solidFill>
              <a:highlight>
                <a:srgbClr val="FFFF00"/>
              </a:highlight>
              <a:latin typeface="Times" charset="0"/>
            </a:endParaRPr>
          </a:p>
        </p:txBody>
      </p:sp>
    </p:spTree>
    <p:extLst>
      <p:ext uri="{BB962C8B-B14F-4D97-AF65-F5344CB8AC3E}">
        <p14:creationId xmlns:p14="http://schemas.microsoft.com/office/powerpoint/2010/main" val="4116723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61535" y="304800"/>
            <a:ext cx="9832156" cy="762000"/>
          </a:xfrm>
        </p:spPr>
        <p:txBody>
          <a:bodyPr/>
          <a:lstStyle/>
          <a:p>
            <a:pPr algn="ctr" eaLnBrk="1" hangingPunct="1"/>
            <a:r>
              <a:rPr lang="en-GB" sz="3200" dirty="0"/>
              <a:t>Requesting Information Not Publicly Available cont’d</a:t>
            </a:r>
          </a:p>
        </p:txBody>
      </p:sp>
      <p:sp>
        <p:nvSpPr>
          <p:cNvPr id="9" name="TextBox 8"/>
          <p:cNvSpPr txBox="1"/>
          <p:nvPr/>
        </p:nvSpPr>
        <p:spPr>
          <a:xfrm>
            <a:off x="1878038" y="1457297"/>
            <a:ext cx="8424936" cy="3139321"/>
          </a:xfrm>
          <a:prstGeom prst="rect">
            <a:avLst/>
          </a:prstGeom>
          <a:noFill/>
        </p:spPr>
        <p:txBody>
          <a:bodyPr wrap="square" rtlCol="0">
            <a:spAutoFit/>
          </a:bodyPr>
          <a:lstStyle/>
          <a:p>
            <a:pPr marL="342900" indent="-342900" eaLnBrk="0" fontAlgn="base" hangingPunct="0">
              <a:spcBef>
                <a:spcPct val="0"/>
              </a:spcBef>
              <a:spcAft>
                <a:spcPts val="1800"/>
              </a:spcAft>
              <a:buFont typeface="Arial" panose="020B0604020202020204" pitchFamily="34" charset="0"/>
              <a:buChar char="•"/>
            </a:pPr>
            <a:r>
              <a:rPr lang="en-GB" sz="2400" dirty="0">
                <a:solidFill>
                  <a:srgbClr val="000000"/>
                </a:solidFill>
                <a:latin typeface="Arial"/>
              </a:rPr>
              <a:t>Any group requiring information from us to develop PEACEPLUS proposals may do so via SEUPB.</a:t>
            </a:r>
          </a:p>
          <a:p>
            <a:pPr marL="342900" indent="-342900" eaLnBrk="0" fontAlgn="base" hangingPunct="0">
              <a:spcBef>
                <a:spcPct val="0"/>
              </a:spcBef>
              <a:spcAft>
                <a:spcPts val="1800"/>
              </a:spcAft>
              <a:buFont typeface="Arial" panose="020B0604020202020204" pitchFamily="34" charset="0"/>
              <a:buChar char="•"/>
            </a:pPr>
            <a:r>
              <a:rPr lang="en-GB" sz="2400" dirty="0">
                <a:solidFill>
                  <a:srgbClr val="000000"/>
                </a:solidFill>
                <a:latin typeface="Arial"/>
              </a:rPr>
              <a:t>We will endeavour to furnish SEUPB with the requested data request within 20 working days.  </a:t>
            </a:r>
          </a:p>
          <a:p>
            <a:pPr marL="342900" indent="-342900" eaLnBrk="0" fontAlgn="base" hangingPunct="0">
              <a:spcBef>
                <a:spcPct val="0"/>
              </a:spcBef>
              <a:spcAft>
                <a:spcPts val="1800"/>
              </a:spcAft>
              <a:buFont typeface="Arial" panose="020B0604020202020204" pitchFamily="34" charset="0"/>
              <a:buChar char="•"/>
            </a:pPr>
            <a:r>
              <a:rPr lang="en-GB" sz="2400" dirty="0">
                <a:solidFill>
                  <a:srgbClr val="000000"/>
                </a:solidFill>
                <a:latin typeface="Arial"/>
              </a:rPr>
              <a:t>Please note Data Sharing Agreements (DSAs) may be required which will require prompt return to release the requested data.</a:t>
            </a:r>
          </a:p>
        </p:txBody>
      </p:sp>
    </p:spTree>
    <p:extLst>
      <p:ext uri="{BB962C8B-B14F-4D97-AF65-F5344CB8AC3E}">
        <p14:creationId xmlns:p14="http://schemas.microsoft.com/office/powerpoint/2010/main" val="1589077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75520" y="415119"/>
            <a:ext cx="8640960" cy="3816424"/>
          </a:xfrm>
        </p:spPr>
        <p:txBody>
          <a:bodyPr/>
          <a:lstStyle/>
          <a:p>
            <a:pPr algn="ctr" eaLnBrk="1" hangingPunct="1"/>
            <a:r>
              <a:rPr lang="en-GB" sz="3200" dirty="0"/>
              <a:t> </a:t>
            </a:r>
            <a:br>
              <a:rPr lang="en-GB" sz="3200" dirty="0"/>
            </a:br>
            <a:br>
              <a:rPr lang="en-GB" sz="3200" dirty="0"/>
            </a:br>
            <a:r>
              <a:rPr lang="en-GB" sz="3200" dirty="0">
                <a:solidFill>
                  <a:schemeClr val="tx1"/>
                </a:solidFill>
              </a:rPr>
              <a:t>Thank you for listening</a:t>
            </a:r>
            <a:br>
              <a:rPr lang="en-GB" sz="3200" dirty="0">
                <a:solidFill>
                  <a:schemeClr val="tx1"/>
                </a:solidFill>
              </a:rPr>
            </a:br>
            <a:br>
              <a:rPr lang="en-GB" sz="3200" dirty="0"/>
            </a:br>
            <a:endParaRPr lang="en-GB" sz="3200" dirty="0"/>
          </a:p>
        </p:txBody>
      </p:sp>
    </p:spTree>
    <p:extLst>
      <p:ext uri="{BB962C8B-B14F-4D97-AF65-F5344CB8AC3E}">
        <p14:creationId xmlns:p14="http://schemas.microsoft.com/office/powerpoint/2010/main" val="2131989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330B4B-565F-EC70-44E6-F0EFBD23FE36}"/>
              </a:ext>
            </a:extLst>
          </p:cNvPr>
          <p:cNvSpPr>
            <a:spLocks noGrp="1"/>
          </p:cNvSpPr>
          <p:nvPr>
            <p:ph type="title"/>
          </p:nvPr>
        </p:nvSpPr>
        <p:spPr/>
        <p:txBody>
          <a:bodyPr>
            <a:normAutofit/>
          </a:bodyPr>
          <a:lstStyle/>
          <a:p>
            <a:r>
              <a:rPr lang="en-GB" sz="5400" dirty="0"/>
              <a:t>Pre-application support and the Concept Note</a:t>
            </a:r>
          </a:p>
        </p:txBody>
      </p:sp>
      <p:sp>
        <p:nvSpPr>
          <p:cNvPr id="5" name="Text Placeholder 4">
            <a:extLst>
              <a:ext uri="{FF2B5EF4-FFF2-40B4-BE49-F238E27FC236}">
                <a16:creationId xmlns:a16="http://schemas.microsoft.com/office/drawing/2014/main" id="{90E1E933-F67A-37C7-8230-B3E22FF8AC6A}"/>
              </a:ext>
            </a:extLst>
          </p:cNvPr>
          <p:cNvSpPr>
            <a:spLocks noGrp="1"/>
          </p:cNvSpPr>
          <p:nvPr>
            <p:ph type="body" idx="1"/>
          </p:nvPr>
        </p:nvSpPr>
        <p:spPr>
          <a:xfrm>
            <a:off x="838200" y="3559479"/>
            <a:ext cx="10515600" cy="1500187"/>
          </a:xfrm>
        </p:spPr>
        <p:txBody>
          <a:bodyPr vert="horz" lIns="91440" tIns="45720" rIns="91440" bIns="45720" rtlCol="0" anchor="t">
            <a:normAutofit/>
          </a:bodyPr>
          <a:lstStyle/>
          <a:p>
            <a:r>
              <a:rPr lang="en-GB" dirty="0">
                <a:solidFill>
                  <a:schemeClr val="tx1"/>
                </a:solidFill>
                <a:latin typeface="Arial"/>
                <a:cs typeface="Arial"/>
              </a:rPr>
              <a:t>Fergal O’Donnell, </a:t>
            </a:r>
          </a:p>
          <a:p>
            <a:r>
              <a:rPr lang="en-GB" dirty="0">
                <a:solidFill>
                  <a:schemeClr val="tx1"/>
                </a:solidFill>
                <a:latin typeface="Arial"/>
                <a:cs typeface="Arial"/>
              </a:rPr>
              <a:t>Insight Solutions</a:t>
            </a:r>
          </a:p>
        </p:txBody>
      </p:sp>
    </p:spTree>
    <p:extLst>
      <p:ext uri="{BB962C8B-B14F-4D97-AF65-F5344CB8AC3E}">
        <p14:creationId xmlns:p14="http://schemas.microsoft.com/office/powerpoint/2010/main" val="1484482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111B3E-6C14-079C-6FAB-B45691F9BA38}"/>
              </a:ext>
            </a:extLst>
          </p:cNvPr>
          <p:cNvSpPr>
            <a:spLocks noGrp="1"/>
          </p:cNvSpPr>
          <p:nvPr>
            <p:ph type="title"/>
          </p:nvPr>
        </p:nvSpPr>
        <p:spPr>
          <a:xfrm>
            <a:off x="1473693" y="110568"/>
            <a:ext cx="9490229" cy="1345370"/>
          </a:xfrm>
        </p:spPr>
        <p:txBody>
          <a:bodyPr>
            <a:normAutofit/>
          </a:bodyPr>
          <a:lstStyle/>
          <a:p>
            <a:pPr algn="ctr"/>
            <a:r>
              <a:rPr lang="en-US" sz="4000" dirty="0"/>
              <a:t>PEACEPLUS</a:t>
            </a:r>
            <a:br>
              <a:rPr lang="en-US" sz="4000" dirty="0"/>
            </a:br>
            <a:r>
              <a:rPr lang="en-US" sz="4000" dirty="0"/>
              <a:t>2021-2027</a:t>
            </a:r>
          </a:p>
        </p:txBody>
      </p:sp>
      <p:pic>
        <p:nvPicPr>
          <p:cNvPr id="5" name="2F90785D-4979-472F-A699-B8DDB35B5898" descr="9A143713-1B50-491A-A357-284336DBB1C9">
            <a:extLst>
              <a:ext uri="{FF2B5EF4-FFF2-40B4-BE49-F238E27FC236}">
                <a16:creationId xmlns:a16="http://schemas.microsoft.com/office/drawing/2014/main" id="{370F57C7-3D13-72EB-7FFD-1466DA182572}"/>
              </a:ext>
            </a:extLst>
          </p:cNvPr>
          <p:cNvPicPr>
            <a:picLocks noGrp="1" noChangeAspect="1" noChangeArrowheads="1"/>
          </p:cNvPicPr>
          <p:nvPr>
            <p:ph idx="1"/>
          </p:nvPr>
        </p:nvPicPr>
        <p:blipFill rotWithShape="1">
          <a:blip r:embed="rId2" cstate="print"/>
          <a:srcRect l="2660" r="5206" b="1"/>
          <a:stretch/>
        </p:blipFill>
        <p:spPr bwMode="auto">
          <a:xfrm>
            <a:off x="6861024" y="1963560"/>
            <a:ext cx="4494363" cy="3548790"/>
          </a:xfrm>
          <a:prstGeom prst="roundRect">
            <a:avLst/>
          </a:prstGeom>
          <a:noFill/>
          <a:ln w="57150">
            <a:solidFill>
              <a:srgbClr val="FFCC00"/>
            </a:solidFill>
          </a:ln>
        </p:spPr>
      </p:pic>
      <p:sp>
        <p:nvSpPr>
          <p:cNvPr id="12" name="Text Placeholder 3">
            <a:extLst>
              <a:ext uri="{FF2B5EF4-FFF2-40B4-BE49-F238E27FC236}">
                <a16:creationId xmlns:a16="http://schemas.microsoft.com/office/drawing/2014/main" id="{514DA3A0-BD3E-7859-BBF0-73E1776C7515}"/>
              </a:ext>
            </a:extLst>
          </p:cNvPr>
          <p:cNvSpPr>
            <a:spLocks noGrp="1"/>
          </p:cNvSpPr>
          <p:nvPr>
            <p:ph type="body" sz="half" idx="2"/>
          </p:nvPr>
        </p:nvSpPr>
        <p:spPr>
          <a:xfrm>
            <a:off x="914400" y="2057400"/>
            <a:ext cx="5530788" cy="3991708"/>
          </a:xfrm>
        </p:spPr>
        <p:txBody>
          <a:bodyPr>
            <a:normAutofit/>
          </a:bodyPr>
          <a:lstStyle/>
          <a:p>
            <a:pPr marL="355600" indent="-355600">
              <a:lnSpc>
                <a:spcPct val="100000"/>
              </a:lnSpc>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Programme area: Northern Ireland and the border counties of Ireland</a:t>
            </a:r>
          </a:p>
          <a:p>
            <a:pPr marL="355600" indent="-355600">
              <a:lnSpc>
                <a:spcPct val="100000"/>
              </a:lnSpc>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Programme value: </a:t>
            </a:r>
            <a:r>
              <a:rPr lang="en-GB" sz="2400" b="1" dirty="0">
                <a:solidFill>
                  <a:schemeClr val="bg2">
                    <a:lumMod val="10000"/>
                  </a:schemeClr>
                </a:solidFill>
                <a:latin typeface="Arial Nova" panose="020B0604020202020204" pitchFamily="34" charset="0"/>
              </a:rPr>
              <a:t>€1.144bn</a:t>
            </a:r>
            <a:endParaRPr lang="en-GB" sz="2400" dirty="0">
              <a:solidFill>
                <a:schemeClr val="bg2">
                  <a:lumMod val="10000"/>
                </a:schemeClr>
              </a:solidFill>
              <a:latin typeface="Arial Nova" panose="020B0604020202020204" pitchFamily="34" charset="0"/>
            </a:endParaRPr>
          </a:p>
          <a:p>
            <a:pPr marL="355600" indent="-355600">
              <a:lnSpc>
                <a:spcPct val="100000"/>
              </a:lnSpc>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Six themes, 22 investment areas</a:t>
            </a:r>
          </a:p>
          <a:p>
            <a:pPr marL="355600" indent="-355600">
              <a:lnSpc>
                <a:spcPct val="100000"/>
              </a:lnSpc>
              <a:spcAft>
                <a:spcPts val="1800"/>
              </a:spcAft>
              <a:buClr>
                <a:srgbClr val="FFCC00"/>
              </a:buClr>
              <a:buFont typeface="MS PGothic" panose="020B0600070205080204" pitchFamily="34" charset="-128"/>
              <a:buChar char="●"/>
            </a:pPr>
            <a:r>
              <a:rPr lang="en-GB" sz="2400" dirty="0">
                <a:solidFill>
                  <a:schemeClr val="bg2">
                    <a:lumMod val="10000"/>
                  </a:schemeClr>
                </a:solidFill>
                <a:latin typeface="Arial Nova" panose="020B0604020202020204" pitchFamily="34" charset="0"/>
              </a:rPr>
              <a:t>Participation from partners outside the area</a:t>
            </a:r>
          </a:p>
          <a:p>
            <a:endParaRPr lang="en-US" dirty="0"/>
          </a:p>
        </p:txBody>
      </p:sp>
    </p:spTree>
    <p:extLst>
      <p:ext uri="{BB962C8B-B14F-4D97-AF65-F5344CB8AC3E}">
        <p14:creationId xmlns:p14="http://schemas.microsoft.com/office/powerpoint/2010/main" val="567121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49898" y="1458238"/>
            <a:ext cx="10281121" cy="4770537"/>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From today, 29</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March, any </a:t>
            </a:r>
            <a:r>
              <a:rPr lang="en-US" sz="2000" dirty="0" err="1">
                <a:latin typeface="Arial" panose="020B0604020202020204" pitchFamily="34" charset="0"/>
                <a:cs typeface="Arial" panose="020B0604020202020204" pitchFamily="34" charset="0"/>
              </a:rPr>
              <a:t>organisation</a:t>
            </a:r>
            <a:r>
              <a:rPr lang="en-US" sz="2000" dirty="0">
                <a:latin typeface="Arial" panose="020B0604020202020204" pitchFamily="34" charset="0"/>
                <a:cs typeface="Arial" panose="020B0604020202020204" pitchFamily="34" charset="0"/>
              </a:rPr>
              <a:t> interested in becoming a Lead Partner under Area 5.1 may complete and submit a Concept Note for comment, advice and support.</a:t>
            </a:r>
          </a:p>
          <a:p>
            <a:pPr marL="571500" indent="-571500">
              <a:buFont typeface="Arial" panose="020B0604020202020204" pitchFamily="34" charset="0"/>
              <a:buChar char="•"/>
            </a:pPr>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50000"/>
              </a:lnSpc>
              <a:buClr>
                <a:srgbClr val="FFCC00"/>
              </a:buClr>
              <a:buNone/>
            </a:pPr>
            <a:r>
              <a:rPr lang="en-US" sz="2000" b="1" dirty="0">
                <a:solidFill>
                  <a:schemeClr val="accent1">
                    <a:lumMod val="75000"/>
                  </a:schemeClr>
                </a:solidFill>
                <a:latin typeface="Arial" panose="020B0604020202020204" pitchFamily="34" charset="0"/>
                <a:cs typeface="Arial" panose="020B0604020202020204" pitchFamily="34" charset="0"/>
              </a:rPr>
              <a:t>The Concept Note:</a:t>
            </a:r>
          </a:p>
          <a:p>
            <a:pPr marL="285750" indent="-285750">
              <a:spcBef>
                <a:spcPts val="0"/>
              </a:spcBef>
              <a:spcAft>
                <a:spcPts val="1200"/>
              </a:spcAft>
              <a:buClr>
                <a:srgbClr val="FFCC00"/>
              </a:buClr>
              <a:buFont typeface="Arial" panose="020B0604020202020204" pitchFamily="34" charset="0"/>
              <a:buChar char="•"/>
            </a:pPr>
            <a:r>
              <a:rPr lang="en-GB" sz="1800" dirty="0">
                <a:latin typeface="Arial" panose="020B0604020202020204" pitchFamily="34" charset="0"/>
                <a:cs typeface="Arial" panose="020B0604020202020204" pitchFamily="34" charset="0"/>
              </a:rPr>
              <a:t>Short form, seeking high level project details </a:t>
            </a:r>
          </a:p>
          <a:p>
            <a:pPr marL="285750" indent="-285750">
              <a:spcBef>
                <a:spcPts val="0"/>
              </a:spcBef>
              <a:spcAft>
                <a:spcPts val="1200"/>
              </a:spcAft>
              <a:buClr>
                <a:srgbClr val="FFCC00"/>
              </a:buClr>
              <a:buFont typeface="Arial" panose="020B0604020202020204" pitchFamily="34" charset="0"/>
              <a:buChar char="•"/>
            </a:pPr>
            <a:r>
              <a:rPr lang="en-US" dirty="0">
                <a:latin typeface="Arial" panose="020B0604020202020204" pitchFamily="34" charset="0"/>
                <a:cs typeface="Arial" panose="020B0604020202020204" pitchFamily="34" charset="0"/>
              </a:rPr>
              <a:t>Is not a formal application and is not scored</a:t>
            </a:r>
          </a:p>
          <a:p>
            <a:pPr marL="285750" indent="-285750">
              <a:spcBef>
                <a:spcPts val="0"/>
              </a:spcBef>
              <a:spcAft>
                <a:spcPts val="1200"/>
              </a:spcAft>
              <a:buClr>
                <a:srgbClr val="FFCC00"/>
              </a:buClr>
              <a:buFont typeface="Arial" panose="020B0604020202020204" pitchFamily="34" charset="0"/>
              <a:buChar char="•"/>
            </a:pPr>
            <a:r>
              <a:rPr lang="en-US" dirty="0">
                <a:latin typeface="Arial" panose="020B0604020202020204" pitchFamily="34" charset="0"/>
                <a:cs typeface="Arial" panose="020B0604020202020204" pitchFamily="34" charset="0"/>
              </a:rPr>
              <a:t>Covers some (but not all) of the questions that will be in the application proper;</a:t>
            </a:r>
          </a:p>
          <a:p>
            <a:pPr marL="285750" indent="-285750">
              <a:spcBef>
                <a:spcPts val="0"/>
              </a:spcBef>
              <a:spcAft>
                <a:spcPts val="1200"/>
              </a:spcAft>
              <a:buClr>
                <a:srgbClr val="FFCC00"/>
              </a:buClr>
              <a:buFont typeface="Arial" panose="020B0604020202020204" pitchFamily="34" charset="0"/>
              <a:buChar char="•"/>
            </a:pPr>
            <a:r>
              <a:rPr lang="en-US" dirty="0">
                <a:latin typeface="Arial" panose="020B0604020202020204" pitchFamily="34" charset="0"/>
                <a:cs typeface="Arial" panose="020B0604020202020204" pitchFamily="34" charset="0"/>
              </a:rPr>
              <a:t>Will help you put in place the foundations of your project so that you are better prepared when the call opens;</a:t>
            </a:r>
          </a:p>
          <a:p>
            <a:pPr marL="285750" indent="-285750">
              <a:spcBef>
                <a:spcPts val="0"/>
              </a:spcBef>
              <a:spcAft>
                <a:spcPts val="1200"/>
              </a:spcAft>
              <a:buClr>
                <a:srgbClr val="FFCC00"/>
              </a:buClr>
              <a:buFont typeface="Arial" panose="020B0604020202020204" pitchFamily="34" charset="0"/>
              <a:buChar char="•"/>
            </a:pPr>
            <a:r>
              <a:rPr lang="en-US" dirty="0">
                <a:latin typeface="Arial" panose="020B0604020202020204" pitchFamily="34" charset="0"/>
                <a:cs typeface="Arial" panose="020B0604020202020204" pitchFamily="34" charset="0"/>
              </a:rPr>
              <a:t>Will give an indication if this is the right fund for your project</a:t>
            </a:r>
          </a:p>
          <a:p>
            <a:pPr marL="285750" indent="-285750">
              <a:spcAft>
                <a:spcPts val="1200"/>
              </a:spcAft>
              <a:buClr>
                <a:srgbClr val="FFCC00"/>
              </a:buClr>
              <a:buFont typeface="Arial" panose="020B0604020202020204" pitchFamily="34" charset="0"/>
              <a:buChar char="•"/>
            </a:pPr>
            <a:r>
              <a:rPr lang="en-GB" sz="1800" dirty="0">
                <a:latin typeface="Arial" panose="020B0604020202020204" pitchFamily="34" charset="0"/>
                <a:cs typeface="Arial" panose="020B0604020202020204" pitchFamily="34" charset="0"/>
              </a:rPr>
              <a:t>Avoids putting you through an onerous process if full application not for you.</a:t>
            </a:r>
            <a:endParaRPr lang="en-US" dirty="0">
              <a:latin typeface="Arial" panose="020B0604020202020204" pitchFamily="34" charset="0"/>
              <a:cs typeface="Arial" panose="020B0604020202020204" pitchFamily="34" charset="0"/>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67528" y="220679"/>
            <a:ext cx="9765010"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Pre-Application Support</a:t>
            </a:r>
          </a:p>
          <a:p>
            <a:r>
              <a:rPr lang="en-GB" sz="2000" b="1" dirty="0">
                <a:solidFill>
                  <a:schemeClr val="accent1">
                    <a:lumMod val="75000"/>
                  </a:schemeClr>
                </a:solidFill>
                <a:latin typeface="Arial" panose="020B0604020202020204" pitchFamily="34" charset="0"/>
                <a:cs typeface="Arial" panose="020B0604020202020204" pitchFamily="34" charset="0"/>
              </a:rPr>
              <a:t>5.1 Biodiversity, Nature Recovery and Resilience</a:t>
            </a:r>
          </a:p>
        </p:txBody>
      </p:sp>
    </p:spTree>
    <p:extLst>
      <p:ext uri="{BB962C8B-B14F-4D97-AF65-F5344CB8AC3E}">
        <p14:creationId xmlns:p14="http://schemas.microsoft.com/office/powerpoint/2010/main" val="2534401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505039" y="1573848"/>
            <a:ext cx="10313674" cy="4185761"/>
          </a:xfrm>
          <a:prstGeom prst="rect">
            <a:avLst/>
          </a:prstGeom>
          <a:noFill/>
        </p:spPr>
        <p:txBody>
          <a:bodyPr wrap="square" rtlCol="0">
            <a:spAutoFit/>
          </a:bodyPr>
          <a:lstStyle/>
          <a:p>
            <a:pPr marL="342900" indent="-342900">
              <a:lnSpc>
                <a:spcPct val="150000"/>
              </a:lnSpc>
              <a:spcBef>
                <a:spcPts val="0"/>
              </a:spcBef>
              <a:spcAft>
                <a:spcPts val="1200"/>
              </a:spcAft>
              <a:buClr>
                <a:srgbClr val="FFCC00"/>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Is downloadable from </a:t>
            </a:r>
            <a:r>
              <a:rPr lang="en-GB" sz="2000" dirty="0">
                <a:solidFill>
                  <a:schemeClr val="tx1">
                    <a:lumMod val="75000"/>
                    <a:lumOff val="25000"/>
                  </a:schemeClr>
                </a:solidFill>
                <a:latin typeface="Arial" panose="020B0604020202020204" pitchFamily="34" charset="0"/>
                <a:cs typeface="Arial" panose="020B0604020202020204" pitchFamily="34" charset="0"/>
                <a:hlinkClick r:id="rId3"/>
              </a:rPr>
              <a:t>https://seupb.eu/PEACEPLUS</a:t>
            </a:r>
            <a:endParaRPr lang="en-GB" sz="20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lnSpc>
                <a:spcPct val="150000"/>
              </a:lnSpc>
              <a:spcBef>
                <a:spcPts val="0"/>
              </a:spcBef>
              <a:spcAft>
                <a:spcPts val="1200"/>
              </a:spcAft>
              <a:buClr>
                <a:srgbClr val="FFCC00"/>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Advice is available pre- and post-completion</a:t>
            </a:r>
          </a:p>
          <a:p>
            <a:pPr marL="342900" indent="-342900">
              <a:lnSpc>
                <a:spcPct val="150000"/>
              </a:lnSpc>
              <a:spcBef>
                <a:spcPts val="0"/>
              </a:spcBef>
              <a:spcAft>
                <a:spcPts val="1200"/>
              </a:spcAft>
              <a:buClr>
                <a:srgbClr val="FFCC00"/>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Complete and return </a:t>
            </a:r>
            <a:r>
              <a:rPr lang="en-GB" sz="2000" u="sng" dirty="0">
                <a:solidFill>
                  <a:schemeClr val="tx1">
                    <a:lumMod val="75000"/>
                    <a:lumOff val="25000"/>
                  </a:schemeClr>
                </a:solidFill>
                <a:latin typeface="Arial" panose="020B0604020202020204" pitchFamily="34" charset="0"/>
                <a:cs typeface="Arial" panose="020B0604020202020204" pitchFamily="34" charset="0"/>
              </a:rPr>
              <a:t>no later than </a:t>
            </a:r>
            <a:r>
              <a:rPr lang="en-GB" sz="2000" b="1" dirty="0">
                <a:solidFill>
                  <a:schemeClr val="tx1">
                    <a:lumMod val="75000"/>
                    <a:lumOff val="25000"/>
                  </a:schemeClr>
                </a:solidFill>
                <a:latin typeface="Arial" panose="020B0604020202020204" pitchFamily="34" charset="0"/>
                <a:cs typeface="Arial" panose="020B0604020202020204" pitchFamily="34" charset="0"/>
              </a:rPr>
              <a:t>10</a:t>
            </a:r>
            <a:r>
              <a:rPr lang="en-GB" sz="2000" b="1" baseline="30000" dirty="0">
                <a:solidFill>
                  <a:schemeClr val="tx1">
                    <a:lumMod val="75000"/>
                    <a:lumOff val="25000"/>
                  </a:schemeClr>
                </a:solidFill>
                <a:latin typeface="Arial" panose="020B0604020202020204" pitchFamily="34" charset="0"/>
                <a:cs typeface="Arial" panose="020B0604020202020204" pitchFamily="34" charset="0"/>
              </a:rPr>
              <a:t>th</a:t>
            </a:r>
            <a:r>
              <a:rPr lang="en-GB" sz="2000" b="1" dirty="0">
                <a:solidFill>
                  <a:schemeClr val="tx1">
                    <a:lumMod val="75000"/>
                    <a:lumOff val="25000"/>
                  </a:schemeClr>
                </a:solidFill>
                <a:latin typeface="Arial" panose="020B0604020202020204" pitchFamily="34" charset="0"/>
                <a:cs typeface="Arial" panose="020B0604020202020204" pitchFamily="34" charset="0"/>
              </a:rPr>
              <a:t> May 2023 </a:t>
            </a:r>
          </a:p>
          <a:p>
            <a:pPr marL="342900" indent="-342900">
              <a:lnSpc>
                <a:spcPct val="150000"/>
              </a:lnSpc>
              <a:spcBef>
                <a:spcPts val="0"/>
              </a:spcBef>
              <a:spcAft>
                <a:spcPts val="1200"/>
              </a:spcAft>
              <a:buClr>
                <a:srgbClr val="FFCC00"/>
              </a:buClr>
              <a:buFont typeface="Arial" panose="020B0604020202020204" pitchFamily="34" charset="0"/>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Email</a:t>
            </a:r>
            <a:r>
              <a:rPr lang="en-GB" sz="2000" b="1" dirty="0">
                <a:solidFill>
                  <a:schemeClr val="tx1">
                    <a:lumMod val="75000"/>
                    <a:lumOff val="25000"/>
                  </a:schemeClr>
                </a:solidFill>
                <a:latin typeface="Arial" panose="020B0604020202020204" pitchFamily="34" charset="0"/>
                <a:cs typeface="Arial" panose="020B0604020202020204" pitchFamily="34" charset="0"/>
              </a:rPr>
              <a:t> </a:t>
            </a:r>
            <a:r>
              <a:rPr lang="en-GB" sz="2000" dirty="0">
                <a:solidFill>
                  <a:schemeClr val="tx1">
                    <a:lumMod val="75000"/>
                    <a:lumOff val="25000"/>
                  </a:schemeClr>
                </a:solidFill>
                <a:latin typeface="Arial" panose="020B0604020202020204" pitchFamily="34" charset="0"/>
                <a:cs typeface="Arial" panose="020B0604020202020204" pitchFamily="34" charset="0"/>
              </a:rPr>
              <a:t>to </a:t>
            </a:r>
            <a:r>
              <a:rPr lang="en-GB" sz="2000" dirty="0">
                <a:solidFill>
                  <a:schemeClr val="tx1">
                    <a:lumMod val="75000"/>
                    <a:lumOff val="25000"/>
                  </a:schemeClr>
                </a:solidFill>
                <a:latin typeface="Arial" panose="020B0604020202020204" pitchFamily="34" charset="0"/>
                <a:cs typeface="Arial" panose="020B0604020202020204" pitchFamily="34" charset="0"/>
                <a:hlinkClick r:id="rId4"/>
              </a:rPr>
              <a:t>fergal@insight-solutions.org</a:t>
            </a:r>
            <a:r>
              <a:rPr lang="en-GB" sz="2000" dirty="0">
                <a:solidFill>
                  <a:schemeClr val="tx1">
                    <a:lumMod val="75000"/>
                    <a:lumOff val="25000"/>
                  </a:schemeClr>
                </a:solidFill>
                <a:latin typeface="Arial" panose="020B0604020202020204" pitchFamily="34" charset="0"/>
                <a:cs typeface="Arial" panose="020B0604020202020204" pitchFamily="34" charset="0"/>
              </a:rPr>
              <a:t> </a:t>
            </a:r>
          </a:p>
          <a:p>
            <a:pPr marL="342900" indent="-342900">
              <a:lnSpc>
                <a:spcPct val="150000"/>
              </a:lnSpc>
              <a:spcBef>
                <a:spcPts val="0"/>
              </a:spcBef>
              <a:spcAft>
                <a:spcPts val="1200"/>
              </a:spcAft>
              <a:buClr>
                <a:srgbClr val="FFCC00"/>
              </a:buClr>
              <a:buFont typeface="Arial" panose="020B0604020202020204" pitchFamily="34" charset="0"/>
              <a:buChar char="•"/>
            </a:pPr>
            <a:r>
              <a:rPr lang="en-GB" dirty="0">
                <a:latin typeface="Arial" panose="020B0604020202020204" pitchFamily="34" charset="0"/>
                <a:ea typeface="Times New Roman" panose="02020603050405020304" pitchFamily="18" charset="0"/>
              </a:rPr>
              <a:t>Written r</a:t>
            </a:r>
            <a:r>
              <a:rPr lang="en-GB" sz="1800" dirty="0">
                <a:effectLst/>
                <a:latin typeface="Arial" panose="020B0604020202020204" pitchFamily="34" charset="0"/>
                <a:ea typeface="Times New Roman" panose="02020603050405020304" pitchFamily="18" charset="0"/>
              </a:rPr>
              <a:t>esponse provided in no less than </a:t>
            </a:r>
            <a:r>
              <a:rPr lang="en-GB" sz="1800" b="1" dirty="0">
                <a:effectLst/>
                <a:latin typeface="Arial" panose="020B0604020202020204" pitchFamily="34" charset="0"/>
                <a:ea typeface="Times New Roman" panose="02020603050405020304" pitchFamily="18" charset="0"/>
              </a:rPr>
              <a:t>15 working days </a:t>
            </a:r>
            <a:r>
              <a:rPr lang="en-GB" sz="1800" dirty="0">
                <a:effectLst/>
                <a:latin typeface="Arial" panose="020B0604020202020204" pitchFamily="34" charset="0"/>
                <a:ea typeface="Times New Roman" panose="02020603050405020304" pitchFamily="18" charset="0"/>
              </a:rPr>
              <a:t>from the date of submission</a:t>
            </a:r>
          </a:p>
          <a:p>
            <a:pPr marL="342900" indent="-342900">
              <a:lnSpc>
                <a:spcPct val="150000"/>
              </a:lnSpc>
              <a:spcBef>
                <a:spcPts val="0"/>
              </a:spcBef>
              <a:spcAft>
                <a:spcPts val="1200"/>
              </a:spcAft>
              <a:buClr>
                <a:srgbClr val="FFCC00"/>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Meetings arranged to discuss Concept Note feedback  </a:t>
            </a: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pPr marL="571500" indent="-571500">
              <a:buFont typeface="Arial" panose="020B0604020202020204" pitchFamily="34" charset="0"/>
              <a:buChar char="•"/>
            </a:pP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18429" y="363050"/>
            <a:ext cx="10086894" cy="892552"/>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a:t>
            </a:r>
          </a:p>
          <a:p>
            <a:r>
              <a:rPr lang="en-GB" sz="2000" b="1" dirty="0">
                <a:solidFill>
                  <a:schemeClr val="accent1">
                    <a:lumMod val="75000"/>
                  </a:schemeClr>
                </a:solidFill>
                <a:latin typeface="Arial" panose="020B0604020202020204" pitchFamily="34" charset="0"/>
                <a:cs typeface="Arial" panose="020B0604020202020204" pitchFamily="34" charset="0"/>
              </a:rPr>
              <a:t>5.1 Biodiversity, Nature Recovery and Resilience</a:t>
            </a:r>
          </a:p>
        </p:txBody>
      </p:sp>
    </p:spTree>
    <p:extLst>
      <p:ext uri="{BB962C8B-B14F-4D97-AF65-F5344CB8AC3E}">
        <p14:creationId xmlns:p14="http://schemas.microsoft.com/office/powerpoint/2010/main" val="830004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404594" y="1331769"/>
            <a:ext cx="10317783" cy="3901068"/>
          </a:xfrm>
          <a:prstGeom prst="rect">
            <a:avLst/>
          </a:prstGeom>
          <a:noFill/>
        </p:spPr>
        <p:txBody>
          <a:bodyPr wrap="square" rtlCol="0">
            <a:spAutoFit/>
          </a:bodyPr>
          <a:lstStyle/>
          <a:p>
            <a:r>
              <a:rPr lang="en-GB" sz="2400" dirty="0">
                <a:latin typeface="Arial" panose="020B0604020202020204" pitchFamily="34" charset="0"/>
                <a:ea typeface="Times New Roman" panose="02020603050405020304" pitchFamily="18" charset="0"/>
                <a:cs typeface="Arial" panose="020B0604020202020204" pitchFamily="34" charset="0"/>
              </a:rPr>
              <a:t>Tell us about your project?</a:t>
            </a:r>
            <a:endParaRPr lang="en-GB" sz="2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a:lnSpc>
                <a:spcPct val="150000"/>
              </a:lnSpc>
              <a:buClr>
                <a:srgbClr val="FFCC00"/>
              </a:buClr>
            </a:pPr>
            <a:r>
              <a:rPr lang="en-GB" sz="1800" b="1" dirty="0">
                <a:effectLst/>
                <a:latin typeface="Arial" panose="020B0604020202020204" pitchFamily="34" charset="0"/>
                <a:ea typeface="Times New Roman" panose="02020603050405020304" pitchFamily="18" charset="0"/>
              </a:rPr>
              <a:t>In your response you may want to consider;</a:t>
            </a:r>
            <a:endParaRPr lang="en-GB" sz="1800" dirty="0">
              <a:effectLst/>
              <a:latin typeface="Times New Roman" panose="02020603050405020304" pitchFamily="18" charset="0"/>
              <a:ea typeface="Times New Roman" panose="02020603050405020304" pitchFamily="18" charset="0"/>
            </a:endParaRPr>
          </a:p>
          <a:p>
            <a:pPr marL="0" indent="0">
              <a:lnSpc>
                <a:spcPct val="150000"/>
              </a:lnSpc>
              <a:buClr>
                <a:srgbClr val="FFCC00"/>
              </a:buClr>
              <a:buNone/>
            </a:pPr>
            <a:endParaRPr lang="en-US" sz="1600" b="1" dirty="0">
              <a:solidFill>
                <a:schemeClr val="accent5">
                  <a:lumMod val="50000"/>
                </a:schemeClr>
              </a:solidFill>
              <a:latin typeface="Arial" panose="020B0604020202020204" pitchFamily="34" charset="0"/>
              <a:cs typeface="Arial" panose="020B0604020202020204" pitchFamily="34" charset="0"/>
            </a:endParaRPr>
          </a:p>
          <a:p>
            <a:pPr lvl="0"/>
            <a:r>
              <a:rPr lang="en-GB" dirty="0">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How the project aligns with what PEACEPLUS, and in particular Area 5.1, is trying to achieve?</a:t>
            </a:r>
          </a:p>
          <a:p>
            <a:pPr lvl="0"/>
            <a:r>
              <a:rPr lang="en-GB" sz="1800" dirty="0">
                <a:effectLst/>
                <a:latin typeface="Arial" panose="020B0604020202020204" pitchFamily="34" charset="0"/>
                <a:ea typeface="Times New Roman" panose="02020603050405020304" pitchFamily="18" charset="0"/>
              </a:rPr>
              <a:t> </a:t>
            </a:r>
            <a:endParaRPr lang="en-GB" dirty="0">
              <a:latin typeface="Times New Roman" panose="02020603050405020304" pitchFamily="18" charset="0"/>
              <a:ea typeface="Times New Roman" panose="02020603050405020304" pitchFamily="18" charset="0"/>
            </a:endParaRPr>
          </a:p>
          <a:p>
            <a:pPr lvl="0"/>
            <a:r>
              <a:rPr lang="en-GB" dirty="0">
                <a:latin typeface="Times New Roman" panose="02020603050405020304" pitchFamily="18"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How the project promotes cross border co-operation to facilitate the recovery of selected habitats and species within the Programme area?</a:t>
            </a:r>
          </a:p>
          <a:p>
            <a:pPr lvl="0"/>
            <a:endParaRPr lang="en-GB" sz="1800" dirty="0">
              <a:effectLst/>
              <a:latin typeface="Times New Roman" panose="02020603050405020304" pitchFamily="18" charset="0"/>
              <a:ea typeface="Times New Roman" panose="02020603050405020304" pitchFamily="18" charset="0"/>
            </a:endParaRPr>
          </a:p>
          <a:p>
            <a:pPr lvl="0">
              <a:spcBef>
                <a:spcPts val="450"/>
              </a:spcBef>
            </a:pPr>
            <a:r>
              <a:rPr lang="en-GB" sz="1800" dirty="0">
                <a:effectLst/>
                <a:latin typeface="Arial" panose="020B0604020202020204" pitchFamily="34" charset="0"/>
                <a:ea typeface="Times New Roman" panose="02020603050405020304" pitchFamily="18" charset="0"/>
              </a:rPr>
              <a:t>- To what extent will you contribute to the Output and Results Indicators?</a:t>
            </a:r>
          </a:p>
          <a:p>
            <a:pPr lvl="0">
              <a:spcBef>
                <a:spcPts val="450"/>
              </a:spcBef>
            </a:pPr>
            <a:endParaRPr lang="en-GB" dirty="0">
              <a:latin typeface="Arial" panose="020B0604020202020204" pitchFamily="34" charset="0"/>
              <a:ea typeface="Times New Roman" panose="02020603050405020304" pitchFamily="18" charset="0"/>
            </a:endParaRPr>
          </a:p>
          <a:p>
            <a:pPr lvl="0">
              <a:spcBef>
                <a:spcPts val="450"/>
              </a:spcBef>
            </a:pPr>
            <a:r>
              <a:rPr lang="en-GB" sz="1800" dirty="0">
                <a:effectLst/>
                <a:latin typeface="Arial" panose="020B0604020202020204" pitchFamily="34" charset="0"/>
                <a:ea typeface="Times New Roman" panose="02020603050405020304" pitchFamily="18" charset="0"/>
              </a:rPr>
              <a:t>- Do the proposed activities contribute to programme priorities?</a:t>
            </a:r>
            <a:endParaRPr lang="en-US" sz="1600" dirty="0">
              <a:solidFill>
                <a:schemeClr val="tx1">
                  <a:lumMod val="75000"/>
                  <a:lumOff val="25000"/>
                </a:schemeClr>
              </a:solidFill>
              <a:latin typeface="Arial Nova" panose="020B0604020202020204" pitchFamily="34" charset="0"/>
              <a:cs typeface="Aria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1</a:t>
            </a:r>
          </a:p>
        </p:txBody>
      </p:sp>
    </p:spTree>
    <p:extLst>
      <p:ext uri="{BB962C8B-B14F-4D97-AF65-F5344CB8AC3E}">
        <p14:creationId xmlns:p14="http://schemas.microsoft.com/office/powerpoint/2010/main" val="2646713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385740" y="1173254"/>
            <a:ext cx="9857856" cy="4511491"/>
          </a:xfrm>
          <a:prstGeom prst="rect">
            <a:avLst/>
          </a:prstGeom>
          <a:noFill/>
        </p:spPr>
        <p:txBody>
          <a:bodyPr wrap="square" rtlCol="0">
            <a:spAutoFit/>
          </a:bodyPr>
          <a:lstStyle/>
          <a:p>
            <a:pPr marL="0" indent="0">
              <a:lnSpc>
                <a:spcPct val="150000"/>
              </a:lnSpc>
              <a:buClr>
                <a:srgbClr val="FFCC00"/>
              </a:buClr>
              <a:buNone/>
            </a:pPr>
            <a:r>
              <a:rPr lang="en-US" sz="2400" b="1" dirty="0">
                <a:solidFill>
                  <a:schemeClr val="accent5">
                    <a:lumMod val="50000"/>
                  </a:schemeClr>
                </a:solidFill>
                <a:latin typeface="Arial" panose="020B0604020202020204" pitchFamily="34" charset="0"/>
                <a:cs typeface="Arial" panose="020B0604020202020204" pitchFamily="34" charset="0"/>
              </a:rPr>
              <a:t>Programme Priorities </a:t>
            </a:r>
            <a:endParaRPr lang="en-US" sz="1600" b="1" dirty="0">
              <a:solidFill>
                <a:schemeClr val="accent5">
                  <a:lumMod val="50000"/>
                </a:schemeClr>
              </a:solidFill>
              <a:latin typeface="Arial" panose="020B0604020202020204" pitchFamily="34" charset="0"/>
              <a:cs typeface="Arial" panose="020B0604020202020204" pitchFamily="34" charset="0"/>
            </a:endParaRP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Increase defence against threats from invasive alien species</a:t>
            </a: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Enhance resilience to climate change, nature-based solutions to mitigation and adaptation</a:t>
            </a: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Legal obligations and policy targets relating to favourable conservation status</a:t>
            </a: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Restore peatland/wetland sites – carbon sinks for net zero targets</a:t>
            </a: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Provide nature-based solutions to wildfire risk management, flood protection, carbon storage and climate buffers</a:t>
            </a:r>
          </a:p>
          <a:p>
            <a:pPr marL="342900" lvl="0" indent="-342900">
              <a:spcBef>
                <a:spcPts val="450"/>
              </a:spcBef>
              <a:spcAft>
                <a:spcPts val="1200"/>
              </a:spcAft>
              <a:buFont typeface="Times New Roman" panose="02020603050405020304" pitchFamily="18" charset="0"/>
              <a:buChar char="•"/>
              <a:tabLst>
                <a:tab pos="738505" algn="l"/>
              </a:tabLst>
            </a:pPr>
            <a:r>
              <a:rPr lang="en-GB" dirty="0">
                <a:effectLst/>
                <a:latin typeface="Arial" panose="020B0604020202020204" pitchFamily="34" charset="0"/>
                <a:ea typeface="Times New Roman" panose="02020603050405020304" pitchFamily="18" charset="0"/>
                <a:cs typeface="Arial" panose="020B0604020202020204" pitchFamily="34" charset="0"/>
              </a:rPr>
              <a:t>Establishment of Nature Recovery Networks, improving public engagement and access to  nature </a:t>
            </a:r>
          </a:p>
          <a:p>
            <a:pPr marL="342900" lvl="0" indent="-342900">
              <a:spcBef>
                <a:spcPts val="450"/>
              </a:spcBef>
              <a:spcAft>
                <a:spcPts val="1200"/>
              </a:spcAft>
              <a:buFont typeface="Times New Roman" panose="02020603050405020304" pitchFamily="18" charset="0"/>
              <a:buChar char="•"/>
              <a:tabLst>
                <a:tab pos="738505" algn="l"/>
              </a:tabLst>
            </a:pPr>
            <a:r>
              <a:rPr lang="en-GB" dirty="0">
                <a:latin typeface="Arial" panose="020B0604020202020204" pitchFamily="34" charset="0"/>
                <a:ea typeface="Times New Roman" panose="02020603050405020304" pitchFamily="18" charset="0"/>
                <a:cs typeface="Arial" panose="020B0604020202020204" pitchFamily="34" charset="0"/>
              </a:rPr>
              <a:t>Peace and Prosperity </a:t>
            </a:r>
            <a:endParaRPr lang="en-GB"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F4A942A2-95AA-294A-1E54-81DCCC29CBB6}"/>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1</a:t>
            </a:r>
          </a:p>
        </p:txBody>
      </p:sp>
    </p:spTree>
    <p:extLst>
      <p:ext uri="{BB962C8B-B14F-4D97-AF65-F5344CB8AC3E}">
        <p14:creationId xmlns:p14="http://schemas.microsoft.com/office/powerpoint/2010/main" val="28784772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999241" y="1379083"/>
            <a:ext cx="9988941" cy="4293483"/>
          </a:xfrm>
          <a:prstGeom prst="rect">
            <a:avLst/>
          </a:prstGeom>
          <a:noFill/>
        </p:spPr>
        <p:txBody>
          <a:bodyPr wrap="square" rtlCol="0">
            <a:spAutoFit/>
          </a:bodyPr>
          <a:lstStyle/>
          <a:p>
            <a:pPr>
              <a:spcBef>
                <a:spcPts val="600"/>
              </a:spcBef>
            </a:pPr>
            <a:r>
              <a:rPr lang="en-GB" sz="2400" b="1" dirty="0">
                <a:effectLst/>
                <a:latin typeface="Arial" panose="020B0604020202020204" pitchFamily="34" charset="0"/>
                <a:ea typeface="Times New Roman" panose="02020603050405020304" pitchFamily="18" charset="0"/>
              </a:rPr>
              <a:t>Tell us about your project’s anticipated outputs and results.</a:t>
            </a:r>
          </a:p>
          <a:p>
            <a:pPr>
              <a:spcBef>
                <a:spcPts val="600"/>
              </a:spcBef>
            </a:pPr>
            <a:endParaRPr lang="en-GB" sz="1800" b="1" dirty="0">
              <a:effectLst/>
              <a:latin typeface="Arial" panose="020B0604020202020204" pitchFamily="34" charset="0"/>
              <a:ea typeface="Times New Roman" panose="02020603050405020304" pitchFamily="18" charset="0"/>
            </a:endParaRPr>
          </a:p>
          <a:p>
            <a:pPr>
              <a:spcBef>
                <a:spcPts val="600"/>
              </a:spcBef>
            </a:pPr>
            <a:r>
              <a:rPr lang="en-GB" sz="1800" b="1" dirty="0">
                <a:effectLst/>
                <a:latin typeface="Arial" panose="020B0604020202020204" pitchFamily="34" charset="0"/>
                <a:ea typeface="Times New Roman" panose="02020603050405020304" pitchFamily="18" charset="0"/>
              </a:rPr>
              <a:t>In your response you may want to consider;</a:t>
            </a:r>
            <a:endParaRPr lang="en-GB" sz="1800" dirty="0">
              <a:effectLst/>
              <a:latin typeface="Times New Roman" panose="02020603050405020304" pitchFamily="18" charset="0"/>
              <a:ea typeface="Times New Roman" panose="02020603050405020304" pitchFamily="18" charset="0"/>
            </a:endParaRPr>
          </a:p>
          <a:p>
            <a:pPr>
              <a:spcBef>
                <a:spcPts val="600"/>
              </a:spcBef>
            </a:pPr>
            <a:endParaRPr lang="en-GB" b="1" dirty="0">
              <a:latin typeface="Arial" panose="020B0604020202020204" pitchFamily="34"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Does the project target particular priority sites / habitats (draft document on ‘</a:t>
            </a:r>
            <a:r>
              <a:rPr lang="en-GB" sz="1800" i="1" dirty="0">
                <a:effectLst/>
                <a:latin typeface="Arial" panose="020B0604020202020204" pitchFamily="34" charset="0"/>
                <a:ea typeface="Times New Roman" panose="02020603050405020304" pitchFamily="18" charset="0"/>
              </a:rPr>
              <a:t>Priority habitats and species across the Programme Area’</a:t>
            </a:r>
            <a:r>
              <a:rPr lang="en-GB" sz="1800" dirty="0">
                <a:effectLst/>
                <a:latin typeface="Arial" panose="020B0604020202020204" pitchFamily="34" charset="0"/>
                <a:ea typeface="Times New Roman" panose="02020603050405020304" pitchFamily="18" charset="0"/>
              </a:rPr>
              <a:t> available on SEUPB website)  </a:t>
            </a:r>
            <a:br>
              <a:rPr lang="en-GB" sz="1800" dirty="0">
                <a:effectLst/>
                <a:latin typeface="Arial" panose="020B0604020202020204" pitchFamily="34" charset="0"/>
                <a:ea typeface="Times New Roman" panose="02020603050405020304" pitchFamily="18" charset="0"/>
              </a:rPr>
            </a:br>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Does the project involve site restoration and conservation measures which support selected species and habitats to improve conservation condition and increase ecological and climate resilience? </a:t>
            </a:r>
            <a:br>
              <a:rPr lang="en-GB" sz="1800" dirty="0">
                <a:effectLst/>
                <a:latin typeface="Arial" panose="020B0604020202020204" pitchFamily="34" charset="0"/>
                <a:ea typeface="Times New Roman" panose="02020603050405020304" pitchFamily="18" charset="0"/>
              </a:rPr>
            </a:br>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Does the project help develop or contribute to new green infrastructure for purposes other than adaptation to climate change?</a:t>
            </a:r>
            <a:br>
              <a:rPr lang="en-GB" sz="1800" dirty="0">
                <a:effectLst/>
                <a:latin typeface="Arial" panose="020B0604020202020204" pitchFamily="34" charset="0"/>
                <a:ea typeface="Times New Roman" panose="02020603050405020304" pitchFamily="18" charset="0"/>
              </a:rPr>
            </a:br>
            <a:endParaRPr lang="en-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90732AA6-6ED2-656D-625E-551B98AF4D98}"/>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2</a:t>
            </a:r>
          </a:p>
        </p:txBody>
      </p:sp>
    </p:spTree>
    <p:extLst>
      <p:ext uri="{BB962C8B-B14F-4D97-AF65-F5344CB8AC3E}">
        <p14:creationId xmlns:p14="http://schemas.microsoft.com/office/powerpoint/2010/main" val="7872453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36948" y="1379083"/>
            <a:ext cx="9951234" cy="3683060"/>
          </a:xfrm>
          <a:prstGeom prst="rect">
            <a:avLst/>
          </a:prstGeom>
          <a:noFill/>
        </p:spPr>
        <p:txBody>
          <a:bodyPr wrap="square" rtlCol="0">
            <a:spAutoFit/>
          </a:bodyPr>
          <a:lstStyle/>
          <a:p>
            <a:pPr>
              <a:spcBef>
                <a:spcPts val="600"/>
              </a:spcBef>
            </a:pPr>
            <a:r>
              <a:rPr lang="en-GB" sz="2400" b="1" dirty="0">
                <a:effectLst/>
                <a:latin typeface="Arial" panose="020B0604020202020204" pitchFamily="34" charset="0"/>
                <a:ea typeface="Times New Roman" panose="02020603050405020304" pitchFamily="18" charset="0"/>
              </a:rPr>
              <a:t>Tell us about your project’s anticipated outputs and results.</a:t>
            </a:r>
          </a:p>
          <a:p>
            <a:pPr>
              <a:spcBef>
                <a:spcPts val="600"/>
              </a:spcBef>
            </a:pPr>
            <a:endParaRPr lang="en-GB" sz="2400" b="1" dirty="0">
              <a:latin typeface="Arial" panose="020B0604020202020204" pitchFamily="34" charset="0"/>
              <a:ea typeface="Times New Roman" panose="02020603050405020304" pitchFamily="18" charset="0"/>
            </a:endParaRPr>
          </a:p>
          <a:p>
            <a:pPr>
              <a:spcBef>
                <a:spcPts val="600"/>
              </a:spcBef>
            </a:pPr>
            <a:r>
              <a:rPr lang="en-GB" sz="1800" b="1" dirty="0">
                <a:effectLst/>
                <a:latin typeface="Arial" panose="020B0604020202020204" pitchFamily="34" charset="0"/>
                <a:ea typeface="Times New Roman" panose="02020603050405020304" pitchFamily="18" charset="0"/>
              </a:rPr>
              <a:t>In your response you may want to consider;</a:t>
            </a:r>
            <a:endParaRPr lang="en-GB" sz="2400" b="1" dirty="0">
              <a:effectLst/>
              <a:latin typeface="Arial" panose="020B0604020202020204" pitchFamily="34" charset="0"/>
              <a:ea typeface="Times New Roman" panose="02020603050405020304" pitchFamily="18" charset="0"/>
            </a:endParaRPr>
          </a:p>
          <a:p>
            <a:pPr>
              <a:spcBef>
                <a:spcPts val="600"/>
              </a:spcBef>
            </a:pPr>
            <a:endParaRPr lang="en-GB" b="1" dirty="0">
              <a:latin typeface="Arial" panose="020B0604020202020204" pitchFamily="34" charset="0"/>
              <a:ea typeface="Times New Roman" panose="02020603050405020304" pitchFamily="18" charset="0"/>
            </a:endParaRPr>
          </a:p>
          <a:p>
            <a:pPr marL="342900" lvl="0" indent="-342900">
              <a:spcBef>
                <a:spcPts val="45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Does the project support the development of joint strategies and/or action plans focused on biodiversity, nature recovery and resilience or invasive species?</a:t>
            </a:r>
            <a:br>
              <a:rPr lang="en-GB" sz="1800" dirty="0">
                <a:effectLst/>
                <a:latin typeface="Arial" panose="020B0604020202020204" pitchFamily="34" charset="0"/>
                <a:ea typeface="Times New Roman" panose="02020603050405020304" pitchFamily="18" charset="0"/>
              </a:rPr>
            </a:br>
            <a:endParaRPr lang="en-GB" dirty="0">
              <a:latin typeface="Times New Roman" panose="02020603050405020304" pitchFamily="18" charset="0"/>
              <a:ea typeface="Times New Roman" panose="02020603050405020304" pitchFamily="18" charset="0"/>
            </a:endParaRPr>
          </a:p>
          <a:p>
            <a:pPr marL="342900" lvl="0" indent="-342900">
              <a:spcBef>
                <a:spcPts val="450"/>
              </a:spcBef>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How many communities and participants will your project engage with and benefit from the activities delivered.</a:t>
            </a:r>
            <a:endParaRPr lang="en-GB" sz="1800" b="1" dirty="0">
              <a:effectLst/>
              <a:latin typeface="Arial" panose="020B0604020202020204" pitchFamily="34" charset="0"/>
              <a:ea typeface="Times New Roman" panose="02020603050405020304" pitchFamily="18" charset="0"/>
            </a:endParaRPr>
          </a:p>
          <a:p>
            <a:pPr lvl="0"/>
            <a:br>
              <a:rPr lang="en-GB" sz="1800" dirty="0">
                <a:effectLst/>
                <a:latin typeface="Arial" panose="020B0604020202020204" pitchFamily="34" charset="0"/>
                <a:ea typeface="Times New Roman" panose="02020603050405020304" pitchFamily="18" charset="0"/>
              </a:rPr>
            </a:br>
            <a:endParaRPr lang="en-GB" sz="1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5C9A2C61-F767-B5A2-A684-2992DDA01CCC}"/>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2 (continued)</a:t>
            </a:r>
          </a:p>
        </p:txBody>
      </p:sp>
    </p:spTree>
    <p:extLst>
      <p:ext uri="{BB962C8B-B14F-4D97-AF65-F5344CB8AC3E}">
        <p14:creationId xmlns:p14="http://schemas.microsoft.com/office/powerpoint/2010/main" val="1302332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112364" y="1464218"/>
            <a:ext cx="9800213" cy="4339650"/>
          </a:xfrm>
          <a:prstGeom prst="rect">
            <a:avLst/>
          </a:prstGeom>
          <a:noFill/>
        </p:spPr>
        <p:txBody>
          <a:bodyPr wrap="square" rtlCol="0">
            <a:spAutoFit/>
          </a:bodyPr>
          <a:lstStyle/>
          <a:p>
            <a:r>
              <a:rPr lang="en-GB" sz="2400" b="1" dirty="0">
                <a:effectLst/>
                <a:latin typeface="Arial" panose="020B0604020202020204" pitchFamily="34" charset="0"/>
                <a:ea typeface="Times New Roman" panose="02020603050405020304" pitchFamily="18" charset="0"/>
              </a:rPr>
              <a:t>Describe how the project is innovative, creates added value and avoids duplication and displacement.</a:t>
            </a:r>
          </a:p>
          <a:p>
            <a:endParaRPr lang="en-GB" sz="1800" b="1" dirty="0">
              <a:effectLst/>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In your response you may want to consider;</a:t>
            </a:r>
            <a:endParaRPr lang="en-US" sz="3200" i="1" dirty="0">
              <a:solidFill>
                <a:schemeClr val="tx1">
                  <a:lumMod val="75000"/>
                  <a:lumOff val="25000"/>
                </a:schemeClr>
              </a:solidFill>
              <a:latin typeface="Arial" panose="020B0604020202020204" pitchFamily="34" charset="0"/>
              <a:cs typeface="Arial" panose="020B0604020202020204" pitchFamily="34" charset="0"/>
            </a:endParaRPr>
          </a:p>
          <a:p>
            <a:endParaRPr lang="en-US" sz="1600" dirty="0">
              <a:solidFill>
                <a:schemeClr val="tx1">
                  <a:lumMod val="75000"/>
                  <a:lumOff val="25000"/>
                </a:schemeClr>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Have issues of duplication and displacement been considered for your project?</a:t>
            </a:r>
            <a:endParaRPr lang="en-GB" sz="1800" dirty="0">
              <a:effectLst/>
              <a:latin typeface="Times New Roman" panose="02020603050405020304" pitchFamily="18" charset="0"/>
              <a:ea typeface="Times New Roman" panose="02020603050405020304" pitchFamily="18" charset="0"/>
            </a:endParaRPr>
          </a:p>
          <a:p>
            <a:pPr marL="457200"/>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What added-value would EU funding bring?</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Does your project show an evolution of ideas?</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Is your project likely to impact upon and/or complement similar existing or planned provision?</a:t>
            </a:r>
            <a:endParaRPr lang="en-GB" sz="1800" dirty="0">
              <a:effectLst/>
              <a:latin typeface="Times New Roman" panose="02020603050405020304" pitchFamily="18" charset="0"/>
              <a:ea typeface="Times New Roman" panose="02020603050405020304" pitchFamily="18" charset="0"/>
            </a:endParaRP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a:p>
            <a:endParaRPr lang="en-GB" sz="1600" dirty="0">
              <a:solidFill>
                <a:schemeClr val="bg2">
                  <a:lumMod val="25000"/>
                </a:schemeClr>
              </a:solidFill>
            </a:endParaRPr>
          </a:p>
        </p:txBody>
      </p:sp>
      <p:sp>
        <p:nvSpPr>
          <p:cNvPr id="3" name="TextBox 2">
            <a:extLst>
              <a:ext uri="{FF2B5EF4-FFF2-40B4-BE49-F238E27FC236}">
                <a16:creationId xmlns:a16="http://schemas.microsoft.com/office/drawing/2014/main" id="{AB117BCE-379A-7A02-BCC1-6F9BB1989FED}"/>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3</a:t>
            </a:r>
          </a:p>
        </p:txBody>
      </p:sp>
    </p:spTree>
    <p:extLst>
      <p:ext uri="{BB962C8B-B14F-4D97-AF65-F5344CB8AC3E}">
        <p14:creationId xmlns:p14="http://schemas.microsoft.com/office/powerpoint/2010/main" val="1392363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56597" y="1241790"/>
            <a:ext cx="10200408" cy="5404043"/>
          </a:xfrm>
          <a:prstGeom prst="rect">
            <a:avLst/>
          </a:prstGeom>
          <a:noFill/>
        </p:spPr>
        <p:txBody>
          <a:bodyPr wrap="square" rtlCol="0">
            <a:spAutoFit/>
          </a:bodyPr>
          <a:lstStyle/>
          <a:p>
            <a:pPr>
              <a:spcBef>
                <a:spcPts val="600"/>
              </a:spcBef>
            </a:pPr>
            <a:r>
              <a:rPr lang="en-GB" sz="2400" b="1" dirty="0">
                <a:effectLst/>
                <a:latin typeface="Arial" panose="020B0604020202020204" pitchFamily="34" charset="0"/>
                <a:ea typeface="Times New Roman" panose="02020603050405020304" pitchFamily="18" charset="0"/>
              </a:rPr>
              <a:t>Outline the quality of the proposed team, partnership and implementing arrangements.</a:t>
            </a:r>
            <a:br>
              <a:rPr lang="en-GB" sz="2800" b="1" dirty="0">
                <a:effectLst/>
                <a:latin typeface="Arial" panose="020B0604020202020204" pitchFamily="34" charset="0"/>
                <a:ea typeface="Times New Roman" panose="02020603050405020304" pitchFamily="18" charset="0"/>
              </a:rPr>
            </a:br>
            <a:endParaRPr lang="en-GB" sz="2800"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r>
              <a:rPr lang="en-GB" sz="1800" b="1" dirty="0">
                <a:effectLst/>
                <a:latin typeface="Arial" panose="020B0604020202020204" pitchFamily="34" charset="0"/>
                <a:ea typeface="Times New Roman" panose="02020603050405020304" pitchFamily="18" charset="0"/>
              </a:rPr>
              <a:t>In your response you may want to consider;</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endParaRPr lang="en-US" sz="16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spcBef>
                <a:spcPts val="600"/>
              </a:spcBef>
              <a:buFontTx/>
              <a:buChar char="-"/>
            </a:pPr>
            <a:r>
              <a:rPr lang="en-GB" sz="1800" dirty="0">
                <a:effectLst/>
                <a:latin typeface="Arial" panose="020B0604020202020204" pitchFamily="34" charset="0"/>
                <a:ea typeface="Times New Roman" panose="02020603050405020304" pitchFamily="18" charset="0"/>
              </a:rPr>
              <a:t>Tell us about your project team, who is involved, how many and who is doing what.</a:t>
            </a:r>
          </a:p>
          <a:p>
            <a:pPr marL="285750" indent="-285750">
              <a:spcBef>
                <a:spcPts val="600"/>
              </a:spcBef>
              <a:buFontTx/>
              <a:buChar char="-"/>
            </a:pPr>
            <a:endParaRPr lang="en-GB" dirty="0">
              <a:latin typeface="Times New Roman" panose="02020603050405020304" pitchFamily="18" charset="0"/>
              <a:ea typeface="Times New Roman" panose="02020603050405020304" pitchFamily="18" charset="0"/>
            </a:endParaRPr>
          </a:p>
          <a:p>
            <a:pPr marL="285750" indent="-285750">
              <a:spcBef>
                <a:spcPts val="600"/>
              </a:spcBef>
              <a:buFontTx/>
              <a:buChar char="-"/>
            </a:pPr>
            <a:r>
              <a:rPr lang="en-GB" sz="1800" dirty="0">
                <a:effectLst/>
                <a:latin typeface="Arial" panose="020B0604020202020204" pitchFamily="34" charset="0"/>
                <a:ea typeface="Times New Roman" panose="02020603050405020304" pitchFamily="18" charset="0"/>
              </a:rPr>
              <a:t>What is the added value created through the partnership?</a:t>
            </a:r>
          </a:p>
          <a:p>
            <a:pPr>
              <a:spcBef>
                <a:spcPts val="600"/>
              </a:spcBef>
            </a:pPr>
            <a:endParaRPr lang="en-GB" sz="1800" dirty="0">
              <a:effectLst/>
              <a:latin typeface="Arial" panose="020B0604020202020204" pitchFamily="34" charset="0"/>
              <a:ea typeface="Times New Roman" panose="02020603050405020304" pitchFamily="18" charset="0"/>
            </a:endParaRPr>
          </a:p>
          <a:p>
            <a:pPr marL="285750" indent="-285750">
              <a:spcBef>
                <a:spcPts val="600"/>
              </a:spcBef>
              <a:buFontTx/>
              <a:buChar char="-"/>
            </a:pPr>
            <a:r>
              <a:rPr lang="en-GB" sz="1800" dirty="0">
                <a:effectLst/>
                <a:latin typeface="Arial" panose="020B0604020202020204" pitchFamily="34" charset="0"/>
                <a:ea typeface="Times New Roman" panose="02020603050405020304" pitchFamily="18" charset="0"/>
              </a:rPr>
              <a:t>Have the main partners worked together previously on projects of similar focus and scale?</a:t>
            </a:r>
          </a:p>
          <a:p>
            <a:pPr>
              <a:spcBef>
                <a:spcPts val="600"/>
              </a:spcBef>
            </a:pPr>
            <a:endParaRPr lang="en-GB" dirty="0">
              <a:latin typeface="Times New Roman" panose="02020603050405020304" pitchFamily="18" charset="0"/>
              <a:ea typeface="Times New Roman" panose="02020603050405020304" pitchFamily="18" charset="0"/>
            </a:endParaRPr>
          </a:p>
          <a:p>
            <a:pPr marL="285750" indent="-285750">
              <a:spcBef>
                <a:spcPts val="600"/>
              </a:spcBef>
              <a:buFontTx/>
              <a:buChar char="-"/>
            </a:pPr>
            <a:r>
              <a:rPr lang="en-GB" sz="1800" dirty="0">
                <a:effectLst/>
                <a:latin typeface="Arial" panose="020B0604020202020204" pitchFamily="34" charset="0"/>
                <a:ea typeface="Times New Roman" panose="02020603050405020304" pitchFamily="18" charset="0"/>
              </a:rPr>
              <a:t>Have all partner organisations proven experience and competence in the thematic field concerned, as well as the necessary capacity to implement the project (e.g. human resources etc.)</a:t>
            </a:r>
            <a:endParaRPr lang="en-GB" sz="1800" dirty="0">
              <a:effectLst/>
              <a:latin typeface="Times New Roman" panose="02020603050405020304" pitchFamily="18" charset="0"/>
              <a:ea typeface="Times New Roman" panose="02020603050405020304" pitchFamily="18" charset="0"/>
            </a:endParaRPr>
          </a:p>
          <a:p>
            <a:pPr marL="378460">
              <a:spcBef>
                <a:spcPts val="450"/>
              </a:spcBef>
              <a:spcAft>
                <a:spcPts val="0"/>
              </a:spcAft>
            </a:pPr>
            <a:endParaRPr lang="en-GB" sz="1600" dirty="0">
              <a:solidFill>
                <a:schemeClr val="bg2">
                  <a:lumMod val="25000"/>
                </a:schemeClr>
              </a:solidFill>
            </a:endParaRPr>
          </a:p>
        </p:txBody>
      </p:sp>
      <p:sp>
        <p:nvSpPr>
          <p:cNvPr id="3" name="TextBox 2">
            <a:extLst>
              <a:ext uri="{FF2B5EF4-FFF2-40B4-BE49-F238E27FC236}">
                <a16:creationId xmlns:a16="http://schemas.microsoft.com/office/drawing/2014/main" id="{D1E14040-2F12-103F-FAA2-BCBA34865A38}"/>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4</a:t>
            </a:r>
          </a:p>
        </p:txBody>
      </p:sp>
    </p:spTree>
    <p:extLst>
      <p:ext uri="{BB962C8B-B14F-4D97-AF65-F5344CB8AC3E}">
        <p14:creationId xmlns:p14="http://schemas.microsoft.com/office/powerpoint/2010/main" val="3278334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102936" y="1628507"/>
            <a:ext cx="10093268" cy="3600986"/>
          </a:xfrm>
          <a:prstGeom prst="rect">
            <a:avLst/>
          </a:prstGeom>
          <a:noFill/>
        </p:spPr>
        <p:txBody>
          <a:bodyPr wrap="square" rtlCol="0">
            <a:spAutoFit/>
          </a:bodyPr>
          <a:lstStyle/>
          <a:p>
            <a:pPr>
              <a:spcBef>
                <a:spcPts val="600"/>
              </a:spcBef>
            </a:pPr>
            <a:r>
              <a:rPr lang="en-GB" sz="2400" b="1" dirty="0">
                <a:effectLst/>
                <a:latin typeface="Arial" panose="020B0604020202020204" pitchFamily="34" charset="0"/>
                <a:ea typeface="Times New Roman" panose="02020603050405020304" pitchFamily="18" charset="0"/>
              </a:rPr>
              <a:t>Outline the quality of the proposed team, partnership and implementing arrangements.</a:t>
            </a:r>
          </a:p>
          <a:p>
            <a:pPr>
              <a:spcBef>
                <a:spcPts val="600"/>
              </a:spcBef>
            </a:pPr>
            <a:endParaRPr lang="en-GB" sz="2800"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r>
              <a:rPr lang="en-GB" sz="1800" b="1" dirty="0">
                <a:effectLst/>
                <a:latin typeface="Arial" panose="020B0604020202020204" pitchFamily="34" charset="0"/>
                <a:ea typeface="Times New Roman" panose="02020603050405020304" pitchFamily="18" charset="0"/>
              </a:rPr>
              <a:t>In your response you may want to consider;</a:t>
            </a:r>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a:spcBef>
                <a:spcPts val="600"/>
              </a:spcBef>
            </a:pPr>
            <a:endParaRPr lang="en-US" sz="1600" b="1" dirty="0">
              <a:solidFill>
                <a:schemeClr val="tx1">
                  <a:lumMod val="75000"/>
                  <a:lumOff val="25000"/>
                </a:schemeClr>
              </a:solidFill>
              <a:effectLst/>
              <a:latin typeface="Arial" panose="020B0604020202020204" pitchFamily="34" charset="0"/>
              <a:ea typeface="Times New Roman" panose="02020603050405020304" pitchFamily="18" charset="0"/>
              <a:cs typeface="Arial" panose="020B0604020202020204" pitchFamily="34" charset="0"/>
            </a:endParaRPr>
          </a:p>
          <a:p>
            <a:pPr>
              <a:spcBef>
                <a:spcPts val="600"/>
              </a:spcBef>
            </a:pPr>
            <a:r>
              <a:rPr lang="en-GB" sz="1800" dirty="0">
                <a:effectLst/>
                <a:latin typeface="Arial" panose="020B0604020202020204" pitchFamily="34" charset="0"/>
                <a:ea typeface="Times New Roman" panose="02020603050405020304" pitchFamily="18" charset="0"/>
              </a:rPr>
              <a:t>- Has the lead partner got the necessary capacity to manage a multi annual, large scale EU project with multiple stakeholders?</a:t>
            </a:r>
            <a:endParaRPr lang="en-GB" sz="1800" dirty="0">
              <a:effectLst/>
              <a:latin typeface="Times New Roman" panose="02020603050405020304" pitchFamily="18" charset="0"/>
              <a:ea typeface="Times New Roman" panose="02020603050405020304" pitchFamily="18" charset="0"/>
            </a:endParaRPr>
          </a:p>
          <a:p>
            <a:pPr marL="378460"/>
            <a:r>
              <a:rPr lang="en-GB" sz="1800" dirty="0">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 What practical arrangements do you have in place to support smooth project implementation and to manage risk? </a:t>
            </a:r>
            <a:endParaRPr lang="en-GB" sz="1600" dirty="0">
              <a:solidFill>
                <a:schemeClr val="bg2">
                  <a:lumMod val="25000"/>
                </a:schemeClr>
              </a:solidFil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617785" y="509637"/>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4 (continued)</a:t>
            </a:r>
          </a:p>
        </p:txBody>
      </p:sp>
    </p:spTree>
    <p:extLst>
      <p:ext uri="{BB962C8B-B14F-4D97-AF65-F5344CB8AC3E}">
        <p14:creationId xmlns:p14="http://schemas.microsoft.com/office/powerpoint/2010/main" val="623744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044195" y="1422913"/>
            <a:ext cx="10103609" cy="4618187"/>
          </a:xfrm>
          <a:prstGeom prst="rect">
            <a:avLst/>
          </a:prstGeom>
          <a:noFill/>
        </p:spPr>
        <p:txBody>
          <a:bodyPr wrap="square" rtlCol="0">
            <a:spAutoFit/>
          </a:bodyPr>
          <a:lstStyle/>
          <a:p>
            <a:r>
              <a:rPr lang="en-GB" sz="2400" b="1" dirty="0">
                <a:effectLst/>
                <a:latin typeface="Arial" panose="020B0604020202020204" pitchFamily="34" charset="0"/>
                <a:ea typeface="Times New Roman" panose="02020603050405020304" pitchFamily="18" charset="0"/>
              </a:rPr>
              <a:t>Tell us how your project offers value for money.</a:t>
            </a:r>
          </a:p>
          <a:p>
            <a:endParaRPr lang="en-GB" sz="2400" b="1" dirty="0">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In your response you may want to consider;</a:t>
            </a:r>
            <a:endParaRPr lang="en-GB" sz="2400" b="1" dirty="0">
              <a:effectLst/>
              <a:latin typeface="Arial" panose="020B0604020202020204" pitchFamily="34" charset="0"/>
              <a:ea typeface="Times New Roman" panose="02020603050405020304" pitchFamily="18" charset="0"/>
            </a:endParaRPr>
          </a:p>
          <a:p>
            <a:endParaRPr lang="en-GB" b="1" dirty="0">
              <a:solidFill>
                <a:schemeClr val="accent5">
                  <a:lumMod val="50000"/>
                </a:schemeClr>
              </a:solidFill>
              <a:latin typeface="Arial" panose="020B0604020202020204" pitchFamily="34" charset="0"/>
              <a:cs typeface="Arial"/>
            </a:endParaRPr>
          </a:p>
          <a:p>
            <a:endParaRPr lang="en-US" sz="1600" dirty="0">
              <a:solidFill>
                <a:schemeClr val="tx1">
                  <a:lumMod val="75000"/>
                  <a:lumOff val="25000"/>
                </a:schemeClr>
              </a:solidFill>
              <a:latin typeface="Arial Nova" panose="020B0604020202020204" pitchFamily="34" charset="0"/>
              <a:cs typeface="Arial"/>
            </a:endParaRPr>
          </a:p>
          <a:p>
            <a:pPr>
              <a:lnSpc>
                <a:spcPct val="115000"/>
              </a:lnSpc>
              <a:spcBef>
                <a:spcPts val="450"/>
              </a:spcBef>
            </a:pPr>
            <a:r>
              <a:rPr lang="en-GB" sz="1800" b="1" i="1" dirty="0">
                <a:effectLst/>
                <a:latin typeface="Arial" panose="020B0604020202020204" pitchFamily="34" charset="0"/>
                <a:ea typeface="Times New Roman" panose="02020603050405020304" pitchFamily="18" charset="0"/>
              </a:rPr>
              <a:t>- Economy Measures:</a:t>
            </a:r>
            <a:r>
              <a:rPr lang="en-GB" sz="1800" b="1"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Show the project is appropriately costed, for example, staff positions advertised at the appropriate grade, competitive tendering processes applied, etc. Please use this section to provide detail on the budget requested, the assumptions applied, and how it demonstrates economical use of public resources.</a:t>
            </a:r>
          </a:p>
          <a:p>
            <a:pPr>
              <a:lnSpc>
                <a:spcPct val="115000"/>
              </a:lnSpc>
              <a:spcBef>
                <a:spcPts val="450"/>
              </a:spcBef>
            </a:pPr>
            <a:endParaRPr lang="en-GB" sz="1800" dirty="0">
              <a:effectLst/>
              <a:latin typeface="Times New Roman" panose="02020603050405020304" pitchFamily="18" charset="0"/>
              <a:ea typeface="Times New Roman" panose="02020603050405020304" pitchFamily="18" charset="0"/>
            </a:endParaRPr>
          </a:p>
          <a:p>
            <a:pPr>
              <a:lnSpc>
                <a:spcPct val="115000"/>
              </a:lnSpc>
              <a:spcBef>
                <a:spcPts val="450"/>
              </a:spcBef>
            </a:pPr>
            <a:r>
              <a:rPr lang="en-GB" b="1" i="1" dirty="0">
                <a:latin typeface="Arial" panose="020B0604020202020204" pitchFamily="34" charset="0"/>
                <a:ea typeface="Times New Roman" panose="02020603050405020304" pitchFamily="18" charset="0"/>
              </a:rPr>
              <a:t>- </a:t>
            </a:r>
            <a:r>
              <a:rPr lang="en-GB" sz="1800" b="1" i="1" dirty="0">
                <a:effectLst/>
                <a:latin typeface="Arial" panose="020B0604020202020204" pitchFamily="34" charset="0"/>
                <a:ea typeface="Times New Roman" panose="02020603050405020304" pitchFamily="18" charset="0"/>
              </a:rPr>
              <a:t>Efficiency and Effectiveness Measures</a:t>
            </a:r>
            <a:r>
              <a:rPr lang="en-GB" sz="1800" b="1"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Use this section to rationalise the inputs for your project in terms of how well they will deliver the stated outputs, results and overall objective of the project.</a:t>
            </a:r>
            <a:endParaRPr lang="en-GB" sz="1800" dirty="0">
              <a:effectLst/>
              <a:latin typeface="Times New Roman" panose="02020603050405020304" pitchFamily="18" charset="0"/>
              <a:ea typeface="Times New Roman" panose="02020603050405020304" pitchFamily="18" charset="0"/>
            </a:endParaRPr>
          </a:p>
          <a:p>
            <a:endParaRPr lang="en-GB" sz="1600" dirty="0">
              <a:solidFill>
                <a:schemeClr val="bg2">
                  <a:lumMod val="25000"/>
                </a:schemeClr>
              </a:solidFill>
            </a:endParaRPr>
          </a:p>
        </p:txBody>
      </p:sp>
      <p:sp>
        <p:nvSpPr>
          <p:cNvPr id="3" name="TextBox 2">
            <a:extLst>
              <a:ext uri="{FF2B5EF4-FFF2-40B4-BE49-F238E27FC236}">
                <a16:creationId xmlns:a16="http://schemas.microsoft.com/office/drawing/2014/main" id="{82FC008C-1048-3642-D403-F2A2D1CB9FC7}"/>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5</a:t>
            </a:r>
          </a:p>
        </p:txBody>
      </p:sp>
    </p:spTree>
    <p:extLst>
      <p:ext uri="{BB962C8B-B14F-4D97-AF65-F5344CB8AC3E}">
        <p14:creationId xmlns:p14="http://schemas.microsoft.com/office/powerpoint/2010/main" val="2395359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CDB5686-9228-DE2D-E402-5DB36412BC4C}"/>
              </a:ext>
            </a:extLst>
          </p:cNvPr>
          <p:cNvGrpSpPr/>
          <p:nvPr/>
        </p:nvGrpSpPr>
        <p:grpSpPr>
          <a:xfrm>
            <a:off x="886665" y="1062959"/>
            <a:ext cx="11141806" cy="5365001"/>
            <a:chOff x="850735" y="1106841"/>
            <a:chExt cx="11004248" cy="5774445"/>
          </a:xfrm>
        </p:grpSpPr>
        <p:graphicFrame>
          <p:nvGraphicFramePr>
            <p:cNvPr id="7" name="Content Placeholder 3">
              <a:extLst>
                <a:ext uri="{FF2B5EF4-FFF2-40B4-BE49-F238E27FC236}">
                  <a16:creationId xmlns:a16="http://schemas.microsoft.com/office/drawing/2014/main" id="{B1B72766-5D52-1147-7B9C-1DE6F9379176}"/>
                </a:ext>
              </a:extLst>
            </p:cNvPr>
            <p:cNvGraphicFramePr>
              <a:graphicFrameLocks/>
            </p:cNvGraphicFramePr>
            <p:nvPr>
              <p:extLst>
                <p:ext uri="{D42A27DB-BD31-4B8C-83A1-F6EECF244321}">
                  <p14:modId xmlns:p14="http://schemas.microsoft.com/office/powerpoint/2010/main" val="1915643809"/>
                </p:ext>
              </p:extLst>
            </p:nvPr>
          </p:nvGraphicFramePr>
          <p:xfrm>
            <a:off x="850735" y="1106841"/>
            <a:ext cx="10858044" cy="1674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4818B0C7-8951-2E67-E8C2-0001F5F4E8DB}"/>
                </a:ext>
              </a:extLst>
            </p:cNvPr>
            <p:cNvGraphicFramePr>
              <a:graphicFrameLocks/>
            </p:cNvGraphicFramePr>
            <p:nvPr>
              <p:extLst>
                <p:ext uri="{D42A27DB-BD31-4B8C-83A1-F6EECF244321}">
                  <p14:modId xmlns:p14="http://schemas.microsoft.com/office/powerpoint/2010/main" val="3678542465"/>
                </p:ext>
              </p:extLst>
            </p:nvPr>
          </p:nvGraphicFramePr>
          <p:xfrm>
            <a:off x="857539" y="2965767"/>
            <a:ext cx="10997444" cy="39155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Isosceles Triangle 8">
              <a:extLst>
                <a:ext uri="{FF2B5EF4-FFF2-40B4-BE49-F238E27FC236}">
                  <a16:creationId xmlns:a16="http://schemas.microsoft.com/office/drawing/2014/main" id="{65FAED8F-0FE3-6709-9B99-0E573CF1B797}"/>
                </a:ext>
              </a:extLst>
            </p:cNvPr>
            <p:cNvSpPr/>
            <p:nvPr/>
          </p:nvSpPr>
          <p:spPr>
            <a:xfrm flipV="1">
              <a:off x="1585642" y="2772286"/>
              <a:ext cx="279400" cy="199898"/>
            </a:xfrm>
            <a:prstGeom prst="triangle">
              <a:avLst/>
            </a:prstGeom>
            <a:solidFill>
              <a:schemeClr val="accent1"/>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0" name="Isosceles Triangle 9">
              <a:extLst>
                <a:ext uri="{FF2B5EF4-FFF2-40B4-BE49-F238E27FC236}">
                  <a16:creationId xmlns:a16="http://schemas.microsoft.com/office/drawing/2014/main" id="{EFD408C2-BA7B-0CB2-CFCF-8BE984C2F60F}"/>
                </a:ext>
              </a:extLst>
            </p:cNvPr>
            <p:cNvSpPr/>
            <p:nvPr/>
          </p:nvSpPr>
          <p:spPr>
            <a:xfrm flipV="1">
              <a:off x="3403724" y="2772286"/>
              <a:ext cx="279400" cy="199898"/>
            </a:xfrm>
            <a:prstGeom prst="triangle">
              <a:avLst/>
            </a:prstGeom>
            <a:solidFill>
              <a:schemeClr val="accent1"/>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1" name="Isosceles Triangle 10">
              <a:extLst>
                <a:ext uri="{FF2B5EF4-FFF2-40B4-BE49-F238E27FC236}">
                  <a16:creationId xmlns:a16="http://schemas.microsoft.com/office/drawing/2014/main" id="{C6CED8D3-EC55-63D6-3E82-238B1EC12A9D}"/>
                </a:ext>
              </a:extLst>
            </p:cNvPr>
            <p:cNvSpPr/>
            <p:nvPr/>
          </p:nvSpPr>
          <p:spPr>
            <a:xfrm flipV="1">
              <a:off x="10676054" y="2772286"/>
              <a:ext cx="279400" cy="199898"/>
            </a:xfrm>
            <a:prstGeom prst="triangle">
              <a:avLst/>
            </a:prstGeom>
            <a:solidFill>
              <a:schemeClr val="accent1"/>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2" name="Isosceles Triangle 11">
              <a:extLst>
                <a:ext uri="{FF2B5EF4-FFF2-40B4-BE49-F238E27FC236}">
                  <a16:creationId xmlns:a16="http://schemas.microsoft.com/office/drawing/2014/main" id="{6BBBEF9A-5067-53A3-1BE4-FBDD1105C468}"/>
                </a:ext>
              </a:extLst>
            </p:cNvPr>
            <p:cNvSpPr/>
            <p:nvPr/>
          </p:nvSpPr>
          <p:spPr>
            <a:xfrm flipV="1">
              <a:off x="8857970" y="2772286"/>
              <a:ext cx="279400" cy="199898"/>
            </a:xfrm>
            <a:prstGeom prst="triangle">
              <a:avLst/>
            </a:prstGeom>
            <a:solidFill>
              <a:srgbClr val="FFCC00"/>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3" name="Isosceles Triangle 12">
              <a:extLst>
                <a:ext uri="{FF2B5EF4-FFF2-40B4-BE49-F238E27FC236}">
                  <a16:creationId xmlns:a16="http://schemas.microsoft.com/office/drawing/2014/main" id="{4EEFE90C-93F5-D5A2-0E57-8C7382A0A458}"/>
                </a:ext>
              </a:extLst>
            </p:cNvPr>
            <p:cNvSpPr/>
            <p:nvPr/>
          </p:nvSpPr>
          <p:spPr>
            <a:xfrm flipV="1">
              <a:off x="5221806" y="2772286"/>
              <a:ext cx="279400" cy="199898"/>
            </a:xfrm>
            <a:prstGeom prst="triangle">
              <a:avLst/>
            </a:prstGeom>
            <a:solidFill>
              <a:srgbClr val="555CA4"/>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4" name="Isosceles Triangle 13">
              <a:extLst>
                <a:ext uri="{FF2B5EF4-FFF2-40B4-BE49-F238E27FC236}">
                  <a16:creationId xmlns:a16="http://schemas.microsoft.com/office/drawing/2014/main" id="{F98647E2-5175-6EE9-6E8C-021C55ABF850}"/>
                </a:ext>
              </a:extLst>
            </p:cNvPr>
            <p:cNvSpPr/>
            <p:nvPr/>
          </p:nvSpPr>
          <p:spPr>
            <a:xfrm flipV="1">
              <a:off x="7039888" y="2772286"/>
              <a:ext cx="279400" cy="199898"/>
            </a:xfrm>
            <a:prstGeom prst="triangle">
              <a:avLst/>
            </a:prstGeom>
            <a:solidFill>
              <a:schemeClr val="accent1"/>
            </a:solidFill>
            <a:ln w="6350" cap="flat" cmpd="sng" algn="ctr">
              <a:solidFill>
                <a:srgbClr val="555CA4"/>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15" name="Rectangle: Rounded Corners 14">
              <a:extLst>
                <a:ext uri="{FF2B5EF4-FFF2-40B4-BE49-F238E27FC236}">
                  <a16:creationId xmlns:a16="http://schemas.microsoft.com/office/drawing/2014/main" id="{C3BC9416-2668-78AC-050D-D24C0921D82B}"/>
                </a:ext>
              </a:extLst>
            </p:cNvPr>
            <p:cNvSpPr/>
            <p:nvPr/>
          </p:nvSpPr>
          <p:spPr>
            <a:xfrm>
              <a:off x="8076867" y="1137193"/>
              <a:ext cx="1841604" cy="1674920"/>
            </a:xfrm>
            <a:prstGeom prst="roundRect">
              <a:avLst/>
            </a:prstGeom>
            <a:noFill/>
            <a:ln w="76200" cap="flat" cmpd="sng" algn="ctr">
              <a:solidFill>
                <a:srgbClr val="D90969"/>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sp>
          <p:nvSpPr>
            <p:cNvPr id="16" name="Rectangle: Rounded Corners 15">
              <a:extLst>
                <a:ext uri="{FF2B5EF4-FFF2-40B4-BE49-F238E27FC236}">
                  <a16:creationId xmlns:a16="http://schemas.microsoft.com/office/drawing/2014/main" id="{409FD5B5-2137-5818-CB31-1101E4D57E89}"/>
                </a:ext>
              </a:extLst>
            </p:cNvPr>
            <p:cNvSpPr/>
            <p:nvPr/>
          </p:nvSpPr>
          <p:spPr>
            <a:xfrm>
              <a:off x="8246080" y="2992286"/>
              <a:ext cx="1776289" cy="751303"/>
            </a:xfrm>
            <a:prstGeom prst="roundRect">
              <a:avLst/>
            </a:prstGeom>
            <a:noFill/>
            <a:ln w="76200" cap="flat" cmpd="sng" algn="ctr">
              <a:solidFill>
                <a:srgbClr val="D90969"/>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Nova" panose="020B0504020202020204" pitchFamily="34" charset="0"/>
                <a:ea typeface="+mn-ea"/>
                <a:cs typeface="+mn-cs"/>
              </a:endParaRPr>
            </a:p>
          </p:txBody>
        </p:sp>
      </p:grpSp>
      <p:sp>
        <p:nvSpPr>
          <p:cNvPr id="17" name="TextBox 16">
            <a:extLst>
              <a:ext uri="{FF2B5EF4-FFF2-40B4-BE49-F238E27FC236}">
                <a16:creationId xmlns:a16="http://schemas.microsoft.com/office/drawing/2014/main" id="{F71E0C89-C1AB-233C-B4D8-1348CAB66B11}"/>
              </a:ext>
            </a:extLst>
          </p:cNvPr>
          <p:cNvSpPr txBox="1"/>
          <p:nvPr/>
        </p:nvSpPr>
        <p:spPr>
          <a:xfrm rot="16200000">
            <a:off x="-710507" y="1721585"/>
            <a:ext cx="2363347"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sz="2400" b="1">
                <a:ln w="0"/>
                <a:solidFill>
                  <a:srgbClr val="555CA4"/>
                </a:solidFill>
                <a:effectLst>
                  <a:outerShdw blurRad="38100" dist="19050" dir="2700000" algn="tl" rotWithShape="0">
                    <a:schemeClr val="dk1">
                      <a:alpha val="40000"/>
                    </a:schemeClr>
                  </a:out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Thematic Areas</a:t>
            </a:r>
          </a:p>
        </p:txBody>
      </p:sp>
      <p:sp>
        <p:nvSpPr>
          <p:cNvPr id="18" name="TextBox 17">
            <a:extLst>
              <a:ext uri="{FF2B5EF4-FFF2-40B4-BE49-F238E27FC236}">
                <a16:creationId xmlns:a16="http://schemas.microsoft.com/office/drawing/2014/main" id="{C01284EE-B4E6-8D77-6839-08DD38EC8830}"/>
              </a:ext>
            </a:extLst>
          </p:cNvPr>
          <p:cNvSpPr txBox="1"/>
          <p:nvPr/>
        </p:nvSpPr>
        <p:spPr>
          <a:xfrm rot="16200000">
            <a:off x="-1094510" y="4576796"/>
            <a:ext cx="2977743"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w="0"/>
                <a:solidFill>
                  <a:srgbClr val="E7E6E6">
                    <a:lumMod val="10000"/>
                  </a:srgbClr>
                </a:solidFill>
                <a:effectLst>
                  <a:outerShdw blurRad="38100" dist="19050" dir="2700000" algn="tl" rotWithShape="0">
                    <a:prstClr val="black">
                      <a:alpha val="40000"/>
                    </a:prstClr>
                  </a:outerShdw>
                </a:effectLst>
                <a:uLnTx/>
                <a:uFillTx/>
                <a:latin typeface="Arial Nova" panose="020B0504020202020204" pitchFamily="34" charset="0"/>
                <a:ea typeface="+mn-ea"/>
                <a:cs typeface="+mn-cs"/>
              </a:rPr>
              <a:t>Investment Areas</a:t>
            </a:r>
          </a:p>
        </p:txBody>
      </p:sp>
      <p:sp>
        <p:nvSpPr>
          <p:cNvPr id="19" name="Title 1">
            <a:extLst>
              <a:ext uri="{FF2B5EF4-FFF2-40B4-BE49-F238E27FC236}">
                <a16:creationId xmlns:a16="http://schemas.microsoft.com/office/drawing/2014/main" id="{1F06C6D3-893F-D73D-FA8F-B80B988417B0}"/>
              </a:ext>
            </a:extLst>
          </p:cNvPr>
          <p:cNvSpPr txBox="1">
            <a:spLocks/>
          </p:cNvSpPr>
          <p:nvPr/>
        </p:nvSpPr>
        <p:spPr>
          <a:xfrm>
            <a:off x="0" y="29497"/>
            <a:ext cx="12202055" cy="1033462"/>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lnSpc>
                <a:spcPct val="120000"/>
              </a:lnSpc>
            </a:pPr>
            <a:r>
              <a:rPr lang="en-GB" sz="2800" dirty="0">
                <a:solidFill>
                  <a:schemeClr val="bg2">
                    <a:lumMod val="10000"/>
                  </a:schemeClr>
                </a:solidFill>
                <a:latin typeface="Arial Black" panose="020B0A04020102020204" pitchFamily="34" charset="0"/>
              </a:rPr>
              <a:t>PROGRAMME OVERVIEW: </a:t>
            </a:r>
            <a:br>
              <a:rPr lang="en-GB" sz="2800" dirty="0">
                <a:solidFill>
                  <a:schemeClr val="bg2">
                    <a:lumMod val="10000"/>
                  </a:schemeClr>
                </a:solidFill>
                <a:latin typeface="Arial Black" panose="020B0A04020102020204" pitchFamily="34" charset="0"/>
              </a:rPr>
            </a:br>
            <a:r>
              <a:rPr lang="en-GB" sz="2800" dirty="0">
                <a:solidFill>
                  <a:schemeClr val="bg2">
                    <a:lumMod val="10000"/>
                  </a:schemeClr>
                </a:solidFill>
                <a:latin typeface="Arial Black" panose="020B0A04020102020204" pitchFamily="34" charset="0"/>
              </a:rPr>
              <a:t>Where does Biodiversity, Nature Recovery and Resilience fit in?</a:t>
            </a:r>
          </a:p>
        </p:txBody>
      </p:sp>
    </p:spTree>
    <p:extLst>
      <p:ext uri="{BB962C8B-B14F-4D97-AF65-F5344CB8AC3E}">
        <p14:creationId xmlns:p14="http://schemas.microsoft.com/office/powerpoint/2010/main" val="1743625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172758" y="1606543"/>
            <a:ext cx="10103609" cy="2569421"/>
          </a:xfrm>
          <a:prstGeom prst="rect">
            <a:avLst/>
          </a:prstGeom>
          <a:noFill/>
        </p:spPr>
        <p:txBody>
          <a:bodyPr wrap="square" rtlCol="0">
            <a:spAutoFit/>
          </a:bodyPr>
          <a:lstStyle/>
          <a:p>
            <a:r>
              <a:rPr lang="en-GB" sz="2400" b="1" dirty="0">
                <a:effectLst/>
                <a:latin typeface="Arial" panose="020B0604020202020204" pitchFamily="34" charset="0"/>
                <a:ea typeface="Times New Roman" panose="02020603050405020304" pitchFamily="18" charset="0"/>
              </a:rPr>
              <a:t>Tell us how your project offers value for money.</a:t>
            </a:r>
          </a:p>
          <a:p>
            <a:endParaRPr lang="en-GB" b="1" dirty="0">
              <a:solidFill>
                <a:schemeClr val="accent5">
                  <a:lumMod val="50000"/>
                </a:schemeClr>
              </a:solidFill>
              <a:latin typeface="Arial" panose="020B0604020202020204" pitchFamily="34" charset="0"/>
              <a:cs typeface="Arial"/>
            </a:endParaRPr>
          </a:p>
          <a:p>
            <a:endParaRPr lang="en-US" sz="1600" dirty="0">
              <a:solidFill>
                <a:schemeClr val="tx1">
                  <a:lumMod val="75000"/>
                  <a:lumOff val="25000"/>
                </a:schemeClr>
              </a:solidFill>
              <a:latin typeface="Arial Nova" panose="020B0604020202020204" pitchFamily="34" charset="0"/>
              <a:cs typeface="Arial"/>
            </a:endParaRPr>
          </a:p>
          <a:p>
            <a:pPr>
              <a:lnSpc>
                <a:spcPct val="115000"/>
              </a:lnSpc>
              <a:spcBef>
                <a:spcPts val="450"/>
              </a:spcBef>
            </a:pPr>
            <a:r>
              <a:rPr lang="en-GB" b="1" i="1" dirty="0">
                <a:latin typeface="Arial" panose="020B0604020202020204" pitchFamily="34" charset="0"/>
                <a:ea typeface="Times New Roman" panose="02020603050405020304" pitchFamily="18" charset="0"/>
              </a:rPr>
              <a:t>- </a:t>
            </a:r>
            <a:r>
              <a:rPr lang="en-GB" sz="1800" b="1" i="1" dirty="0">
                <a:effectLst/>
                <a:latin typeface="Arial" panose="020B0604020202020204" pitchFamily="34" charset="0"/>
                <a:ea typeface="Times New Roman" panose="02020603050405020304" pitchFamily="18" charset="0"/>
              </a:rPr>
              <a:t>Exit Strategy:</a:t>
            </a:r>
            <a:r>
              <a:rPr lang="en-GB" sz="1800" b="1" dirty="0">
                <a:effectLst/>
                <a:latin typeface="Arial" panose="020B0604020202020204" pitchFamily="34" charset="0"/>
                <a:ea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rPr>
              <a:t>Provide detail on the exit strategy for this project, including evidence of the durability of the outputs and results of the project (i.e., the long-lasting effect of the achievements beyond the duration of the project activity). Please outline the strategy proposed to secure the long-term impact of the project (e.g., mainstreaming / sustaining the project / rolling out of results).</a:t>
            </a:r>
            <a:endParaRPr lang="en-GB" sz="1800" dirty="0">
              <a:effectLst/>
              <a:latin typeface="Times New Roman" panose="02020603050405020304" pitchFamily="18" charset="0"/>
              <a:ea typeface="Times New Roman" panose="02020603050405020304" pitchFamily="18" charset="0"/>
            </a:endParaRPr>
          </a:p>
          <a:p>
            <a:endParaRPr lang="en-GB" sz="1600" dirty="0">
              <a:solidFill>
                <a:schemeClr val="bg2">
                  <a:lumMod val="25000"/>
                </a:schemeClr>
              </a:solidFill>
            </a:endParaRPr>
          </a:p>
        </p:txBody>
      </p:sp>
      <p:sp>
        <p:nvSpPr>
          <p:cNvPr id="3" name="TextBox 2">
            <a:extLst>
              <a:ext uri="{FF2B5EF4-FFF2-40B4-BE49-F238E27FC236}">
                <a16:creationId xmlns:a16="http://schemas.microsoft.com/office/drawing/2014/main" id="{6EA42D08-A7BF-BB49-A086-03BE79F860DA}"/>
              </a:ext>
            </a:extLst>
          </p:cNvPr>
          <p:cNvSpPr txBox="1"/>
          <p:nvPr/>
        </p:nvSpPr>
        <p:spPr>
          <a:xfrm>
            <a:off x="1556984" y="394168"/>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Concept Note, Question 5 (continued)</a:t>
            </a:r>
          </a:p>
        </p:txBody>
      </p:sp>
    </p:spTree>
    <p:extLst>
      <p:ext uri="{BB962C8B-B14F-4D97-AF65-F5344CB8AC3E}">
        <p14:creationId xmlns:p14="http://schemas.microsoft.com/office/powerpoint/2010/main" val="5593179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131368" y="1588508"/>
            <a:ext cx="10109487" cy="4278094"/>
          </a:xfrm>
          <a:prstGeom prst="rect">
            <a:avLst/>
          </a:prstGeom>
          <a:noFill/>
        </p:spPr>
        <p:txBody>
          <a:bodyPr wrap="square" rtlCol="0">
            <a:spAutoFit/>
          </a:bodyPr>
          <a:lstStyle/>
          <a:p>
            <a:pPr>
              <a:buClr>
                <a:srgbClr val="FFCC00"/>
              </a:buClr>
            </a:pPr>
            <a:r>
              <a:rPr lang="en-GB" sz="2000" dirty="0">
                <a:latin typeface="Arial" panose="020B0604020202020204" pitchFamily="34" charset="0"/>
                <a:cs typeface="Arial" panose="020B0604020202020204" pitchFamily="34" charset="0"/>
              </a:rPr>
              <a:t>The Lead Partner accepts overall responsibility for ensuring implementation of entire project. The role is wide-ranging, detailed and technical; it covers:</a:t>
            </a:r>
          </a:p>
          <a:p>
            <a:pPr>
              <a:lnSpc>
                <a:spcPct val="150000"/>
              </a:lnSpc>
              <a:buClr>
                <a:srgbClr val="FFCC00"/>
              </a:buClr>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285750" lvl="0" indent="-285750">
              <a:lnSpc>
                <a:spcPct val="150000"/>
              </a:lnSpc>
              <a:buClr>
                <a:srgbClr val="FFCC00"/>
              </a:buClr>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cs typeface="Arial" panose="020B0604020202020204" pitchFamily="34" charset="0"/>
              </a:rPr>
              <a:t>Project </a:t>
            </a:r>
            <a:r>
              <a:rPr lang="en-GB" dirty="0">
                <a:latin typeface="Arial" panose="020B0604020202020204" pitchFamily="34" charset="0"/>
                <a:cs typeface="Arial" panose="020B0604020202020204" pitchFamily="34" charset="0"/>
              </a:rPr>
              <a:t>Coordination</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Financial Management (FLC)</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Reporting</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Communication </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Training</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Policies &amp; Procedures</a:t>
            </a:r>
          </a:p>
          <a:p>
            <a:pPr marL="285750" lvl="0" indent="-285750">
              <a:lnSpc>
                <a:spcPct val="150000"/>
              </a:lnSpc>
              <a:buClr>
                <a:srgbClr val="FFCC00"/>
              </a:buClr>
              <a:buFont typeface="Arial" panose="020B0604020202020204" pitchFamily="34" charset="0"/>
              <a:buChar char="•"/>
            </a:pPr>
            <a:r>
              <a:rPr lang="en-GB" dirty="0">
                <a:latin typeface="Arial" panose="020B0604020202020204" pitchFamily="34" charset="0"/>
                <a:cs typeface="Arial" panose="020B0604020202020204" pitchFamily="34" charset="0"/>
              </a:rPr>
              <a:t>Evaluation</a:t>
            </a:r>
          </a:p>
          <a:p>
            <a:r>
              <a:rPr lang="en-US"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F2EF818-82D9-4128-A455-D5D9F7DD22F3}"/>
              </a:ext>
            </a:extLst>
          </p:cNvPr>
          <p:cNvSpPr txBox="1"/>
          <p:nvPr/>
        </p:nvSpPr>
        <p:spPr>
          <a:xfrm>
            <a:off x="1778809" y="472767"/>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Lead Partner Role</a:t>
            </a:r>
          </a:p>
        </p:txBody>
      </p:sp>
    </p:spTree>
    <p:extLst>
      <p:ext uri="{BB962C8B-B14F-4D97-AF65-F5344CB8AC3E}">
        <p14:creationId xmlns:p14="http://schemas.microsoft.com/office/powerpoint/2010/main" val="31324010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ECF8D8-9BBF-48F5-8B6E-85A6275CAF2E}"/>
              </a:ext>
            </a:extLst>
          </p:cNvPr>
          <p:cNvSpPr txBox="1"/>
          <p:nvPr/>
        </p:nvSpPr>
        <p:spPr>
          <a:xfrm>
            <a:off x="1248174" y="1540555"/>
            <a:ext cx="8927441" cy="4185761"/>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Take this time to build your partnership, be clear on who is doing what</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Use today to network, talk, find out about each others’ ideas, ensure complementarity.</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Don’t bite off more than you can chew: can you really deliver on this scale?</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Think about finance: can you manage the cash flows?</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Have clarity of purpose; your project must meet all requirements of 5.1 but do not forget your focus on peace and prosperity.</a:t>
            </a:r>
          </a:p>
          <a:p>
            <a:pPr marL="285750" indent="-285750">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Know how you are going to monitor your targets and evaluate impact.</a:t>
            </a:r>
          </a:p>
          <a:p>
            <a:pPr marL="285750" indent="-285750">
              <a:buFont typeface="Arial" panose="020B0604020202020204" pitchFamily="34" charset="0"/>
              <a:buChar char="•"/>
            </a:pPr>
            <a:endParaRPr lang="en-US" sz="1600" dirty="0">
              <a:solidFill>
                <a:schemeClr val="tx1">
                  <a:lumMod val="75000"/>
                  <a:lumOff val="25000"/>
                </a:schemeClr>
              </a:solidFill>
              <a:latin typeface="Arial Nova" panose="020B0604020202020204" pitchFamily="34" charset="0"/>
              <a:cs typeface="Arial"/>
            </a:endParaRPr>
          </a:p>
          <a:p>
            <a:endParaRPr lang="en-US" sz="1600" dirty="0">
              <a:solidFill>
                <a:schemeClr val="tx1">
                  <a:lumMod val="75000"/>
                  <a:lumOff val="25000"/>
                </a:schemeClr>
              </a:solidFill>
              <a:latin typeface="Arial Nova" panose="020B0604020202020204" pitchFamily="34" charset="0"/>
              <a:cs typeface="Arial"/>
            </a:endParaRPr>
          </a:p>
        </p:txBody>
      </p:sp>
      <p:sp>
        <p:nvSpPr>
          <p:cNvPr id="19" name="TextBox 18">
            <a:extLst>
              <a:ext uri="{FF2B5EF4-FFF2-40B4-BE49-F238E27FC236}">
                <a16:creationId xmlns:a16="http://schemas.microsoft.com/office/drawing/2014/main" id="{3F2EF818-82D9-4128-A455-D5D9F7DD22F3}"/>
              </a:ext>
            </a:extLst>
          </p:cNvPr>
          <p:cNvSpPr txBox="1"/>
          <p:nvPr/>
        </p:nvSpPr>
        <p:spPr>
          <a:xfrm>
            <a:off x="1556984" y="435606"/>
            <a:ext cx="9078032" cy="584775"/>
          </a:xfrm>
          <a:prstGeom prst="rect">
            <a:avLst/>
          </a:prstGeom>
          <a:noFill/>
        </p:spPr>
        <p:txBody>
          <a:bodyPr wrap="square" rtlCol="0">
            <a:spAutoFit/>
          </a:bodyPr>
          <a:lstStyle/>
          <a:p>
            <a:r>
              <a:rPr lang="en-GB" sz="3200" b="1" dirty="0">
                <a:solidFill>
                  <a:schemeClr val="accent1">
                    <a:lumMod val="75000"/>
                  </a:schemeClr>
                </a:solidFill>
                <a:latin typeface="Arial" panose="020B0604020202020204" pitchFamily="34" charset="0"/>
                <a:cs typeface="Arial" panose="020B0604020202020204" pitchFamily="34" charset="0"/>
              </a:rPr>
              <a:t>Concluding Remarks</a:t>
            </a:r>
          </a:p>
        </p:txBody>
      </p:sp>
    </p:spTree>
    <p:extLst>
      <p:ext uri="{BB962C8B-B14F-4D97-AF65-F5344CB8AC3E}">
        <p14:creationId xmlns:p14="http://schemas.microsoft.com/office/powerpoint/2010/main" val="626425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A7D8B323-EC49-836C-D1C6-3ADDD7BE2106}"/>
              </a:ext>
            </a:extLst>
          </p:cNvPr>
          <p:cNvSpPr/>
          <p:nvPr/>
        </p:nvSpPr>
        <p:spPr>
          <a:xfrm>
            <a:off x="8848578" y="3961208"/>
            <a:ext cx="3170858" cy="2687327"/>
          </a:xfrm>
          <a:prstGeom prst="triangle">
            <a:avLst>
              <a:gd name="adj" fmla="val 10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85492C2B-AF82-4429-96EF-B0F3E7B16C93}"/>
              </a:ext>
            </a:extLst>
          </p:cNvPr>
          <p:cNvCxnSpPr>
            <a:cxnSpLocks/>
          </p:cNvCxnSpPr>
          <p:nvPr/>
        </p:nvCxnSpPr>
        <p:spPr>
          <a:xfrm flipH="1">
            <a:off x="1319828" y="3429000"/>
            <a:ext cx="9552344"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A4C6E8-C0D8-48AA-83A3-D6E89453E955}"/>
              </a:ext>
            </a:extLst>
          </p:cNvPr>
          <p:cNvSpPr txBox="1"/>
          <p:nvPr/>
        </p:nvSpPr>
        <p:spPr>
          <a:xfrm>
            <a:off x="1147968" y="2030555"/>
            <a:ext cx="9552343" cy="1200329"/>
          </a:xfrm>
          <a:prstGeom prst="rect">
            <a:avLst/>
          </a:prstGeom>
          <a:noFill/>
        </p:spPr>
        <p:txBody>
          <a:bodyPr wrap="square" rtlCol="0">
            <a:spAutoFit/>
          </a:bodyPr>
          <a:lstStyle/>
          <a:p>
            <a:pPr algn="ctr"/>
            <a:r>
              <a:rPr lang="en-GB" sz="7200" b="1" dirty="0">
                <a:solidFill>
                  <a:schemeClr val="bg2">
                    <a:lumMod val="25000"/>
                  </a:schemeClr>
                </a:solidFill>
                <a:latin typeface="Arial" panose="020B0604020202020204" pitchFamily="34" charset="0"/>
                <a:cs typeface="Arial" panose="020B0604020202020204" pitchFamily="34" charset="0"/>
              </a:rPr>
              <a:t>Thanks for listening</a:t>
            </a:r>
          </a:p>
        </p:txBody>
      </p:sp>
      <p:pic>
        <p:nvPicPr>
          <p:cNvPr id="8" name="Picture 7" descr="Text&#10;&#10;Description automatically generated">
            <a:extLst>
              <a:ext uri="{FF2B5EF4-FFF2-40B4-BE49-F238E27FC236}">
                <a16:creationId xmlns:a16="http://schemas.microsoft.com/office/drawing/2014/main" id="{823A90DD-B1B1-4117-84AB-5E75D310D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58" y="5063962"/>
            <a:ext cx="3447288" cy="836308"/>
          </a:xfrm>
          <a:prstGeom prst="rect">
            <a:avLst/>
          </a:prstGeom>
        </p:spPr>
      </p:pic>
      <p:sp>
        <p:nvSpPr>
          <p:cNvPr id="2" name="Rectangle 1">
            <a:extLst>
              <a:ext uri="{FF2B5EF4-FFF2-40B4-BE49-F238E27FC236}">
                <a16:creationId xmlns:a16="http://schemas.microsoft.com/office/drawing/2014/main" id="{400EF029-BA19-6499-4CBC-CA626638575C}"/>
              </a:ext>
            </a:extLst>
          </p:cNvPr>
          <p:cNvSpPr/>
          <p:nvPr/>
        </p:nvSpPr>
        <p:spPr>
          <a:xfrm>
            <a:off x="337625" y="365761"/>
            <a:ext cx="11310803" cy="6105372"/>
          </a:xfrm>
          <a:prstGeom prst="rect">
            <a:avLst/>
          </a:prstGeom>
          <a:noFill/>
          <a:ln w="381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471908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A7D8B323-EC49-836C-D1C6-3ADDD7BE2106}"/>
              </a:ext>
            </a:extLst>
          </p:cNvPr>
          <p:cNvSpPr/>
          <p:nvPr/>
        </p:nvSpPr>
        <p:spPr>
          <a:xfrm>
            <a:off x="8848578" y="3961208"/>
            <a:ext cx="3170858" cy="2687327"/>
          </a:xfrm>
          <a:prstGeom prst="triangle">
            <a:avLst>
              <a:gd name="adj" fmla="val 10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2" name="Rectangle 1">
            <a:extLst>
              <a:ext uri="{FF2B5EF4-FFF2-40B4-BE49-F238E27FC236}">
                <a16:creationId xmlns:a16="http://schemas.microsoft.com/office/drawing/2014/main" id="{400EF029-BA19-6499-4CBC-CA626638575C}"/>
              </a:ext>
            </a:extLst>
          </p:cNvPr>
          <p:cNvSpPr/>
          <p:nvPr/>
        </p:nvSpPr>
        <p:spPr>
          <a:xfrm>
            <a:off x="337625" y="365761"/>
            <a:ext cx="11310803" cy="6105372"/>
          </a:xfrm>
          <a:prstGeom prst="rect">
            <a:avLst/>
          </a:prstGeom>
          <a:noFill/>
          <a:ln w="38100">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026" name="Picture 2">
            <a:extLst>
              <a:ext uri="{FF2B5EF4-FFF2-40B4-BE49-F238E27FC236}">
                <a16:creationId xmlns:a16="http://schemas.microsoft.com/office/drawing/2014/main" id="{4155F665-82D9-FCA4-25A2-8B08D52762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52" t="9938" r="6288" b="7318"/>
          <a:stretch/>
        </p:blipFill>
        <p:spPr bwMode="auto">
          <a:xfrm>
            <a:off x="1979379" y="1590933"/>
            <a:ext cx="3091811" cy="3046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717995-7342-A27D-C2B0-E1455F2FF76E}"/>
              </a:ext>
            </a:extLst>
          </p:cNvPr>
          <p:cNvSpPr txBox="1"/>
          <p:nvPr/>
        </p:nvSpPr>
        <p:spPr>
          <a:xfrm>
            <a:off x="5426737" y="1590933"/>
            <a:ext cx="5703217" cy="3046988"/>
          </a:xfrm>
          <a:prstGeom prst="rect">
            <a:avLst/>
          </a:prstGeom>
          <a:noFill/>
        </p:spPr>
        <p:txBody>
          <a:bodyPr wrap="square" rtlCol="0">
            <a:spAutoFit/>
          </a:bodyPr>
          <a:lstStyle/>
          <a:p>
            <a:r>
              <a:rPr lang="en-GB" sz="4800" b="1" dirty="0">
                <a:latin typeface="Arial" panose="020B0604020202020204" pitchFamily="34" charset="0"/>
                <a:cs typeface="Arial" panose="020B0604020202020204" pitchFamily="34" charset="0"/>
              </a:rPr>
              <a:t>Scan the QR code to sign up to the PEACEPLUS mailing list</a:t>
            </a:r>
          </a:p>
        </p:txBody>
      </p:sp>
      <p:pic>
        <p:nvPicPr>
          <p:cNvPr id="10" name="Picture 9" descr="Text&#10;&#10;Description automatically generated">
            <a:extLst>
              <a:ext uri="{FF2B5EF4-FFF2-40B4-BE49-F238E27FC236}">
                <a16:creationId xmlns:a16="http://schemas.microsoft.com/office/drawing/2014/main" id="{5BD30CDC-2BF7-F604-23CB-328AE3CA332A}"/>
              </a:ext>
            </a:extLst>
          </p:cNvPr>
          <p:cNvPicPr>
            <a:picLocks noChangeAspect="1"/>
          </p:cNvPicPr>
          <p:nvPr/>
        </p:nvPicPr>
        <p:blipFill>
          <a:blip r:embed="rId3"/>
          <a:stretch>
            <a:fillRect/>
          </a:stretch>
        </p:blipFill>
        <p:spPr>
          <a:xfrm>
            <a:off x="9785022" y="5942277"/>
            <a:ext cx="1673917" cy="406049"/>
          </a:xfrm>
          <a:prstGeom prst="rect">
            <a:avLst/>
          </a:prstGeom>
        </p:spPr>
      </p:pic>
    </p:spTree>
    <p:extLst>
      <p:ext uri="{BB962C8B-B14F-4D97-AF65-F5344CB8AC3E}">
        <p14:creationId xmlns:p14="http://schemas.microsoft.com/office/powerpoint/2010/main" val="3853659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7">
            <a:extLst>
              <a:ext uri="{FF2B5EF4-FFF2-40B4-BE49-F238E27FC236}">
                <a16:creationId xmlns:a16="http://schemas.microsoft.com/office/drawing/2014/main" id="{FAC2CEE4-F7A7-72DA-DFD3-2FCFE419691E}"/>
              </a:ext>
            </a:extLst>
          </p:cNvPr>
          <p:cNvSpPr/>
          <p:nvPr/>
        </p:nvSpPr>
        <p:spPr>
          <a:xfrm rot="1622066" flipH="1">
            <a:off x="1681414" y="1985431"/>
            <a:ext cx="2206324" cy="1173796"/>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4371976 w 4371976"/>
              <a:gd name="connsiteY0" fmla="*/ 2100476 h 4286464"/>
              <a:gd name="connsiteX1" fmla="*/ 2185988 w 4371976"/>
              <a:gd name="connsiteY1" fmla="*/ 4286464 h 4286464"/>
              <a:gd name="connsiteX2" fmla="*/ 0 w 4371976"/>
              <a:gd name="connsiteY2" fmla="*/ 2100476 h 4286464"/>
              <a:gd name="connsiteX3" fmla="*/ 2277428 w 4371976"/>
              <a:gd name="connsiteY3"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185988 w 2277428"/>
              <a:gd name="connsiteY0" fmla="*/ 4286464 h 4286464"/>
              <a:gd name="connsiteX1" fmla="*/ 0 w 2277428"/>
              <a:gd name="connsiteY1" fmla="*/ 2100476 h 4286464"/>
              <a:gd name="connsiteX2" fmla="*/ 2277428 w 2277428"/>
              <a:gd name="connsiteY2" fmla="*/ 5928 h 4286464"/>
              <a:gd name="connsiteX0" fmla="*/ 2333464 w 2333464"/>
              <a:gd name="connsiteY0" fmla="*/ 4230143 h 4230143"/>
              <a:gd name="connsiteX1" fmla="*/ 0 w 2333464"/>
              <a:gd name="connsiteY1" fmla="*/ 2100476 h 4230143"/>
              <a:gd name="connsiteX2" fmla="*/ 2277428 w 2333464"/>
              <a:gd name="connsiteY2" fmla="*/ 5928 h 4230143"/>
              <a:gd name="connsiteX0" fmla="*/ 0 w 2277428"/>
              <a:gd name="connsiteY0" fmla="*/ 2100476 h 2100476"/>
              <a:gd name="connsiteX1" fmla="*/ 2277428 w 2277428"/>
              <a:gd name="connsiteY1" fmla="*/ 5928 h 2100476"/>
              <a:gd name="connsiteX0" fmla="*/ 0 w 2277428"/>
              <a:gd name="connsiteY0" fmla="*/ 2100565 h 2100565"/>
              <a:gd name="connsiteX1" fmla="*/ 311911 w 2277428"/>
              <a:gd name="connsiteY1" fmla="*/ 1043542 h 2100565"/>
              <a:gd name="connsiteX2" fmla="*/ 2277428 w 2277428"/>
              <a:gd name="connsiteY2" fmla="*/ 6017 h 2100565"/>
              <a:gd name="connsiteX0" fmla="*/ 58378 w 2023895"/>
              <a:gd name="connsiteY0" fmla="*/ 1043542 h 1043542"/>
              <a:gd name="connsiteX1" fmla="*/ 2023895 w 2023895"/>
              <a:gd name="connsiteY1" fmla="*/ 6017 h 1043542"/>
              <a:gd name="connsiteX0" fmla="*/ 0 w 1965517"/>
              <a:gd name="connsiteY0" fmla="*/ 1045683 h 1045683"/>
              <a:gd name="connsiteX1" fmla="*/ 1965517 w 1965517"/>
              <a:gd name="connsiteY1" fmla="*/ 8158 h 1045683"/>
            </a:gdLst>
            <a:ahLst/>
            <a:cxnLst>
              <a:cxn ang="0">
                <a:pos x="connsiteX0" y="connsiteY0"/>
              </a:cxn>
              <a:cxn ang="0">
                <a:pos x="connsiteX1" y="connsiteY1"/>
              </a:cxn>
            </a:cxnLst>
            <a:rect l="l" t="t" r="r" b="b"/>
            <a:pathLst>
              <a:path w="1965517" h="1045683">
                <a:moveTo>
                  <a:pt x="0" y="1045683"/>
                </a:moveTo>
                <a:cubicBezTo>
                  <a:pt x="148210" y="615020"/>
                  <a:pt x="666789" y="-83282"/>
                  <a:pt x="1965517" y="815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val 7">
            <a:extLst>
              <a:ext uri="{FF2B5EF4-FFF2-40B4-BE49-F238E27FC236}">
                <a16:creationId xmlns:a16="http://schemas.microsoft.com/office/drawing/2014/main" id="{A0C673C5-C232-53B6-EB5F-E4CAC8B3F412}"/>
              </a:ext>
            </a:extLst>
          </p:cNvPr>
          <p:cNvSpPr/>
          <p:nvPr/>
        </p:nvSpPr>
        <p:spPr>
          <a:xfrm rot="19048014">
            <a:off x="3606558" y="1117775"/>
            <a:ext cx="4907611" cy="4811622"/>
          </a:xfrm>
          <a:custGeom>
            <a:avLst/>
            <a:gdLst>
              <a:gd name="connsiteX0" fmla="*/ 0 w 4371975"/>
              <a:gd name="connsiteY0" fmla="*/ 2185988 h 4371975"/>
              <a:gd name="connsiteX1" fmla="*/ 2185988 w 4371975"/>
              <a:gd name="connsiteY1" fmla="*/ 0 h 4371975"/>
              <a:gd name="connsiteX2" fmla="*/ 4371976 w 4371975"/>
              <a:gd name="connsiteY2" fmla="*/ 2185988 h 4371975"/>
              <a:gd name="connsiteX3" fmla="*/ 2185988 w 4371975"/>
              <a:gd name="connsiteY3" fmla="*/ 4371976 h 4371975"/>
              <a:gd name="connsiteX4" fmla="*/ 0 w 4371975"/>
              <a:gd name="connsiteY4" fmla="*/ 2185988 h 4371975"/>
              <a:gd name="connsiteX0" fmla="*/ 2185988 w 4371976"/>
              <a:gd name="connsiteY0" fmla="*/ 0 h 4371976"/>
              <a:gd name="connsiteX1" fmla="*/ 4371976 w 4371976"/>
              <a:gd name="connsiteY1" fmla="*/ 2185988 h 4371976"/>
              <a:gd name="connsiteX2" fmla="*/ 2185988 w 4371976"/>
              <a:gd name="connsiteY2" fmla="*/ 4371976 h 4371976"/>
              <a:gd name="connsiteX3" fmla="*/ 0 w 4371976"/>
              <a:gd name="connsiteY3" fmla="*/ 2185988 h 4371976"/>
              <a:gd name="connsiteX4" fmla="*/ 2277428 w 4371976"/>
              <a:gd name="connsiteY4" fmla="*/ 91440 h 4371976"/>
              <a:gd name="connsiteX0" fmla="*/ 2885674 w 4371976"/>
              <a:gd name="connsiteY0" fmla="*/ 401469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 name="connsiteX0" fmla="*/ 2527401 w 4371976"/>
              <a:gd name="connsiteY0" fmla="*/ 325714 h 4286464"/>
              <a:gd name="connsiteX1" fmla="*/ 4371976 w 4371976"/>
              <a:gd name="connsiteY1" fmla="*/ 2100476 h 4286464"/>
              <a:gd name="connsiteX2" fmla="*/ 2185988 w 4371976"/>
              <a:gd name="connsiteY2" fmla="*/ 4286464 h 4286464"/>
              <a:gd name="connsiteX3" fmla="*/ 0 w 4371976"/>
              <a:gd name="connsiteY3" fmla="*/ 2100476 h 4286464"/>
              <a:gd name="connsiteX4" fmla="*/ 2277428 w 4371976"/>
              <a:gd name="connsiteY4" fmla="*/ 5928 h 4286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1976" h="4286464">
                <a:moveTo>
                  <a:pt x="2527401" y="325714"/>
                </a:moveTo>
                <a:cubicBezTo>
                  <a:pt x="3386502" y="994272"/>
                  <a:pt x="4371976" y="893188"/>
                  <a:pt x="4371976" y="2100476"/>
                </a:cubicBezTo>
                <a:cubicBezTo>
                  <a:pt x="4371976" y="3307764"/>
                  <a:pt x="3393276" y="4286464"/>
                  <a:pt x="2185988" y="4286464"/>
                </a:cubicBezTo>
                <a:cubicBezTo>
                  <a:pt x="978700" y="4286464"/>
                  <a:pt x="0" y="3307764"/>
                  <a:pt x="0" y="2100476"/>
                </a:cubicBezTo>
                <a:cubicBezTo>
                  <a:pt x="0" y="893188"/>
                  <a:pt x="978700" y="-85512"/>
                  <a:pt x="2277428" y="5928"/>
                </a:cubicBezTo>
              </a:path>
            </a:pathLst>
          </a:custGeom>
          <a:noFill/>
          <a:ln w="152400">
            <a:solidFill>
              <a:srgbClr val="FFCC00"/>
            </a:solidFill>
            <a:headEnd type="triangle" w="sm" len="sm"/>
            <a:tailEnd type="triangle" w="lg"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idx="4294967295"/>
          </p:nvPr>
        </p:nvSpPr>
        <p:spPr>
          <a:xfrm>
            <a:off x="172016" y="58100"/>
            <a:ext cx="11708257" cy="883859"/>
          </a:xfrm>
        </p:spPr>
        <p:txBody>
          <a:bodyPr>
            <a:normAutofit/>
          </a:bodyPr>
          <a:lstStyle/>
          <a:p>
            <a:r>
              <a:rPr lang="en-GB" sz="4000" b="1" dirty="0">
                <a:solidFill>
                  <a:schemeClr val="accent1">
                    <a:lumMod val="75000"/>
                  </a:schemeClr>
                </a:solidFill>
              </a:rPr>
              <a:t>The Project Lifecycle</a:t>
            </a:r>
          </a:p>
        </p:txBody>
      </p:sp>
      <p:sp>
        <p:nvSpPr>
          <p:cNvPr id="3" name="Rectangle: Rounded Corners 2">
            <a:extLst>
              <a:ext uri="{FF2B5EF4-FFF2-40B4-BE49-F238E27FC236}">
                <a16:creationId xmlns:a16="http://schemas.microsoft.com/office/drawing/2014/main" id="{B13CD83E-9F4D-D7AC-CCD6-BCFDCB4D4136}"/>
              </a:ext>
            </a:extLst>
          </p:cNvPr>
          <p:cNvSpPr/>
          <p:nvPr/>
        </p:nvSpPr>
        <p:spPr>
          <a:xfrm>
            <a:off x="8070461" y="2296930"/>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DEVELOPMENT AND APPLICATION</a:t>
            </a:r>
          </a:p>
        </p:txBody>
      </p:sp>
      <p:sp>
        <p:nvSpPr>
          <p:cNvPr id="5" name="Rectangle: Rounded Corners 4">
            <a:extLst>
              <a:ext uri="{FF2B5EF4-FFF2-40B4-BE49-F238E27FC236}">
                <a16:creationId xmlns:a16="http://schemas.microsoft.com/office/drawing/2014/main" id="{3D3A74CF-7C91-A3E4-6953-5438A032CC36}"/>
              </a:ext>
            </a:extLst>
          </p:cNvPr>
          <p:cNvSpPr/>
          <p:nvPr/>
        </p:nvSpPr>
        <p:spPr>
          <a:xfrm>
            <a:off x="6110850" y="5210799"/>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CONTRACTING AND START-UP</a:t>
            </a:r>
          </a:p>
        </p:txBody>
      </p:sp>
      <p:sp>
        <p:nvSpPr>
          <p:cNvPr id="6" name="Rectangle: Rounded Corners 5">
            <a:extLst>
              <a:ext uri="{FF2B5EF4-FFF2-40B4-BE49-F238E27FC236}">
                <a16:creationId xmlns:a16="http://schemas.microsoft.com/office/drawing/2014/main" id="{1B1EDA7D-FA9D-95FB-9980-112231CDFC2B}"/>
              </a:ext>
            </a:extLst>
          </p:cNvPr>
          <p:cNvSpPr/>
          <p:nvPr/>
        </p:nvSpPr>
        <p:spPr>
          <a:xfrm>
            <a:off x="1053841" y="2459525"/>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CLOSURE</a:t>
            </a:r>
          </a:p>
        </p:txBody>
      </p:sp>
      <p:sp>
        <p:nvSpPr>
          <p:cNvPr id="7" name="Rectangle: Rounded Corners 6">
            <a:extLst>
              <a:ext uri="{FF2B5EF4-FFF2-40B4-BE49-F238E27FC236}">
                <a16:creationId xmlns:a16="http://schemas.microsoft.com/office/drawing/2014/main" id="{A42CA901-AC65-45A3-20B5-291666FD1307}"/>
              </a:ext>
            </a:extLst>
          </p:cNvPr>
          <p:cNvSpPr/>
          <p:nvPr/>
        </p:nvSpPr>
        <p:spPr>
          <a:xfrm>
            <a:off x="4600066" y="857773"/>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PREDEVELOPMENT</a:t>
            </a:r>
          </a:p>
        </p:txBody>
      </p:sp>
      <p:sp>
        <p:nvSpPr>
          <p:cNvPr id="10" name="Rectangle: Rounded Corners 9">
            <a:extLst>
              <a:ext uri="{FF2B5EF4-FFF2-40B4-BE49-F238E27FC236}">
                <a16:creationId xmlns:a16="http://schemas.microsoft.com/office/drawing/2014/main" id="{1EE67D6C-7278-CFF2-1710-413595A450F7}"/>
              </a:ext>
            </a:extLst>
          </p:cNvPr>
          <p:cNvSpPr/>
          <p:nvPr/>
        </p:nvSpPr>
        <p:spPr>
          <a:xfrm>
            <a:off x="1290420" y="4351691"/>
            <a:ext cx="2971800" cy="11320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Arial" panose="020B0604020202020204" pitchFamily="34" charset="0"/>
              </a:rPr>
              <a:t>PROJECT IMPLEMENTATION</a:t>
            </a:r>
          </a:p>
        </p:txBody>
      </p:sp>
      <p:sp>
        <p:nvSpPr>
          <p:cNvPr id="12" name="TextBox 11">
            <a:extLst>
              <a:ext uri="{FF2B5EF4-FFF2-40B4-BE49-F238E27FC236}">
                <a16:creationId xmlns:a16="http://schemas.microsoft.com/office/drawing/2014/main" id="{C87EFD9E-C49F-2C6F-37EB-7F9CEC9A15F8}"/>
              </a:ext>
            </a:extLst>
          </p:cNvPr>
          <p:cNvSpPr txBox="1"/>
          <p:nvPr/>
        </p:nvSpPr>
        <p:spPr>
          <a:xfrm>
            <a:off x="7734217" y="945332"/>
            <a:ext cx="36498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Elaboration of project idea, concept note, partner search</a:t>
            </a:r>
          </a:p>
        </p:txBody>
      </p:sp>
      <p:sp>
        <p:nvSpPr>
          <p:cNvPr id="21" name="TextBox 20">
            <a:extLst>
              <a:ext uri="{FF2B5EF4-FFF2-40B4-BE49-F238E27FC236}">
                <a16:creationId xmlns:a16="http://schemas.microsoft.com/office/drawing/2014/main" id="{837BEE47-D300-4433-E50E-CCA6972C1B46}"/>
              </a:ext>
            </a:extLst>
          </p:cNvPr>
          <p:cNvSpPr txBox="1"/>
          <p:nvPr/>
        </p:nvSpPr>
        <p:spPr>
          <a:xfrm>
            <a:off x="8902168" y="3523586"/>
            <a:ext cx="28965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Strategy and content, responsibilities, application requirements</a:t>
            </a:r>
          </a:p>
        </p:txBody>
      </p:sp>
      <p:sp>
        <p:nvSpPr>
          <p:cNvPr id="22" name="TextBox 21">
            <a:extLst>
              <a:ext uri="{FF2B5EF4-FFF2-40B4-BE49-F238E27FC236}">
                <a16:creationId xmlns:a16="http://schemas.microsoft.com/office/drawing/2014/main" id="{8C9FD680-E307-55F6-9311-1B4649690807}"/>
              </a:ext>
            </a:extLst>
          </p:cNvPr>
          <p:cNvSpPr txBox="1"/>
          <p:nvPr/>
        </p:nvSpPr>
        <p:spPr>
          <a:xfrm>
            <a:off x="9074717" y="5049877"/>
            <a:ext cx="257709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Letter of Offer, Partnership Agreement, kick off, detailed planning, conditions</a:t>
            </a:r>
          </a:p>
        </p:txBody>
      </p:sp>
      <p:sp>
        <p:nvSpPr>
          <p:cNvPr id="23" name="TextBox 22">
            <a:extLst>
              <a:ext uri="{FF2B5EF4-FFF2-40B4-BE49-F238E27FC236}">
                <a16:creationId xmlns:a16="http://schemas.microsoft.com/office/drawing/2014/main" id="{8A5C027E-DDC5-1CF6-422A-8DA922D410A6}"/>
              </a:ext>
            </a:extLst>
          </p:cNvPr>
          <p:cNvSpPr txBox="1"/>
          <p:nvPr/>
        </p:nvSpPr>
        <p:spPr>
          <a:xfrm>
            <a:off x="302686" y="5513973"/>
            <a:ext cx="402445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Coordination of activities, reporting, monitoring, modifications, evaluation, financial management, communication</a:t>
            </a:r>
          </a:p>
        </p:txBody>
      </p:sp>
      <p:sp>
        <p:nvSpPr>
          <p:cNvPr id="24" name="TextBox 23">
            <a:extLst>
              <a:ext uri="{FF2B5EF4-FFF2-40B4-BE49-F238E27FC236}">
                <a16:creationId xmlns:a16="http://schemas.microsoft.com/office/drawing/2014/main" id="{68D21F6D-FF5E-B5A1-3C93-669EDD7A0F60}"/>
              </a:ext>
            </a:extLst>
          </p:cNvPr>
          <p:cNvSpPr txBox="1"/>
          <p:nvPr/>
        </p:nvSpPr>
        <p:spPr>
          <a:xfrm>
            <a:off x="321961" y="3603001"/>
            <a:ext cx="30357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Final reporting, post-project activities, use of results</a:t>
            </a:r>
          </a:p>
        </p:txBody>
      </p:sp>
      <p:sp>
        <p:nvSpPr>
          <p:cNvPr id="25" name="Diamond 24">
            <a:extLst>
              <a:ext uri="{FF2B5EF4-FFF2-40B4-BE49-F238E27FC236}">
                <a16:creationId xmlns:a16="http://schemas.microsoft.com/office/drawing/2014/main" id="{30B4609E-31FA-3EBB-80B5-2131873ACB63}"/>
              </a:ext>
            </a:extLst>
          </p:cNvPr>
          <p:cNvSpPr/>
          <p:nvPr/>
        </p:nvSpPr>
        <p:spPr>
          <a:xfrm>
            <a:off x="7716976" y="1727409"/>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Diamond 25">
            <a:extLst>
              <a:ext uri="{FF2B5EF4-FFF2-40B4-BE49-F238E27FC236}">
                <a16:creationId xmlns:a16="http://schemas.microsoft.com/office/drawing/2014/main" id="{DE8334EF-5C06-441A-7256-C80B1006598C}"/>
              </a:ext>
            </a:extLst>
          </p:cNvPr>
          <p:cNvSpPr/>
          <p:nvPr/>
        </p:nvSpPr>
        <p:spPr>
          <a:xfrm>
            <a:off x="8078101" y="3768884"/>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4F8EE734-1581-A40E-FE29-8E5C535B2287}"/>
              </a:ext>
            </a:extLst>
          </p:cNvPr>
          <p:cNvSpPr txBox="1"/>
          <p:nvPr/>
        </p:nvSpPr>
        <p:spPr>
          <a:xfrm>
            <a:off x="7285539" y="2094536"/>
            <a:ext cx="7016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Call</a:t>
            </a:r>
          </a:p>
        </p:txBody>
      </p:sp>
      <p:sp>
        <p:nvSpPr>
          <p:cNvPr id="29" name="TextBox 28">
            <a:extLst>
              <a:ext uri="{FF2B5EF4-FFF2-40B4-BE49-F238E27FC236}">
                <a16:creationId xmlns:a16="http://schemas.microsoft.com/office/drawing/2014/main" id="{02789051-85FD-2B60-05AB-50122C63F527}"/>
              </a:ext>
            </a:extLst>
          </p:cNvPr>
          <p:cNvSpPr txBox="1"/>
          <p:nvPr/>
        </p:nvSpPr>
        <p:spPr>
          <a:xfrm>
            <a:off x="6578973" y="3421835"/>
            <a:ext cx="1426277"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Project assessment and selection</a:t>
            </a:r>
          </a:p>
        </p:txBody>
      </p:sp>
      <p:sp>
        <p:nvSpPr>
          <p:cNvPr id="30" name="Diamond 29">
            <a:extLst>
              <a:ext uri="{FF2B5EF4-FFF2-40B4-BE49-F238E27FC236}">
                <a16:creationId xmlns:a16="http://schemas.microsoft.com/office/drawing/2014/main" id="{63AD6FFC-1A27-F2A3-049F-0AD0839A3ACD}"/>
              </a:ext>
            </a:extLst>
          </p:cNvPr>
          <p:cNvSpPr/>
          <p:nvPr/>
        </p:nvSpPr>
        <p:spPr>
          <a:xfrm>
            <a:off x="4477264" y="5249605"/>
            <a:ext cx="523875" cy="523875"/>
          </a:xfrm>
          <a:prstGeom prst="diamond">
            <a:avLst/>
          </a:prstGeom>
          <a:solidFill>
            <a:srgbClr val="D9096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96B1D3F7-C60E-024E-333D-9298BCC0C933}"/>
              </a:ext>
            </a:extLst>
          </p:cNvPr>
          <p:cNvSpPr txBox="1"/>
          <p:nvPr/>
        </p:nvSpPr>
        <p:spPr>
          <a:xfrm>
            <a:off x="4650965" y="3926166"/>
            <a:ext cx="185515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Modification assessment and selection.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Monitoring achievement</a:t>
            </a:r>
          </a:p>
        </p:txBody>
      </p:sp>
    </p:spTree>
    <p:extLst>
      <p:ext uri="{BB962C8B-B14F-4D97-AF65-F5344CB8AC3E}">
        <p14:creationId xmlns:p14="http://schemas.microsoft.com/office/powerpoint/2010/main" val="199689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F7E3AF-D3EC-6E08-D90C-9E30EF28398D}"/>
              </a:ext>
            </a:extLst>
          </p:cNvPr>
          <p:cNvSpPr/>
          <p:nvPr/>
        </p:nvSpPr>
        <p:spPr>
          <a:xfrm>
            <a:off x="8058150" y="179807"/>
            <a:ext cx="3754105" cy="2314011"/>
          </a:xfrm>
          <a:prstGeom prst="rect">
            <a:avLst/>
          </a:prstGeom>
          <a:solidFill>
            <a:schemeClr val="accent4">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4" name="Title 3">
            <a:extLst>
              <a:ext uri="{FF2B5EF4-FFF2-40B4-BE49-F238E27FC236}">
                <a16:creationId xmlns:a16="http://schemas.microsoft.com/office/drawing/2014/main" id="{8C4C610D-C5DE-8447-9953-6F1C8BC98277}"/>
              </a:ext>
            </a:extLst>
          </p:cNvPr>
          <p:cNvSpPr>
            <a:spLocks noGrp="1"/>
          </p:cNvSpPr>
          <p:nvPr>
            <p:ph type="title"/>
          </p:nvPr>
        </p:nvSpPr>
        <p:spPr>
          <a:xfrm>
            <a:off x="831850" y="768350"/>
            <a:ext cx="7226300" cy="2454757"/>
          </a:xfrm>
        </p:spPr>
        <p:txBody>
          <a:bodyPr>
            <a:normAutofit fontScale="90000"/>
          </a:bodyPr>
          <a:lstStyle/>
          <a:p>
            <a:r>
              <a:rPr lang="en-GB" dirty="0"/>
              <a:t>Biodiversity, Nature Recovery and Resilience</a:t>
            </a:r>
          </a:p>
        </p:txBody>
      </p:sp>
      <p:sp>
        <p:nvSpPr>
          <p:cNvPr id="5" name="Text Placeholder 4">
            <a:extLst>
              <a:ext uri="{FF2B5EF4-FFF2-40B4-BE49-F238E27FC236}">
                <a16:creationId xmlns:a16="http://schemas.microsoft.com/office/drawing/2014/main" id="{28D28343-4FF9-4EE8-A2A0-BFEFC2047D10}"/>
              </a:ext>
            </a:extLst>
          </p:cNvPr>
          <p:cNvSpPr>
            <a:spLocks noGrp="1"/>
          </p:cNvSpPr>
          <p:nvPr>
            <p:ph type="body" idx="1"/>
          </p:nvPr>
        </p:nvSpPr>
        <p:spPr/>
        <p:txBody>
          <a:bodyPr>
            <a:normAutofit/>
          </a:bodyPr>
          <a:lstStyle/>
          <a:p>
            <a:r>
              <a:rPr lang="en-GB" sz="3600" b="1" dirty="0">
                <a:solidFill>
                  <a:schemeClr val="tx1"/>
                </a:solidFill>
              </a:rPr>
              <a:t>Overview of Investment Area 5.1</a:t>
            </a:r>
          </a:p>
        </p:txBody>
      </p:sp>
      <p:pic>
        <p:nvPicPr>
          <p:cNvPr id="9" name="Picture 8" descr="Atlantic Puffins on rock">
            <a:extLst>
              <a:ext uri="{FF2B5EF4-FFF2-40B4-BE49-F238E27FC236}">
                <a16:creationId xmlns:a16="http://schemas.microsoft.com/office/drawing/2014/main" id="{29C1D71B-60E6-A7FB-2647-B5589D60B5B1}"/>
              </a:ext>
            </a:extLst>
          </p:cNvPr>
          <p:cNvPicPr>
            <a:picLocks noChangeAspect="1"/>
          </p:cNvPicPr>
          <p:nvPr/>
        </p:nvPicPr>
        <p:blipFill>
          <a:blip r:embed="rId2"/>
          <a:stretch>
            <a:fillRect/>
          </a:stretch>
        </p:blipFill>
        <p:spPr>
          <a:xfrm>
            <a:off x="7876382" y="356337"/>
            <a:ext cx="3754105" cy="2502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2916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5D10D96-05AA-FB43-A3B1-A682715136D7}" vid="{D58C3F55-1E16-FC42-93F8-C09D00E24C09}"/>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overnment NPWS Identity Presentation- HLGH" id="{6E8016AF-3154-4BF5-968A-AA9B50EFE2E0}" vid="{B5711AA0-33E7-40A3-BCB7-19969EF8319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tandard">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griculture_Dept_PPT-Template" id="{215E2A18-DB6B-BC45-98E6-71B34A36A4CB}" vid="{CBA9D65E-4347-D84A-8303-32483E302F0B}"/>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SEUPB_Generic_Presentation_Template</Template>
  <TotalTime>484</TotalTime>
  <Words>6354</Words>
  <Application>Microsoft Office PowerPoint</Application>
  <PresentationFormat>Widescreen</PresentationFormat>
  <Paragraphs>764</Paragraphs>
  <Slides>74</Slides>
  <Notes>33</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74</vt:i4>
      </vt:variant>
    </vt:vector>
  </HeadingPairs>
  <TitlesOfParts>
    <vt:vector size="95" baseType="lpstr">
      <vt:lpstr>MS PGothic</vt:lpstr>
      <vt:lpstr>.AppleSystemUIFont</vt:lpstr>
      <vt:lpstr>Arial</vt:lpstr>
      <vt:lpstr>Arial Black</vt:lpstr>
      <vt:lpstr>Arial Nova</vt:lpstr>
      <vt:lpstr>Avenir LT 55 Roman</vt:lpstr>
      <vt:lpstr>Calibri</vt:lpstr>
      <vt:lpstr>Calibri Light</vt:lpstr>
      <vt:lpstr>Georgia</vt:lpstr>
      <vt:lpstr>Open Sans</vt:lpstr>
      <vt:lpstr>Symbol</vt:lpstr>
      <vt:lpstr>Times</vt:lpstr>
      <vt:lpstr>Times New Roman</vt:lpstr>
      <vt:lpstr>Wingdings</vt:lpstr>
      <vt:lpstr>Office Theme</vt:lpstr>
      <vt:lpstr>Blank Presentation</vt:lpstr>
      <vt:lpstr>Standard</vt:lpstr>
      <vt:lpstr>1_Office Theme</vt:lpstr>
      <vt:lpstr>1_Standard</vt:lpstr>
      <vt:lpstr>2_Office Theme</vt:lpstr>
      <vt:lpstr>Worksheet</vt:lpstr>
      <vt:lpstr>Investment Area 5.1 Biodiversity, Nature Recovery and Resilience</vt:lpstr>
      <vt:lpstr>Workshop Overview</vt:lpstr>
      <vt:lpstr>The PEACEPLUS Programme </vt:lpstr>
      <vt:lpstr>How did we get here?</vt:lpstr>
      <vt:lpstr>How was PEACEPLUS Developed?</vt:lpstr>
      <vt:lpstr>PEACEPLUS 2021-2027</vt:lpstr>
      <vt:lpstr>PowerPoint Presentation</vt:lpstr>
      <vt:lpstr>The Project Lifecycle</vt:lpstr>
      <vt:lpstr>Biodiversity, Nature Recovery and Resilience</vt:lpstr>
      <vt:lpstr>Theme 5: Building a Sustainable and Better Connected Future</vt:lpstr>
      <vt:lpstr>PEACEPLUS – Environment Programme</vt:lpstr>
      <vt:lpstr>5.1 Objectives and Results</vt:lpstr>
      <vt:lpstr>5.1 seeks to deliver improved and restored habitats through:</vt:lpstr>
      <vt:lpstr>5.1: Output and Result Indicators</vt:lpstr>
      <vt:lpstr>Policy Interests: Ireland </vt:lpstr>
      <vt:lpstr>Ireland (NPWS) policy priorities for PEACEPLUS </vt:lpstr>
      <vt:lpstr>Habitats and Species INTERREG VA</vt:lpstr>
      <vt:lpstr>PowerPoint Presentation</vt:lpstr>
      <vt:lpstr>Pressing Conservation Needs for Ireland</vt:lpstr>
      <vt:lpstr>Common Needs across our borders</vt:lpstr>
      <vt:lpstr>Common Needs across our borders</vt:lpstr>
      <vt:lpstr>Common Needs across our borders</vt:lpstr>
      <vt:lpstr>PowerPoint Presentation</vt:lpstr>
      <vt:lpstr>Priority SACs in the border counties</vt:lpstr>
      <vt:lpstr>PowerPoint Presentation</vt:lpstr>
      <vt:lpstr>Priority SPAs in the border counties</vt:lpstr>
      <vt:lpstr>PowerPoint Presentation</vt:lpstr>
      <vt:lpstr>Priority NHAs in the border counties</vt:lpstr>
      <vt:lpstr>PowerPoint Presentation</vt:lpstr>
      <vt:lpstr>Information in NPWS  (npws.ie or by request)</vt:lpstr>
      <vt:lpstr>PowerPoint Presentation</vt:lpstr>
      <vt:lpstr>PowerPoint Presentation</vt:lpstr>
      <vt:lpstr>PowerPoint Presentation</vt:lpstr>
      <vt:lpstr>PowerPoint Presentation</vt:lpstr>
      <vt:lpstr>PowerPoint Presentation</vt:lpstr>
      <vt:lpstr>Lessons learned</vt:lpstr>
      <vt:lpstr>PowerPoint Presentation</vt:lpstr>
      <vt:lpstr>Policy Interests:  Northern Ireland</vt:lpstr>
      <vt:lpstr>Environmental Priorities for DAERA  Jeannine McCool</vt:lpstr>
      <vt:lpstr>PowerPoint Presentation</vt:lpstr>
      <vt:lpstr>PowerPoint Presentation</vt:lpstr>
      <vt:lpstr>NI Biodiversity Policy Development </vt:lpstr>
      <vt:lpstr>NI Priorities for PEACEPLUS Investment</vt:lpstr>
      <vt:lpstr>Priority Actions for a Nature Positive NI  </vt:lpstr>
      <vt:lpstr>NI’s Priorities for PEACEPLUS  </vt:lpstr>
      <vt:lpstr>NI’s Priorities continued </vt:lpstr>
      <vt:lpstr>NI’s Priorities continued </vt:lpstr>
      <vt:lpstr>NI’s Priorities continued </vt:lpstr>
      <vt:lpstr>Key Recommendation</vt:lpstr>
      <vt:lpstr>Supporting Information</vt:lpstr>
      <vt:lpstr>Supporting Information Cont’d</vt:lpstr>
      <vt:lpstr>CMP Data Availability</vt:lpstr>
      <vt:lpstr>CMP Data Availability Cont’d</vt:lpstr>
      <vt:lpstr>CMP Data Availability Cont’d</vt:lpstr>
      <vt:lpstr>CMP Data Availability Cont’d</vt:lpstr>
      <vt:lpstr>Requesting Information Not Publicly Available </vt:lpstr>
      <vt:lpstr>Requesting Information Not Publicly Available cont’d</vt:lpstr>
      <vt:lpstr>   Thank you for listening  </vt:lpstr>
      <vt:lpstr>Pre-application support and the Concept Note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Bethany Waterhouse Bradley</dc:creator>
  <cp:lastModifiedBy>Sarah Carlin</cp:lastModifiedBy>
  <cp:revision>6</cp:revision>
  <dcterms:created xsi:type="dcterms:W3CDTF">2023-03-21T12:09:23Z</dcterms:created>
  <dcterms:modified xsi:type="dcterms:W3CDTF">2023-04-13T09:25:09Z</dcterms:modified>
</cp:coreProperties>
</file>