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2"/>
  </p:sldMasterIdLst>
  <p:notesMasterIdLst>
    <p:notesMasterId r:id="rId37"/>
  </p:notesMasterIdLst>
  <p:handoutMasterIdLst>
    <p:handoutMasterId r:id="rId38"/>
  </p:handoutMasterIdLst>
  <p:sldIdLst>
    <p:sldId id="256" r:id="rId3"/>
    <p:sldId id="257" r:id="rId4"/>
    <p:sldId id="258" r:id="rId5"/>
    <p:sldId id="259" r:id="rId6"/>
    <p:sldId id="261" r:id="rId7"/>
    <p:sldId id="271" r:id="rId8"/>
    <p:sldId id="260" r:id="rId9"/>
    <p:sldId id="291" r:id="rId10"/>
    <p:sldId id="269" r:id="rId11"/>
    <p:sldId id="279" r:id="rId12"/>
    <p:sldId id="275" r:id="rId13"/>
    <p:sldId id="280" r:id="rId14"/>
    <p:sldId id="274" r:id="rId15"/>
    <p:sldId id="290" r:id="rId16"/>
    <p:sldId id="270" r:id="rId17"/>
    <p:sldId id="289" r:id="rId18"/>
    <p:sldId id="281" r:id="rId19"/>
    <p:sldId id="273" r:id="rId20"/>
    <p:sldId id="263" r:id="rId21"/>
    <p:sldId id="288" r:id="rId22"/>
    <p:sldId id="292" r:id="rId23"/>
    <p:sldId id="267" r:id="rId24"/>
    <p:sldId id="264" r:id="rId25"/>
    <p:sldId id="282" r:id="rId26"/>
    <p:sldId id="284" r:id="rId27"/>
    <p:sldId id="283" r:id="rId28"/>
    <p:sldId id="285" r:id="rId29"/>
    <p:sldId id="265" r:id="rId30"/>
    <p:sldId id="272" r:id="rId31"/>
    <p:sldId id="277" r:id="rId32"/>
    <p:sldId id="278" r:id="rId33"/>
    <p:sldId id="276" r:id="rId34"/>
    <p:sldId id="266" r:id="rId35"/>
    <p:sldId id="287"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ferSingleView="1">
    <p:restoredLeft sz="15620"/>
    <p:restoredTop sz="94660"/>
  </p:normalViewPr>
  <p:slideViewPr>
    <p:cSldViewPr>
      <p:cViewPr varScale="1">
        <p:scale>
          <a:sx n="110" d="100"/>
          <a:sy n="110" d="100"/>
        </p:scale>
        <p:origin x="612"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50CB8F0-E194-425A-8350-942A3A56E8D3}" type="doc">
      <dgm:prSet loTypeId="urn:microsoft.com/office/officeart/2005/8/layout/chevron1" loCatId="process" qsTypeId="urn:microsoft.com/office/officeart/2005/8/quickstyle/simple1" qsCatId="simple" csTypeId="urn:microsoft.com/office/officeart/2005/8/colors/accent1_2" csCatId="accent1" phldr="1"/>
      <dgm:spPr/>
    </dgm:pt>
    <dgm:pt modelId="{5A47E1F8-2620-4727-B8B1-01FDC9B983ED}">
      <dgm:prSet phldrT="[Text]" custT="1"/>
      <dgm:spPr/>
      <dgm:t>
        <a:bodyPr/>
        <a:lstStyle/>
        <a:p>
          <a:r>
            <a:rPr lang="en-GB" sz="2000" dirty="0" smtClean="0"/>
            <a:t>SWOT</a:t>
          </a:r>
          <a:endParaRPr lang="en-GB" sz="2000" dirty="0"/>
        </a:p>
      </dgm:t>
    </dgm:pt>
    <dgm:pt modelId="{C6C8A3B2-B20C-4100-9CF1-64E671CD2985}" type="parTrans" cxnId="{AC7FB500-C9E5-425A-8631-496B10AEDB59}">
      <dgm:prSet/>
      <dgm:spPr/>
      <dgm:t>
        <a:bodyPr/>
        <a:lstStyle/>
        <a:p>
          <a:endParaRPr lang="en-GB"/>
        </a:p>
      </dgm:t>
    </dgm:pt>
    <dgm:pt modelId="{7F51906E-6DFA-421C-8897-F0CAC9C690E2}" type="sibTrans" cxnId="{AC7FB500-C9E5-425A-8631-496B10AEDB59}">
      <dgm:prSet/>
      <dgm:spPr/>
      <dgm:t>
        <a:bodyPr/>
        <a:lstStyle/>
        <a:p>
          <a:endParaRPr lang="en-GB"/>
        </a:p>
      </dgm:t>
    </dgm:pt>
    <dgm:pt modelId="{8520A083-46F5-4FA5-A149-6AFA1426340E}">
      <dgm:prSet phldrT="[Text]" custT="1"/>
      <dgm:spPr/>
      <dgm:t>
        <a:bodyPr/>
        <a:lstStyle/>
        <a:p>
          <a:r>
            <a:rPr lang="en-GB" sz="3200" dirty="0" smtClean="0"/>
            <a:t>SO</a:t>
          </a:r>
          <a:endParaRPr lang="en-GB" sz="3200" dirty="0"/>
        </a:p>
      </dgm:t>
    </dgm:pt>
    <dgm:pt modelId="{F2AC4AEA-922D-4370-8B01-A157B34EBDB3}" type="parTrans" cxnId="{470EE05C-79F0-4720-A8FE-CE9C6FC547E1}">
      <dgm:prSet/>
      <dgm:spPr/>
      <dgm:t>
        <a:bodyPr/>
        <a:lstStyle/>
        <a:p>
          <a:endParaRPr lang="en-GB"/>
        </a:p>
      </dgm:t>
    </dgm:pt>
    <dgm:pt modelId="{5CBF7E17-89E2-473C-B222-788DB2395646}" type="sibTrans" cxnId="{470EE05C-79F0-4720-A8FE-CE9C6FC547E1}">
      <dgm:prSet/>
      <dgm:spPr/>
      <dgm:t>
        <a:bodyPr/>
        <a:lstStyle/>
        <a:p>
          <a:endParaRPr lang="en-GB"/>
        </a:p>
      </dgm:t>
    </dgm:pt>
    <dgm:pt modelId="{E1A45E65-2914-454E-B26F-17FEB5B92F0C}">
      <dgm:prSet phldrT="[Text]"/>
      <dgm:spPr/>
      <dgm:t>
        <a:bodyPr/>
        <a:lstStyle/>
        <a:p>
          <a:r>
            <a:rPr lang="en-GB" dirty="0" smtClean="0"/>
            <a:t>Impact</a:t>
          </a:r>
          <a:endParaRPr lang="en-GB" dirty="0"/>
        </a:p>
      </dgm:t>
    </dgm:pt>
    <dgm:pt modelId="{EABF1456-0E59-49C0-B276-2D886F0AA931}" type="parTrans" cxnId="{2812FACB-FC0A-44D6-9773-7A3B0762C603}">
      <dgm:prSet/>
      <dgm:spPr/>
      <dgm:t>
        <a:bodyPr/>
        <a:lstStyle/>
        <a:p>
          <a:endParaRPr lang="en-GB"/>
        </a:p>
      </dgm:t>
    </dgm:pt>
    <dgm:pt modelId="{F5C5C663-E95F-4982-9598-E2F7005CE701}" type="sibTrans" cxnId="{2812FACB-FC0A-44D6-9773-7A3B0762C603}">
      <dgm:prSet/>
      <dgm:spPr/>
      <dgm:t>
        <a:bodyPr/>
        <a:lstStyle/>
        <a:p>
          <a:endParaRPr lang="en-GB"/>
        </a:p>
      </dgm:t>
    </dgm:pt>
    <dgm:pt modelId="{164DD6AA-10CC-4D66-8E9B-15BF66B5FEC7}">
      <dgm:prSet/>
      <dgm:spPr/>
      <dgm:t>
        <a:bodyPr/>
        <a:lstStyle/>
        <a:p>
          <a:r>
            <a:rPr lang="en-GB" dirty="0" smtClean="0"/>
            <a:t>Change</a:t>
          </a:r>
          <a:endParaRPr lang="en-GB" dirty="0"/>
        </a:p>
      </dgm:t>
    </dgm:pt>
    <dgm:pt modelId="{58F5C7B9-6F23-483F-A57D-9C3F3FE525A8}" type="parTrans" cxnId="{0B693FB5-5400-45EF-A9D1-066E9C99C938}">
      <dgm:prSet/>
      <dgm:spPr/>
      <dgm:t>
        <a:bodyPr/>
        <a:lstStyle/>
        <a:p>
          <a:endParaRPr lang="en-GB"/>
        </a:p>
      </dgm:t>
    </dgm:pt>
    <dgm:pt modelId="{D3D1FEF5-19CD-4FE8-A044-2EB706794EBB}" type="sibTrans" cxnId="{0B693FB5-5400-45EF-A9D1-066E9C99C938}">
      <dgm:prSet/>
      <dgm:spPr/>
      <dgm:t>
        <a:bodyPr/>
        <a:lstStyle/>
        <a:p>
          <a:endParaRPr lang="en-GB"/>
        </a:p>
      </dgm:t>
    </dgm:pt>
    <dgm:pt modelId="{7F36C35E-AB2B-4EF5-B414-BDDC2C7E6573}">
      <dgm:prSet/>
      <dgm:spPr/>
      <dgm:t>
        <a:bodyPr/>
        <a:lstStyle/>
        <a:p>
          <a:r>
            <a:rPr lang="en-GB" dirty="0" smtClean="0"/>
            <a:t>Activities</a:t>
          </a:r>
          <a:endParaRPr lang="en-GB" dirty="0"/>
        </a:p>
      </dgm:t>
    </dgm:pt>
    <dgm:pt modelId="{CEC64F36-5646-42C9-94F9-3E324DA6830E}" type="parTrans" cxnId="{34E58F46-034C-4471-A566-3AB12BE5CC66}">
      <dgm:prSet/>
      <dgm:spPr/>
      <dgm:t>
        <a:bodyPr/>
        <a:lstStyle/>
        <a:p>
          <a:endParaRPr lang="en-GB"/>
        </a:p>
      </dgm:t>
    </dgm:pt>
    <dgm:pt modelId="{2CEB84B1-7890-46A9-A39B-4D15CB7728CF}" type="sibTrans" cxnId="{34E58F46-034C-4471-A566-3AB12BE5CC66}">
      <dgm:prSet/>
      <dgm:spPr/>
      <dgm:t>
        <a:bodyPr/>
        <a:lstStyle/>
        <a:p>
          <a:endParaRPr lang="en-GB"/>
        </a:p>
      </dgm:t>
    </dgm:pt>
    <dgm:pt modelId="{09A5DA5F-6F89-4234-BC40-9BF28B4FFC42}" type="pres">
      <dgm:prSet presAssocID="{850CB8F0-E194-425A-8350-942A3A56E8D3}" presName="Name0" presStyleCnt="0">
        <dgm:presLayoutVars>
          <dgm:dir/>
          <dgm:animLvl val="lvl"/>
          <dgm:resizeHandles val="exact"/>
        </dgm:presLayoutVars>
      </dgm:prSet>
      <dgm:spPr/>
    </dgm:pt>
    <dgm:pt modelId="{7B98426D-91DA-4EF8-903A-EE9E19B066C6}" type="pres">
      <dgm:prSet presAssocID="{5A47E1F8-2620-4727-B8B1-01FDC9B983ED}" presName="parTxOnly" presStyleLbl="node1" presStyleIdx="0" presStyleCnt="5">
        <dgm:presLayoutVars>
          <dgm:chMax val="0"/>
          <dgm:chPref val="0"/>
          <dgm:bulletEnabled val="1"/>
        </dgm:presLayoutVars>
      </dgm:prSet>
      <dgm:spPr/>
      <dgm:t>
        <a:bodyPr/>
        <a:lstStyle/>
        <a:p>
          <a:endParaRPr lang="en-GB"/>
        </a:p>
      </dgm:t>
    </dgm:pt>
    <dgm:pt modelId="{C93490DE-2446-4FA9-998B-B77CA2DDADD3}" type="pres">
      <dgm:prSet presAssocID="{7F51906E-6DFA-421C-8897-F0CAC9C690E2}" presName="parTxOnlySpace" presStyleCnt="0"/>
      <dgm:spPr/>
    </dgm:pt>
    <dgm:pt modelId="{F255CE73-375B-499F-A8FF-62F520B438D2}" type="pres">
      <dgm:prSet presAssocID="{8520A083-46F5-4FA5-A149-6AFA1426340E}" presName="parTxOnly" presStyleLbl="node1" presStyleIdx="1" presStyleCnt="5">
        <dgm:presLayoutVars>
          <dgm:chMax val="0"/>
          <dgm:chPref val="0"/>
          <dgm:bulletEnabled val="1"/>
        </dgm:presLayoutVars>
      </dgm:prSet>
      <dgm:spPr/>
      <dgm:t>
        <a:bodyPr/>
        <a:lstStyle/>
        <a:p>
          <a:endParaRPr lang="en-GB"/>
        </a:p>
      </dgm:t>
    </dgm:pt>
    <dgm:pt modelId="{16B427D5-BBB0-4C30-AAA6-A63869BE749A}" type="pres">
      <dgm:prSet presAssocID="{5CBF7E17-89E2-473C-B222-788DB2395646}" presName="parTxOnlySpace" presStyleCnt="0"/>
      <dgm:spPr/>
    </dgm:pt>
    <dgm:pt modelId="{F7E30A8F-3E37-4382-AA62-3B25924C82F9}" type="pres">
      <dgm:prSet presAssocID="{7F36C35E-AB2B-4EF5-B414-BDDC2C7E6573}" presName="parTxOnly" presStyleLbl="node1" presStyleIdx="2" presStyleCnt="5">
        <dgm:presLayoutVars>
          <dgm:chMax val="0"/>
          <dgm:chPref val="0"/>
          <dgm:bulletEnabled val="1"/>
        </dgm:presLayoutVars>
      </dgm:prSet>
      <dgm:spPr/>
      <dgm:t>
        <a:bodyPr/>
        <a:lstStyle/>
        <a:p>
          <a:endParaRPr lang="en-GB"/>
        </a:p>
      </dgm:t>
    </dgm:pt>
    <dgm:pt modelId="{91245B00-1E72-4640-921C-9F8B584A346D}" type="pres">
      <dgm:prSet presAssocID="{2CEB84B1-7890-46A9-A39B-4D15CB7728CF}" presName="parTxOnlySpace" presStyleCnt="0"/>
      <dgm:spPr/>
    </dgm:pt>
    <dgm:pt modelId="{58630AA0-7132-4921-BCAC-7252903C7284}" type="pres">
      <dgm:prSet presAssocID="{E1A45E65-2914-454E-B26F-17FEB5B92F0C}" presName="parTxOnly" presStyleLbl="node1" presStyleIdx="3" presStyleCnt="5">
        <dgm:presLayoutVars>
          <dgm:chMax val="0"/>
          <dgm:chPref val="0"/>
          <dgm:bulletEnabled val="1"/>
        </dgm:presLayoutVars>
      </dgm:prSet>
      <dgm:spPr/>
      <dgm:t>
        <a:bodyPr/>
        <a:lstStyle/>
        <a:p>
          <a:endParaRPr lang="en-GB"/>
        </a:p>
      </dgm:t>
    </dgm:pt>
    <dgm:pt modelId="{AC3E2497-4F8A-467D-A5E9-3FEAE990DBC3}" type="pres">
      <dgm:prSet presAssocID="{F5C5C663-E95F-4982-9598-E2F7005CE701}" presName="parTxOnlySpace" presStyleCnt="0"/>
      <dgm:spPr/>
    </dgm:pt>
    <dgm:pt modelId="{0A7382F1-F8C2-4F25-B9D2-89E9F4E84320}" type="pres">
      <dgm:prSet presAssocID="{164DD6AA-10CC-4D66-8E9B-15BF66B5FEC7}" presName="parTxOnly" presStyleLbl="node1" presStyleIdx="4" presStyleCnt="5" custLinFactNeighborX="7559">
        <dgm:presLayoutVars>
          <dgm:chMax val="0"/>
          <dgm:chPref val="0"/>
          <dgm:bulletEnabled val="1"/>
        </dgm:presLayoutVars>
      </dgm:prSet>
      <dgm:spPr/>
      <dgm:t>
        <a:bodyPr/>
        <a:lstStyle/>
        <a:p>
          <a:endParaRPr lang="en-GB"/>
        </a:p>
      </dgm:t>
    </dgm:pt>
  </dgm:ptLst>
  <dgm:cxnLst>
    <dgm:cxn modelId="{2812FACB-FC0A-44D6-9773-7A3B0762C603}" srcId="{850CB8F0-E194-425A-8350-942A3A56E8D3}" destId="{E1A45E65-2914-454E-B26F-17FEB5B92F0C}" srcOrd="3" destOrd="0" parTransId="{EABF1456-0E59-49C0-B276-2D886F0AA931}" sibTransId="{F5C5C663-E95F-4982-9598-E2F7005CE701}"/>
    <dgm:cxn modelId="{34E58F46-034C-4471-A566-3AB12BE5CC66}" srcId="{850CB8F0-E194-425A-8350-942A3A56E8D3}" destId="{7F36C35E-AB2B-4EF5-B414-BDDC2C7E6573}" srcOrd="2" destOrd="0" parTransId="{CEC64F36-5646-42C9-94F9-3E324DA6830E}" sibTransId="{2CEB84B1-7890-46A9-A39B-4D15CB7728CF}"/>
    <dgm:cxn modelId="{3A0611AF-D9DA-4255-B163-ADA8D27091FD}" type="presOf" srcId="{5A47E1F8-2620-4727-B8B1-01FDC9B983ED}" destId="{7B98426D-91DA-4EF8-903A-EE9E19B066C6}" srcOrd="0" destOrd="0" presId="urn:microsoft.com/office/officeart/2005/8/layout/chevron1"/>
    <dgm:cxn modelId="{86DF748B-7558-415A-AB07-EFCE512E4259}" type="presOf" srcId="{164DD6AA-10CC-4D66-8E9B-15BF66B5FEC7}" destId="{0A7382F1-F8C2-4F25-B9D2-89E9F4E84320}" srcOrd="0" destOrd="0" presId="urn:microsoft.com/office/officeart/2005/8/layout/chevron1"/>
    <dgm:cxn modelId="{4B1F1E7A-40D7-4973-9996-982E38BBBA5D}" type="presOf" srcId="{E1A45E65-2914-454E-B26F-17FEB5B92F0C}" destId="{58630AA0-7132-4921-BCAC-7252903C7284}" srcOrd="0" destOrd="0" presId="urn:microsoft.com/office/officeart/2005/8/layout/chevron1"/>
    <dgm:cxn modelId="{0B693FB5-5400-45EF-A9D1-066E9C99C938}" srcId="{850CB8F0-E194-425A-8350-942A3A56E8D3}" destId="{164DD6AA-10CC-4D66-8E9B-15BF66B5FEC7}" srcOrd="4" destOrd="0" parTransId="{58F5C7B9-6F23-483F-A57D-9C3F3FE525A8}" sibTransId="{D3D1FEF5-19CD-4FE8-A044-2EB706794EBB}"/>
    <dgm:cxn modelId="{F12A683B-EA18-475A-8064-2BC412640081}" type="presOf" srcId="{850CB8F0-E194-425A-8350-942A3A56E8D3}" destId="{09A5DA5F-6F89-4234-BC40-9BF28B4FFC42}" srcOrd="0" destOrd="0" presId="urn:microsoft.com/office/officeart/2005/8/layout/chevron1"/>
    <dgm:cxn modelId="{09D33739-A511-4A26-8250-5CD44EDF6F63}" type="presOf" srcId="{8520A083-46F5-4FA5-A149-6AFA1426340E}" destId="{F255CE73-375B-499F-A8FF-62F520B438D2}" srcOrd="0" destOrd="0" presId="urn:microsoft.com/office/officeart/2005/8/layout/chevron1"/>
    <dgm:cxn modelId="{916E9F05-CFFC-445A-A497-0FB15D7C7486}" type="presOf" srcId="{7F36C35E-AB2B-4EF5-B414-BDDC2C7E6573}" destId="{F7E30A8F-3E37-4382-AA62-3B25924C82F9}" srcOrd="0" destOrd="0" presId="urn:microsoft.com/office/officeart/2005/8/layout/chevron1"/>
    <dgm:cxn modelId="{470EE05C-79F0-4720-A8FE-CE9C6FC547E1}" srcId="{850CB8F0-E194-425A-8350-942A3A56E8D3}" destId="{8520A083-46F5-4FA5-A149-6AFA1426340E}" srcOrd="1" destOrd="0" parTransId="{F2AC4AEA-922D-4370-8B01-A157B34EBDB3}" sibTransId="{5CBF7E17-89E2-473C-B222-788DB2395646}"/>
    <dgm:cxn modelId="{AC7FB500-C9E5-425A-8631-496B10AEDB59}" srcId="{850CB8F0-E194-425A-8350-942A3A56E8D3}" destId="{5A47E1F8-2620-4727-B8B1-01FDC9B983ED}" srcOrd="0" destOrd="0" parTransId="{C6C8A3B2-B20C-4100-9CF1-64E671CD2985}" sibTransId="{7F51906E-6DFA-421C-8897-F0CAC9C690E2}"/>
    <dgm:cxn modelId="{F49EF87B-FF39-42CE-B85D-0CCB04565DD2}" type="presParOf" srcId="{09A5DA5F-6F89-4234-BC40-9BF28B4FFC42}" destId="{7B98426D-91DA-4EF8-903A-EE9E19B066C6}" srcOrd="0" destOrd="0" presId="urn:microsoft.com/office/officeart/2005/8/layout/chevron1"/>
    <dgm:cxn modelId="{361ED5A5-3A97-4BE0-B61E-ADBC3B259898}" type="presParOf" srcId="{09A5DA5F-6F89-4234-BC40-9BF28B4FFC42}" destId="{C93490DE-2446-4FA9-998B-B77CA2DDADD3}" srcOrd="1" destOrd="0" presId="urn:microsoft.com/office/officeart/2005/8/layout/chevron1"/>
    <dgm:cxn modelId="{6CABADAB-0D03-4576-9B79-5FB76E238433}" type="presParOf" srcId="{09A5DA5F-6F89-4234-BC40-9BF28B4FFC42}" destId="{F255CE73-375B-499F-A8FF-62F520B438D2}" srcOrd="2" destOrd="0" presId="urn:microsoft.com/office/officeart/2005/8/layout/chevron1"/>
    <dgm:cxn modelId="{7DC5F1A5-5A88-42DA-B48A-24E5945FE7FC}" type="presParOf" srcId="{09A5DA5F-6F89-4234-BC40-9BF28B4FFC42}" destId="{16B427D5-BBB0-4C30-AAA6-A63869BE749A}" srcOrd="3" destOrd="0" presId="urn:microsoft.com/office/officeart/2005/8/layout/chevron1"/>
    <dgm:cxn modelId="{42B2219A-E247-4A7B-989C-799EFCA0B89D}" type="presParOf" srcId="{09A5DA5F-6F89-4234-BC40-9BF28B4FFC42}" destId="{F7E30A8F-3E37-4382-AA62-3B25924C82F9}" srcOrd="4" destOrd="0" presId="urn:microsoft.com/office/officeart/2005/8/layout/chevron1"/>
    <dgm:cxn modelId="{329F470D-E746-403C-B32B-D0F5F4319C94}" type="presParOf" srcId="{09A5DA5F-6F89-4234-BC40-9BF28B4FFC42}" destId="{91245B00-1E72-4640-921C-9F8B584A346D}" srcOrd="5" destOrd="0" presId="urn:microsoft.com/office/officeart/2005/8/layout/chevron1"/>
    <dgm:cxn modelId="{FC39DDAF-2B59-4AEF-8060-208BF9D55D98}" type="presParOf" srcId="{09A5DA5F-6F89-4234-BC40-9BF28B4FFC42}" destId="{58630AA0-7132-4921-BCAC-7252903C7284}" srcOrd="6" destOrd="0" presId="urn:microsoft.com/office/officeart/2005/8/layout/chevron1"/>
    <dgm:cxn modelId="{84B397EB-6833-4C7C-8874-E8A46CEEC951}" type="presParOf" srcId="{09A5DA5F-6F89-4234-BC40-9BF28B4FFC42}" destId="{AC3E2497-4F8A-467D-A5E9-3FEAE990DBC3}" srcOrd="7" destOrd="0" presId="urn:microsoft.com/office/officeart/2005/8/layout/chevron1"/>
    <dgm:cxn modelId="{AC706940-2305-4496-9523-87484ED8599C}" type="presParOf" srcId="{09A5DA5F-6F89-4234-BC40-9BF28B4FFC42}" destId="{0A7382F1-F8C2-4F25-B9D2-89E9F4E84320}"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3B9FACC-9D5B-42F4-B378-F799B29D1F5F}" type="datetimeFigureOut">
              <a:rPr lang="en-GB" smtClean="0"/>
              <a:t>15/11/2016</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32E0F5D-32B3-47C0-8571-5F459083EA35}" type="slidenum">
              <a:rPr lang="en-GB" smtClean="0"/>
              <a:t>‹#›</a:t>
            </a:fld>
            <a:endParaRPr lang="en-GB"/>
          </a:p>
        </p:txBody>
      </p:sp>
    </p:spTree>
    <p:extLst>
      <p:ext uri="{BB962C8B-B14F-4D97-AF65-F5344CB8AC3E}">
        <p14:creationId xmlns:p14="http://schemas.microsoft.com/office/powerpoint/2010/main" val="3158560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641AE6-ACC9-4DF5-8E09-BD13F44B6BD8}" type="datetimeFigureOut">
              <a:rPr lang="en-GB" smtClean="0"/>
              <a:t>15/11/2016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967E497-0C4B-4DD5-A40D-9625BF2EA7E6}" type="slidenum">
              <a:rPr lang="en-GB" smtClean="0"/>
              <a:t>‹#›</a:t>
            </a:fld>
            <a:endParaRPr lang="en-GB"/>
          </a:p>
        </p:txBody>
      </p:sp>
    </p:spTree>
    <p:extLst>
      <p:ext uri="{BB962C8B-B14F-4D97-AF65-F5344CB8AC3E}">
        <p14:creationId xmlns:p14="http://schemas.microsoft.com/office/powerpoint/2010/main" val="2814122549"/>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1</a:t>
            </a:fld>
            <a:endParaRPr lang="en-GB"/>
          </a:p>
        </p:txBody>
      </p:sp>
    </p:spTree>
    <p:extLst>
      <p:ext uri="{BB962C8B-B14F-4D97-AF65-F5344CB8AC3E}">
        <p14:creationId xmlns:p14="http://schemas.microsoft.com/office/powerpoint/2010/main" val="6949840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10</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11</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12</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13</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14</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15</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16</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17</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18</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19</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2</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20</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6000"/>
              </a:lnSpc>
              <a:spcBef>
                <a:spcPts val="800"/>
              </a:spcBef>
              <a:buClr>
                <a:srgbClr val="000000"/>
              </a:buClr>
            </a:pPr>
            <a:r>
              <a:rPr lang="en-GB" altLang="en-US" dirty="0">
                <a:solidFill>
                  <a:srgbClr val="000000"/>
                </a:solidFill>
                <a:latin typeface="Frutiger LT Std 45 Light" pitchFamily="34" charset="0"/>
              </a:rPr>
              <a:t>What is the market failure? (context and aim)</a:t>
            </a:r>
          </a:p>
          <a:p>
            <a:pPr>
              <a:lnSpc>
                <a:spcPct val="96000"/>
              </a:lnSpc>
              <a:spcBef>
                <a:spcPts val="800"/>
              </a:spcBef>
              <a:buClr>
                <a:srgbClr val="000000"/>
              </a:buClr>
            </a:pPr>
            <a:r>
              <a:rPr lang="en-GB" altLang="en-US" dirty="0">
                <a:solidFill>
                  <a:srgbClr val="000000"/>
                </a:solidFill>
                <a:latin typeface="Frutiger LT Std 45 Light" pitchFamily="34" charset="0"/>
              </a:rPr>
              <a:t>Why is it important to all of your eligible programme area? (intervention logic and SWOT in Co-operation Programme)</a:t>
            </a:r>
          </a:p>
          <a:p>
            <a:pPr>
              <a:lnSpc>
                <a:spcPct val="96000"/>
              </a:lnSpc>
              <a:spcBef>
                <a:spcPts val="800"/>
              </a:spcBef>
              <a:buClr>
                <a:srgbClr val="000000"/>
              </a:buClr>
            </a:pPr>
            <a:r>
              <a:rPr lang="en-GB" altLang="en-US" dirty="0">
                <a:solidFill>
                  <a:srgbClr val="000000"/>
                </a:solidFill>
                <a:latin typeface="Frutiger LT Std 45 Light" pitchFamily="34" charset="0"/>
              </a:rPr>
              <a:t>What is the change that will come about? (Results and impact)</a:t>
            </a:r>
          </a:p>
          <a:p>
            <a:pPr>
              <a:lnSpc>
                <a:spcPct val="96000"/>
              </a:lnSpc>
              <a:spcBef>
                <a:spcPts val="800"/>
              </a:spcBef>
              <a:buClr>
                <a:srgbClr val="000000"/>
              </a:buClr>
            </a:pPr>
            <a:r>
              <a:rPr lang="en-GB" altLang="en-US" dirty="0">
                <a:solidFill>
                  <a:srgbClr val="000000"/>
                </a:solidFill>
                <a:latin typeface="Frutiger LT Std 45 Light" pitchFamily="34" charset="0"/>
              </a:rPr>
              <a:t>What needs to happen to effect that change?  (project objectives)</a:t>
            </a:r>
          </a:p>
          <a:p>
            <a:pPr>
              <a:lnSpc>
                <a:spcPct val="96000"/>
              </a:lnSpc>
              <a:spcBef>
                <a:spcPts val="800"/>
              </a:spcBef>
              <a:buClr>
                <a:srgbClr val="000000"/>
              </a:buClr>
            </a:pPr>
            <a:r>
              <a:rPr lang="en-GB" altLang="en-US" dirty="0">
                <a:solidFill>
                  <a:srgbClr val="000000"/>
                </a:solidFill>
                <a:latin typeface="Frutiger LT Std 45 Light" pitchFamily="34" charset="0"/>
              </a:rPr>
              <a:t>Who can do that? Where are they? (the right partners)</a:t>
            </a:r>
          </a:p>
          <a:p>
            <a:pPr>
              <a:lnSpc>
                <a:spcPct val="96000"/>
              </a:lnSpc>
              <a:spcBef>
                <a:spcPts val="800"/>
              </a:spcBef>
              <a:buClr>
                <a:srgbClr val="000000"/>
              </a:buClr>
            </a:pPr>
            <a:r>
              <a:rPr lang="en-GB" altLang="en-US" dirty="0">
                <a:solidFill>
                  <a:srgbClr val="000000"/>
                </a:solidFill>
                <a:latin typeface="Frutiger LT Std 45 Light" pitchFamily="34" charset="0"/>
              </a:rPr>
              <a:t>Why can’t it happen without trans-national co-operation?</a:t>
            </a:r>
          </a:p>
          <a:p>
            <a:pPr>
              <a:lnSpc>
                <a:spcPct val="96000"/>
              </a:lnSpc>
              <a:spcBef>
                <a:spcPts val="800"/>
              </a:spcBef>
              <a:buClr>
                <a:srgbClr val="000000"/>
              </a:buClr>
            </a:pPr>
            <a:r>
              <a:rPr lang="en-GB" altLang="en-US" dirty="0">
                <a:solidFill>
                  <a:srgbClr val="000000"/>
                </a:solidFill>
                <a:latin typeface="Frutiger LT Std 45 Light" pitchFamily="34" charset="0"/>
              </a:rPr>
              <a:t>What actions, investments and outputs will deliver that change?  How will you measure that?</a:t>
            </a:r>
          </a:p>
          <a:p>
            <a:pPr>
              <a:lnSpc>
                <a:spcPct val="96000"/>
              </a:lnSpc>
              <a:spcBef>
                <a:spcPts val="800"/>
              </a:spcBef>
              <a:buClr>
                <a:srgbClr val="000000"/>
              </a:buClr>
            </a:pPr>
            <a:r>
              <a:rPr lang="en-GB" altLang="en-US" dirty="0">
                <a:solidFill>
                  <a:srgbClr val="000000"/>
                </a:solidFill>
                <a:latin typeface="Frutiger LT Std 45 Light" pitchFamily="34" charset="0"/>
              </a:rPr>
              <a:t>What are you going to spend the money on? (tangible and consistent outputs)</a:t>
            </a:r>
          </a:p>
          <a:p>
            <a:pPr>
              <a:lnSpc>
                <a:spcPct val="96000"/>
              </a:lnSpc>
              <a:spcBef>
                <a:spcPts val="800"/>
              </a:spcBef>
              <a:buClr>
                <a:srgbClr val="000000"/>
              </a:buClr>
            </a:pPr>
            <a:r>
              <a:rPr lang="en-GB" altLang="en-US" dirty="0">
                <a:solidFill>
                  <a:srgbClr val="000000"/>
                </a:solidFill>
                <a:latin typeface="Frutiger LT Std 45 Light" pitchFamily="34" charset="0"/>
              </a:rPr>
              <a:t>What is innovative about it?  Are you sure?</a:t>
            </a:r>
          </a:p>
          <a:p>
            <a:endParaRPr lang="en-GB" dirty="0"/>
          </a:p>
        </p:txBody>
      </p:sp>
      <p:sp>
        <p:nvSpPr>
          <p:cNvPr id="4" name="Slide Number Placeholder 3"/>
          <p:cNvSpPr>
            <a:spLocks noGrp="1"/>
          </p:cNvSpPr>
          <p:nvPr>
            <p:ph type="sldNum" sz="quarter" idx="10"/>
          </p:nvPr>
        </p:nvSpPr>
        <p:spPr/>
        <p:txBody>
          <a:bodyPr/>
          <a:lstStyle/>
          <a:p>
            <a:fld id="{4E18E0F8-49E2-414E-90DB-88E5B490730D}" type="slidenum">
              <a:rPr lang="en-GB" smtClean="0"/>
              <a:t>21</a:t>
            </a:fld>
            <a:endParaRPr lang="en-GB"/>
          </a:p>
        </p:txBody>
      </p:sp>
    </p:spTree>
    <p:extLst>
      <p:ext uri="{BB962C8B-B14F-4D97-AF65-F5344CB8AC3E}">
        <p14:creationId xmlns:p14="http://schemas.microsoft.com/office/powerpoint/2010/main" val="111580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22</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23</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24</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25</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26</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27</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28</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29</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3</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30</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31</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32</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33</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34</a:t>
            </a:fld>
            <a:endParaRPr lang="en-GB"/>
          </a:p>
        </p:txBody>
      </p:sp>
    </p:spTree>
    <p:extLst>
      <p:ext uri="{BB962C8B-B14F-4D97-AF65-F5344CB8AC3E}">
        <p14:creationId xmlns:p14="http://schemas.microsoft.com/office/powerpoint/2010/main" val="6949840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4</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5</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6</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7</a:t>
            </a:fld>
            <a:endParaRPr lang="en-GB"/>
          </a:p>
        </p:txBody>
      </p:sp>
    </p:spTree>
    <p:extLst>
      <p:ext uri="{BB962C8B-B14F-4D97-AF65-F5344CB8AC3E}">
        <p14:creationId xmlns:p14="http://schemas.microsoft.com/office/powerpoint/2010/main" val="30701068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8</a:t>
            </a:fld>
            <a:endParaRPr lang="en-GB"/>
          </a:p>
        </p:txBody>
      </p:sp>
    </p:spTree>
    <p:extLst>
      <p:ext uri="{BB962C8B-B14F-4D97-AF65-F5344CB8AC3E}">
        <p14:creationId xmlns:p14="http://schemas.microsoft.com/office/powerpoint/2010/main" val="16356346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67E497-0C4B-4DD5-A40D-9625BF2EA7E6}" type="slidenum">
              <a:rPr lang="en-GB" smtClean="0"/>
              <a:t>9</a:t>
            </a:fld>
            <a:endParaRPr lang="en-GB"/>
          </a:p>
        </p:txBody>
      </p:sp>
    </p:spTree>
    <p:extLst>
      <p:ext uri="{BB962C8B-B14F-4D97-AF65-F5344CB8AC3E}">
        <p14:creationId xmlns:p14="http://schemas.microsoft.com/office/powerpoint/2010/main" val="30701068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15-Nov-16</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15-Nov-16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15-Nov-16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15-Nov-16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15-Nov-16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15-Nov-16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15-Nov-16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15-Nov-16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15-Nov-16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15-Nov-16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15-Nov-16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15-Nov-16</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eg"/></Relationships>
</file>

<file path=ppt/slides/_rels/slide3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2.jpeg"/><Relationship Id="rId7" Type="http://schemas.openxmlformats.org/officeDocument/2006/relationships/hyperlink" Target="https://twitter.com/GLePalud" TargetMode="External"/><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hyperlink" Target="https://twitter.com/AtlanticArea" TargetMode="External"/><Relationship Id="rId5" Type="http://schemas.openxmlformats.org/officeDocument/2006/relationships/hyperlink" Target="http://www.atlanticarea.eu/" TargetMode="External"/><Relationship Id="rId4" Type="http://schemas.openxmlformats.org/officeDocument/2006/relationships/hyperlink" Target="mailto:guillaume.le-palud@communities.gsi.gov.uk" TargetMode="External"/><Relationship Id="rId9"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Image result for atlantic area"/>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250" t="2286" r="19607" b="4344"/>
          <a:stretch/>
        </p:blipFill>
        <p:spPr bwMode="auto">
          <a:xfrm>
            <a:off x="4576618" y="0"/>
            <a:ext cx="4567382"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76201" y="533400"/>
            <a:ext cx="4438070" cy="2590800"/>
          </a:xfrm>
        </p:spPr>
        <p:txBody>
          <a:bodyPr>
            <a:noAutofit/>
          </a:bodyPr>
          <a:lstStyle/>
          <a:p>
            <a:r>
              <a:rPr lang="en-GB" sz="4400" dirty="0" err="1" smtClean="0"/>
              <a:t>Interreg</a:t>
            </a:r>
            <a:r>
              <a:rPr lang="en-GB" sz="4400" dirty="0" smtClean="0"/>
              <a:t> </a:t>
            </a:r>
            <a:r>
              <a:rPr lang="en-GB" sz="4400" dirty="0" err="1" smtClean="0"/>
              <a:t>Vb</a:t>
            </a:r>
            <a:r>
              <a:rPr lang="en-GB" sz="4400" dirty="0" smtClean="0"/>
              <a:t> Atlantic Area</a:t>
            </a:r>
            <a:br>
              <a:rPr lang="en-GB" sz="4400" dirty="0" smtClean="0"/>
            </a:br>
            <a:r>
              <a:rPr lang="en-GB" sz="4400" dirty="0" smtClean="0"/>
              <a:t>Call 1  - Applicants support workshop</a:t>
            </a:r>
            <a:endParaRPr lang="en-GB" sz="4400" dirty="0"/>
          </a:p>
        </p:txBody>
      </p:sp>
      <p:sp>
        <p:nvSpPr>
          <p:cNvPr id="3" name="Subtitle 2"/>
          <p:cNvSpPr>
            <a:spLocks noGrp="1"/>
          </p:cNvSpPr>
          <p:nvPr>
            <p:ph type="subTitle" idx="1"/>
          </p:nvPr>
        </p:nvSpPr>
        <p:spPr>
          <a:xfrm>
            <a:off x="228600" y="3657600"/>
            <a:ext cx="4014247" cy="1752600"/>
          </a:xfrm>
        </p:spPr>
        <p:txBody>
          <a:bodyPr>
            <a:normAutofit lnSpcReduction="10000"/>
          </a:bodyPr>
          <a:lstStyle/>
          <a:p>
            <a:r>
              <a:rPr lang="en-GB" dirty="0" smtClean="0"/>
              <a:t>Guillaume Le Palud</a:t>
            </a:r>
          </a:p>
          <a:p>
            <a:r>
              <a:rPr lang="en-GB" dirty="0"/>
              <a:t>UK Contact Point, Atlantic Area </a:t>
            </a:r>
            <a:r>
              <a:rPr lang="en-GB" dirty="0" err="1"/>
              <a:t>Interreg</a:t>
            </a:r>
            <a:r>
              <a:rPr lang="en-GB" dirty="0"/>
              <a:t> </a:t>
            </a:r>
            <a:r>
              <a:rPr lang="en-GB" dirty="0" smtClean="0"/>
              <a:t>Programme</a:t>
            </a:r>
          </a:p>
          <a:p>
            <a:r>
              <a:rPr lang="en-GB" dirty="0" smtClean="0"/>
              <a:t>Belfast 26/10/2016</a:t>
            </a:r>
            <a:endParaRPr lang="en-GB" dirty="0"/>
          </a:p>
          <a:p>
            <a:endParaRPr lang="en-GB" dirty="0"/>
          </a:p>
        </p:txBody>
      </p:sp>
      <p:pic>
        <p:nvPicPr>
          <p:cNvPr id="1026" name="Picture 2" descr="First Interreg Atlantic Area 2014-2020 Monitoring Committee meeting marks the start of the programme on 20 January in Porto"/>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776" t="17792" r="6439" b="19865"/>
          <a:stretch/>
        </p:blipFill>
        <p:spPr bwMode="auto">
          <a:xfrm>
            <a:off x="152400" y="5715000"/>
            <a:ext cx="3118520" cy="81486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dclg 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4509" y="5548932"/>
            <a:ext cx="1759524" cy="980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42129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Project development: what are the </a:t>
            </a:r>
            <a:r>
              <a:rPr lang="en-GB" dirty="0" smtClean="0"/>
              <a:t>general expectations</a:t>
            </a:r>
            <a:r>
              <a:rPr lang="en-GB" dirty="0"/>
              <a:t>?</a:t>
            </a:r>
          </a:p>
        </p:txBody>
      </p:sp>
      <p:sp>
        <p:nvSpPr>
          <p:cNvPr id="3" name="Content Placeholder 2"/>
          <p:cNvSpPr>
            <a:spLocks noGrp="1"/>
          </p:cNvSpPr>
          <p:nvPr>
            <p:ph idx="1"/>
          </p:nvPr>
        </p:nvSpPr>
        <p:spPr/>
        <p:txBody>
          <a:bodyPr>
            <a:normAutofit fontScale="92500"/>
          </a:bodyPr>
          <a:lstStyle/>
          <a:p>
            <a:r>
              <a:rPr lang="en-GB" b="1" dirty="0" smtClean="0"/>
              <a:t>Transnational </a:t>
            </a:r>
            <a:r>
              <a:rPr lang="en-GB" b="1" dirty="0"/>
              <a:t>and Territorial </a:t>
            </a:r>
            <a:r>
              <a:rPr lang="en-GB" b="1" dirty="0" smtClean="0"/>
              <a:t>relevance:</a:t>
            </a:r>
          </a:p>
          <a:p>
            <a:pPr lvl="1"/>
            <a:r>
              <a:rPr lang="en-GB" dirty="0"/>
              <a:t>P</a:t>
            </a:r>
            <a:r>
              <a:rPr lang="en-GB" dirty="0" smtClean="0"/>
              <a:t>roblems </a:t>
            </a:r>
            <a:r>
              <a:rPr lang="en-GB" dirty="0"/>
              <a:t>identified cannot be efficiently solved by individual </a:t>
            </a:r>
            <a:r>
              <a:rPr lang="en-GB" dirty="0" smtClean="0"/>
              <a:t>regions</a:t>
            </a:r>
          </a:p>
          <a:p>
            <a:pPr lvl="1"/>
            <a:r>
              <a:rPr lang="en-GB" dirty="0" smtClean="0"/>
              <a:t>Projects demonstrate </a:t>
            </a:r>
            <a:r>
              <a:rPr lang="en-GB" dirty="0"/>
              <a:t>an integrated approach to regional </a:t>
            </a:r>
            <a:r>
              <a:rPr lang="en-GB" dirty="0" smtClean="0"/>
              <a:t>development, </a:t>
            </a:r>
            <a:r>
              <a:rPr lang="en-GB" dirty="0"/>
              <a:t>combining thematic and territorial dimensions </a:t>
            </a:r>
            <a:endParaRPr lang="en-GB" b="1" dirty="0" smtClean="0"/>
          </a:p>
          <a:p>
            <a:r>
              <a:rPr lang="en-GB" b="1" dirty="0" smtClean="0"/>
              <a:t>Partnership </a:t>
            </a:r>
            <a:r>
              <a:rPr lang="en-GB" b="1" dirty="0"/>
              <a:t>structure </a:t>
            </a:r>
            <a:r>
              <a:rPr lang="en-GB" b="1" dirty="0" smtClean="0"/>
              <a:t>:</a:t>
            </a:r>
          </a:p>
          <a:p>
            <a:pPr lvl="1"/>
            <a:r>
              <a:rPr lang="en-GB" dirty="0" smtClean="0"/>
              <a:t>Complementary expertise</a:t>
            </a:r>
          </a:p>
          <a:p>
            <a:pPr lvl="1"/>
            <a:r>
              <a:rPr lang="en-GB" dirty="0" smtClean="0"/>
              <a:t>Balanced split of activities and budgets</a:t>
            </a:r>
          </a:p>
          <a:p>
            <a:pPr lvl="1"/>
            <a:r>
              <a:rPr lang="en-GB" dirty="0"/>
              <a:t>B</a:t>
            </a:r>
            <a:r>
              <a:rPr lang="en-GB" dirty="0" smtClean="0"/>
              <a:t>alanced representation </a:t>
            </a:r>
            <a:r>
              <a:rPr lang="en-GB" dirty="0"/>
              <a:t>in terms of: Member States, governance levels (European, national, </a:t>
            </a:r>
            <a:r>
              <a:rPr lang="en-GB" dirty="0" smtClean="0"/>
              <a:t>regional…), </a:t>
            </a:r>
            <a:r>
              <a:rPr lang="en-GB" dirty="0"/>
              <a:t>and sectors (e.g. public, private and third sector). </a:t>
            </a:r>
          </a:p>
          <a:p>
            <a:pPr lvl="1"/>
            <a:endParaRPr lang="en-GB" b="1" dirty="0" smtClean="0"/>
          </a:p>
        </p:txBody>
      </p:sp>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76" t="17792" r="6439" b="19865"/>
          <a:stretch/>
        </p:blipFill>
        <p:spPr bwMode="auto">
          <a:xfrm>
            <a:off x="6705600" y="6096000"/>
            <a:ext cx="2288311" cy="5979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dclg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3073" y="6096000"/>
            <a:ext cx="1072527" cy="597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4143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Project development: what are the </a:t>
            </a:r>
            <a:r>
              <a:rPr lang="en-GB" dirty="0" smtClean="0"/>
              <a:t>general expectations</a:t>
            </a:r>
            <a:r>
              <a:rPr lang="en-GB" dirty="0"/>
              <a:t>?</a:t>
            </a:r>
          </a:p>
        </p:txBody>
      </p:sp>
      <p:sp>
        <p:nvSpPr>
          <p:cNvPr id="3" name="Content Placeholder 2"/>
          <p:cNvSpPr>
            <a:spLocks noGrp="1"/>
          </p:cNvSpPr>
          <p:nvPr>
            <p:ph idx="1"/>
          </p:nvPr>
        </p:nvSpPr>
        <p:spPr>
          <a:xfrm>
            <a:off x="457200" y="1828800"/>
            <a:ext cx="8229600" cy="4724400"/>
          </a:xfrm>
        </p:spPr>
        <p:txBody>
          <a:bodyPr>
            <a:normAutofit fontScale="92500"/>
          </a:bodyPr>
          <a:lstStyle/>
          <a:p>
            <a:r>
              <a:rPr lang="en-GB" b="1" dirty="0" smtClean="0"/>
              <a:t>Management </a:t>
            </a:r>
            <a:r>
              <a:rPr lang="en-GB" b="1" dirty="0"/>
              <a:t>system </a:t>
            </a:r>
            <a:r>
              <a:rPr lang="en-GB" b="1" dirty="0" smtClean="0"/>
              <a:t>: </a:t>
            </a:r>
          </a:p>
          <a:p>
            <a:pPr lvl="1"/>
            <a:r>
              <a:rPr lang="en-GB" dirty="0"/>
              <a:t>R</a:t>
            </a:r>
            <a:r>
              <a:rPr lang="en-GB" dirty="0" smtClean="0"/>
              <a:t>isk </a:t>
            </a:r>
            <a:r>
              <a:rPr lang="en-GB" dirty="0"/>
              <a:t>management plan </a:t>
            </a:r>
            <a:r>
              <a:rPr lang="en-GB" dirty="0" smtClean="0"/>
              <a:t>should be developed in </a:t>
            </a:r>
            <a:r>
              <a:rPr lang="en-GB" dirty="0"/>
              <a:t>order to mitigate any risks to achieve their </a:t>
            </a:r>
            <a:r>
              <a:rPr lang="en-GB" dirty="0" smtClean="0"/>
              <a:t>goals</a:t>
            </a:r>
          </a:p>
          <a:p>
            <a:pPr lvl="1"/>
            <a:r>
              <a:rPr lang="en-GB" dirty="0" smtClean="0"/>
              <a:t>Management </a:t>
            </a:r>
            <a:r>
              <a:rPr lang="en-GB" dirty="0"/>
              <a:t>procedures and structures should be adapted the size of the </a:t>
            </a:r>
            <a:r>
              <a:rPr lang="en-GB" dirty="0" smtClean="0"/>
              <a:t>project</a:t>
            </a:r>
          </a:p>
          <a:p>
            <a:pPr lvl="1"/>
            <a:r>
              <a:rPr lang="en-GB" dirty="0" smtClean="0"/>
              <a:t>Good project </a:t>
            </a:r>
            <a:r>
              <a:rPr lang="en-GB" dirty="0"/>
              <a:t>management </a:t>
            </a:r>
            <a:r>
              <a:rPr lang="en-GB" dirty="0" smtClean="0"/>
              <a:t>includes monitoring </a:t>
            </a:r>
            <a:r>
              <a:rPr lang="en-GB" dirty="0"/>
              <a:t>of its </a:t>
            </a:r>
            <a:r>
              <a:rPr lang="en-GB" dirty="0" smtClean="0"/>
              <a:t>own implementation </a:t>
            </a:r>
            <a:r>
              <a:rPr lang="en-GB" dirty="0"/>
              <a:t>processes and results. </a:t>
            </a:r>
            <a:r>
              <a:rPr lang="en-GB" dirty="0" err="1"/>
              <a:t>Ongoing</a:t>
            </a:r>
            <a:r>
              <a:rPr lang="en-GB" dirty="0"/>
              <a:t> </a:t>
            </a:r>
            <a:r>
              <a:rPr lang="en-GB" dirty="0" smtClean="0"/>
              <a:t>internal evaluations must </a:t>
            </a:r>
            <a:r>
              <a:rPr lang="en-GB" dirty="0"/>
              <a:t>be integrated </a:t>
            </a:r>
            <a:r>
              <a:rPr lang="en-GB" dirty="0" smtClean="0"/>
              <a:t>to ensure </a:t>
            </a:r>
            <a:r>
              <a:rPr lang="en-GB" dirty="0"/>
              <a:t>lessons learnt and recommendations can be applied during the project’s lifetime </a:t>
            </a:r>
          </a:p>
          <a:p>
            <a:r>
              <a:rPr lang="en-GB" b="1" dirty="0" smtClean="0"/>
              <a:t>Budget </a:t>
            </a:r>
            <a:r>
              <a:rPr lang="en-GB" b="1" dirty="0"/>
              <a:t>and value for money </a:t>
            </a:r>
            <a:r>
              <a:rPr lang="en-GB" b="1" dirty="0" smtClean="0"/>
              <a:t>:</a:t>
            </a:r>
          </a:p>
          <a:p>
            <a:pPr lvl="1"/>
            <a:r>
              <a:rPr lang="en-GB" dirty="0"/>
              <a:t>P</a:t>
            </a:r>
            <a:r>
              <a:rPr lang="en-GB" dirty="0" smtClean="0"/>
              <a:t>roject </a:t>
            </a:r>
            <a:r>
              <a:rPr lang="en-GB" dirty="0"/>
              <a:t>budget has to be </a:t>
            </a:r>
            <a:r>
              <a:rPr lang="en-GB" dirty="0" smtClean="0"/>
              <a:t>designed and used in </a:t>
            </a:r>
            <a:r>
              <a:rPr lang="en-GB" dirty="0"/>
              <a:t>accordance with the principles of economy, efficiency and effectiveness</a:t>
            </a:r>
            <a:r>
              <a:rPr lang="en-GB" dirty="0" smtClean="0"/>
              <a:t>.</a:t>
            </a:r>
          </a:p>
        </p:txBody>
      </p:sp>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76" t="17792" r="6439" b="19865"/>
          <a:stretch/>
        </p:blipFill>
        <p:spPr bwMode="auto">
          <a:xfrm>
            <a:off x="7580459" y="6324600"/>
            <a:ext cx="1413452" cy="3693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dclg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81800" y="6324600"/>
            <a:ext cx="662482" cy="3693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037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Project development: what are the </a:t>
            </a:r>
            <a:r>
              <a:rPr lang="en-GB" dirty="0" smtClean="0"/>
              <a:t>general expectations</a:t>
            </a:r>
            <a:r>
              <a:rPr lang="en-GB" dirty="0"/>
              <a:t>?</a:t>
            </a:r>
          </a:p>
        </p:txBody>
      </p:sp>
      <p:sp>
        <p:nvSpPr>
          <p:cNvPr id="3" name="Content Placeholder 2"/>
          <p:cNvSpPr>
            <a:spLocks noGrp="1"/>
          </p:cNvSpPr>
          <p:nvPr>
            <p:ph idx="1"/>
          </p:nvPr>
        </p:nvSpPr>
        <p:spPr>
          <a:xfrm>
            <a:off x="457200" y="1935480"/>
            <a:ext cx="8229600" cy="4617720"/>
          </a:xfrm>
        </p:spPr>
        <p:txBody>
          <a:bodyPr>
            <a:normAutofit fontScale="85000" lnSpcReduction="20000"/>
          </a:bodyPr>
          <a:lstStyle/>
          <a:p>
            <a:r>
              <a:rPr lang="en-GB" b="1" dirty="0" smtClean="0"/>
              <a:t>Work plan</a:t>
            </a:r>
          </a:p>
          <a:p>
            <a:pPr marL="0" indent="0">
              <a:buNone/>
            </a:pPr>
            <a:r>
              <a:rPr lang="en-GB" sz="2800" dirty="0"/>
              <a:t>Each work package </a:t>
            </a:r>
            <a:r>
              <a:rPr lang="en-GB" sz="2800" dirty="0" smtClean="0"/>
              <a:t>is broken </a:t>
            </a:r>
            <a:r>
              <a:rPr lang="en-GB" sz="2800" dirty="0"/>
              <a:t>down into </a:t>
            </a:r>
            <a:r>
              <a:rPr lang="en-GB" sz="2800" dirty="0" smtClean="0"/>
              <a:t>activities </a:t>
            </a:r>
            <a:r>
              <a:rPr lang="en-GB" sz="2800" dirty="0"/>
              <a:t>linked to deliverables, i.e. a product or service that contributes to the development of the project’s main output. </a:t>
            </a:r>
          </a:p>
          <a:p>
            <a:pPr marL="0" indent="0">
              <a:buNone/>
            </a:pPr>
            <a:r>
              <a:rPr lang="en-GB" sz="2800" dirty="0"/>
              <a:t>Work packages include several aspects and are structured according to: </a:t>
            </a:r>
            <a:endParaRPr lang="en-GB" sz="2800" dirty="0" smtClean="0"/>
          </a:p>
          <a:p>
            <a:pPr lvl="1"/>
            <a:r>
              <a:rPr lang="en-GB" sz="2800" dirty="0"/>
              <a:t>Objective</a:t>
            </a:r>
            <a:r>
              <a:rPr lang="en-GB" dirty="0" smtClean="0"/>
              <a:t> </a:t>
            </a:r>
          </a:p>
          <a:p>
            <a:pPr lvl="1"/>
            <a:r>
              <a:rPr lang="en-GB" sz="2800" dirty="0" smtClean="0"/>
              <a:t>Definition </a:t>
            </a:r>
            <a:r>
              <a:rPr lang="en-GB" sz="2800" dirty="0"/>
              <a:t>of partners roles and </a:t>
            </a:r>
            <a:r>
              <a:rPr lang="en-GB" sz="2800" dirty="0" smtClean="0"/>
              <a:t>responsibilities </a:t>
            </a:r>
          </a:p>
          <a:p>
            <a:pPr lvl="1"/>
            <a:r>
              <a:rPr lang="en-GB" sz="2800" dirty="0" smtClean="0"/>
              <a:t>A </a:t>
            </a:r>
            <a:r>
              <a:rPr lang="en-GB" sz="2800" dirty="0"/>
              <a:t>set of activities and actions (no more than 6 actions per work </a:t>
            </a:r>
            <a:r>
              <a:rPr lang="en-GB" sz="2800" dirty="0" smtClean="0"/>
              <a:t>package)</a:t>
            </a:r>
          </a:p>
          <a:p>
            <a:pPr lvl="1"/>
            <a:r>
              <a:rPr lang="en-GB" sz="2800" dirty="0" smtClean="0"/>
              <a:t>Deliver </a:t>
            </a:r>
            <a:r>
              <a:rPr lang="en-GB" sz="2800" dirty="0"/>
              <a:t>one output at least (for thematic work packages </a:t>
            </a:r>
            <a:r>
              <a:rPr lang="en-GB" sz="2800" dirty="0" smtClean="0"/>
              <a:t>only)</a:t>
            </a:r>
          </a:p>
          <a:p>
            <a:pPr lvl="1"/>
            <a:r>
              <a:rPr lang="en-GB" sz="2800" dirty="0" smtClean="0"/>
              <a:t>A </a:t>
            </a:r>
            <a:r>
              <a:rPr lang="en-GB" sz="2800" dirty="0"/>
              <a:t>start and an end </a:t>
            </a:r>
            <a:r>
              <a:rPr lang="en-GB" sz="2800" dirty="0" smtClean="0"/>
              <a:t>date</a:t>
            </a:r>
            <a:endParaRPr lang="en-GB" dirty="0"/>
          </a:p>
        </p:txBody>
      </p:sp>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76" t="17792" r="6439" b="19865"/>
          <a:stretch/>
        </p:blipFill>
        <p:spPr bwMode="auto">
          <a:xfrm>
            <a:off x="6705600" y="6096000"/>
            <a:ext cx="2288311" cy="5979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dclg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3073" y="6096000"/>
            <a:ext cx="1072527" cy="597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4582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Project development: what are the </a:t>
            </a:r>
            <a:r>
              <a:rPr lang="en-GB" dirty="0" smtClean="0"/>
              <a:t>general expectations</a:t>
            </a:r>
            <a:r>
              <a:rPr lang="en-GB" dirty="0"/>
              <a:t>?</a:t>
            </a:r>
          </a:p>
        </p:txBody>
      </p:sp>
      <p:sp>
        <p:nvSpPr>
          <p:cNvPr id="3" name="Content Placeholder 2"/>
          <p:cNvSpPr>
            <a:spLocks noGrp="1"/>
          </p:cNvSpPr>
          <p:nvPr>
            <p:ph idx="1"/>
          </p:nvPr>
        </p:nvSpPr>
        <p:spPr>
          <a:xfrm>
            <a:off x="457200" y="1935480"/>
            <a:ext cx="8229600" cy="4846320"/>
          </a:xfrm>
        </p:spPr>
        <p:txBody>
          <a:bodyPr>
            <a:normAutofit fontScale="85000" lnSpcReduction="20000"/>
          </a:bodyPr>
          <a:lstStyle/>
          <a:p>
            <a:r>
              <a:rPr lang="en-GB" b="1" dirty="0" smtClean="0"/>
              <a:t>Capitalisation: </a:t>
            </a:r>
            <a:r>
              <a:rPr lang="en-GB" dirty="0"/>
              <a:t>take into account lessons learnt or research from previous projects at regional/national or </a:t>
            </a:r>
            <a:r>
              <a:rPr lang="en-GB" dirty="0" smtClean="0"/>
              <a:t>EU levels, </a:t>
            </a:r>
            <a:r>
              <a:rPr lang="en-GB" dirty="0"/>
              <a:t>demonstrating </a:t>
            </a:r>
            <a:r>
              <a:rPr lang="en-GB" dirty="0" smtClean="0"/>
              <a:t>your added </a:t>
            </a:r>
            <a:r>
              <a:rPr lang="en-GB" dirty="0"/>
              <a:t>value. </a:t>
            </a:r>
            <a:r>
              <a:rPr lang="en-GB" dirty="0" smtClean="0"/>
              <a:t>Aim </a:t>
            </a:r>
            <a:r>
              <a:rPr lang="en-GB" dirty="0"/>
              <a:t>is </a:t>
            </a:r>
            <a:r>
              <a:rPr lang="en-GB" dirty="0" smtClean="0"/>
              <a:t>to </a:t>
            </a:r>
            <a:r>
              <a:rPr lang="en-GB" dirty="0"/>
              <a:t>implement </a:t>
            </a:r>
            <a:r>
              <a:rPr lang="en-GB" dirty="0" smtClean="0"/>
              <a:t>existing </a:t>
            </a:r>
            <a:r>
              <a:rPr lang="en-GB" dirty="0"/>
              <a:t>solutions by optimising, adapting or improving </a:t>
            </a:r>
            <a:r>
              <a:rPr lang="en-GB" dirty="0" smtClean="0"/>
              <a:t>them.</a:t>
            </a:r>
            <a:r>
              <a:rPr lang="en-GB" b="1" dirty="0"/>
              <a:t> </a:t>
            </a:r>
            <a:endParaRPr lang="en-GB" b="1" dirty="0" smtClean="0"/>
          </a:p>
          <a:p>
            <a:endParaRPr lang="en-GB" b="1" dirty="0" smtClean="0"/>
          </a:p>
          <a:p>
            <a:r>
              <a:rPr lang="en-GB" b="1" dirty="0" smtClean="0"/>
              <a:t>Projects</a:t>
            </a:r>
            <a:r>
              <a:rPr lang="en-GB" b="1" dirty="0"/>
              <a:t>’ sustainability </a:t>
            </a:r>
            <a:r>
              <a:rPr lang="en-GB" b="1" dirty="0" smtClean="0"/>
              <a:t>: </a:t>
            </a:r>
            <a:r>
              <a:rPr lang="en-GB" dirty="0" smtClean="0"/>
              <a:t>3 dimensions </a:t>
            </a:r>
            <a:r>
              <a:rPr lang="en-GB" dirty="0"/>
              <a:t>of sustainability </a:t>
            </a:r>
            <a:r>
              <a:rPr lang="en-GB" dirty="0" smtClean="0"/>
              <a:t>have to be </a:t>
            </a:r>
            <a:r>
              <a:rPr lang="en-GB" dirty="0"/>
              <a:t>considered: </a:t>
            </a:r>
          </a:p>
          <a:p>
            <a:pPr lvl="1"/>
            <a:r>
              <a:rPr lang="en-GB" b="1" dirty="0" smtClean="0"/>
              <a:t>Financial </a:t>
            </a:r>
            <a:r>
              <a:rPr lang="en-GB" b="1" dirty="0"/>
              <a:t>sustainability: </a:t>
            </a:r>
            <a:r>
              <a:rPr lang="en-GB" dirty="0"/>
              <a:t>Financing resources for follow-up activities and investments or for covering future operating and maintenance costs will be available? </a:t>
            </a:r>
          </a:p>
          <a:p>
            <a:pPr lvl="1"/>
            <a:r>
              <a:rPr lang="en-GB" b="1" dirty="0" smtClean="0"/>
              <a:t>Institutional </a:t>
            </a:r>
            <a:r>
              <a:rPr lang="en-GB" b="1" dirty="0"/>
              <a:t>sustainability: </a:t>
            </a:r>
            <a:r>
              <a:rPr lang="en-GB" dirty="0"/>
              <a:t>What structures will allow the results of the project to continue to be in place after the project end? And how? </a:t>
            </a:r>
          </a:p>
          <a:p>
            <a:pPr lvl="1"/>
            <a:r>
              <a:rPr lang="en-GB" b="1" dirty="0" smtClean="0"/>
              <a:t>Political </a:t>
            </a:r>
            <a:r>
              <a:rPr lang="en-GB" b="1" dirty="0"/>
              <a:t>sustainability: </a:t>
            </a:r>
            <a:r>
              <a:rPr lang="en-GB" dirty="0"/>
              <a:t>What structural impact will the project have? Will it lead to improved policies, legislation, plans, codes of conduct, methods, etc.? </a:t>
            </a:r>
            <a:endParaRPr lang="en-GB" b="1" dirty="0"/>
          </a:p>
        </p:txBody>
      </p:sp>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76" t="17792" r="6439" b="19865"/>
          <a:stretch/>
        </p:blipFill>
        <p:spPr bwMode="auto">
          <a:xfrm>
            <a:off x="6705600" y="6172200"/>
            <a:ext cx="2288311" cy="5979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dclg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3073" y="6172200"/>
            <a:ext cx="1072527" cy="597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727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Project development: what are the </a:t>
            </a:r>
            <a:r>
              <a:rPr lang="en-GB" dirty="0" smtClean="0"/>
              <a:t>general expectations</a:t>
            </a:r>
            <a:r>
              <a:rPr lang="en-GB" dirty="0"/>
              <a:t>?</a:t>
            </a:r>
          </a:p>
        </p:txBody>
      </p:sp>
      <p:sp>
        <p:nvSpPr>
          <p:cNvPr id="3" name="Content Placeholder 2"/>
          <p:cNvSpPr>
            <a:spLocks noGrp="1"/>
          </p:cNvSpPr>
          <p:nvPr>
            <p:ph idx="1"/>
          </p:nvPr>
        </p:nvSpPr>
        <p:spPr>
          <a:xfrm>
            <a:off x="457200" y="1935480"/>
            <a:ext cx="8229600" cy="4922520"/>
          </a:xfrm>
        </p:spPr>
        <p:txBody>
          <a:bodyPr>
            <a:normAutofit fontScale="92500" lnSpcReduction="20000"/>
          </a:bodyPr>
          <a:lstStyle/>
          <a:p>
            <a:r>
              <a:rPr lang="en-GB" b="1" dirty="0" smtClean="0"/>
              <a:t>Communication </a:t>
            </a:r>
            <a:r>
              <a:rPr lang="en-GB" b="1" dirty="0"/>
              <a:t>of outcomes </a:t>
            </a:r>
            <a:r>
              <a:rPr lang="en-GB" b="1" dirty="0" smtClean="0"/>
              <a:t>: </a:t>
            </a:r>
            <a:r>
              <a:rPr lang="en-GB" dirty="0" smtClean="0"/>
              <a:t>The </a:t>
            </a:r>
            <a:r>
              <a:rPr lang="en-GB" dirty="0"/>
              <a:t>relevant target groups and stakeholders must be reached and shall be informed of the project outputs and </a:t>
            </a:r>
            <a:r>
              <a:rPr lang="en-GB" dirty="0" smtClean="0"/>
              <a:t>results. This requires:</a:t>
            </a:r>
            <a:endParaRPr lang="en-GB" dirty="0"/>
          </a:p>
          <a:p>
            <a:pPr lvl="1"/>
            <a:r>
              <a:rPr lang="en-GB" dirty="0" smtClean="0"/>
              <a:t>Definition </a:t>
            </a:r>
            <a:r>
              <a:rPr lang="en-GB" dirty="0"/>
              <a:t>of the communication strategy and </a:t>
            </a:r>
            <a:r>
              <a:rPr lang="en-GB" dirty="0" smtClean="0"/>
              <a:t>objectives, </a:t>
            </a:r>
            <a:r>
              <a:rPr lang="en-GB" dirty="0"/>
              <a:t>including </a:t>
            </a:r>
            <a:r>
              <a:rPr lang="en-GB" dirty="0" smtClean="0"/>
              <a:t>tools </a:t>
            </a:r>
            <a:r>
              <a:rPr lang="en-GB" dirty="0"/>
              <a:t>and approaches </a:t>
            </a:r>
            <a:r>
              <a:rPr lang="en-GB" dirty="0" smtClean="0"/>
              <a:t>for the </a:t>
            </a:r>
            <a:r>
              <a:rPr lang="en-GB" dirty="0"/>
              <a:t>publicity measures </a:t>
            </a:r>
            <a:r>
              <a:rPr lang="en-GB" dirty="0" smtClean="0"/>
              <a:t>to disseminate </a:t>
            </a:r>
            <a:r>
              <a:rPr lang="en-GB" dirty="0"/>
              <a:t>the </a:t>
            </a:r>
            <a:r>
              <a:rPr lang="en-GB" dirty="0" smtClean="0"/>
              <a:t>project’s </a:t>
            </a:r>
            <a:r>
              <a:rPr lang="en-GB" dirty="0"/>
              <a:t>activities and results beyond the </a:t>
            </a:r>
            <a:r>
              <a:rPr lang="en-GB" dirty="0" smtClean="0"/>
              <a:t>partnership and </a:t>
            </a:r>
            <a:r>
              <a:rPr lang="en-GB" dirty="0"/>
              <a:t>in the Atlantic Area. </a:t>
            </a:r>
          </a:p>
          <a:p>
            <a:pPr lvl="1"/>
            <a:r>
              <a:rPr lang="en-GB" dirty="0" smtClean="0"/>
              <a:t>Explanation </a:t>
            </a:r>
            <a:r>
              <a:rPr lang="en-GB" dirty="0"/>
              <a:t>of how partners </a:t>
            </a:r>
            <a:r>
              <a:rPr lang="en-GB" dirty="0" smtClean="0"/>
              <a:t>are involved </a:t>
            </a:r>
            <a:r>
              <a:rPr lang="en-GB" dirty="0"/>
              <a:t>(who will do what</a:t>
            </a:r>
            <a:r>
              <a:rPr lang="en-GB" dirty="0" smtClean="0"/>
              <a:t>) </a:t>
            </a:r>
            <a:endParaRPr lang="en-GB" dirty="0"/>
          </a:p>
          <a:p>
            <a:pPr lvl="1"/>
            <a:r>
              <a:rPr lang="en-GB" dirty="0" smtClean="0"/>
              <a:t>Strategies to </a:t>
            </a:r>
            <a:r>
              <a:rPr lang="en-GB" dirty="0"/>
              <a:t>reach communication and capitalisation </a:t>
            </a:r>
            <a:r>
              <a:rPr lang="en-GB" dirty="0" smtClean="0"/>
              <a:t>objectives</a:t>
            </a:r>
          </a:p>
          <a:p>
            <a:pPr lvl="1"/>
            <a:r>
              <a:rPr lang="en-GB" dirty="0" smtClean="0"/>
              <a:t>Link </a:t>
            </a:r>
            <a:r>
              <a:rPr lang="en-GB" dirty="0"/>
              <a:t>the communication activities and deliverables to reach the relevant target groups and </a:t>
            </a:r>
            <a:r>
              <a:rPr lang="en-GB" dirty="0" smtClean="0"/>
              <a:t>stakeholders </a:t>
            </a:r>
          </a:p>
          <a:p>
            <a:pPr lvl="1"/>
            <a:r>
              <a:rPr lang="en-GB" dirty="0" smtClean="0"/>
              <a:t>Chosen </a:t>
            </a:r>
            <a:r>
              <a:rPr lang="en-GB" dirty="0"/>
              <a:t>activities and </a:t>
            </a:r>
            <a:r>
              <a:rPr lang="en-GB" dirty="0" smtClean="0"/>
              <a:t>tools to fit with the </a:t>
            </a:r>
            <a:r>
              <a:rPr lang="en-GB" dirty="0"/>
              <a:t>defined communication </a:t>
            </a:r>
            <a:r>
              <a:rPr lang="en-GB" dirty="0" smtClean="0"/>
              <a:t>approaches (as per intervention logic model)</a:t>
            </a:r>
            <a:r>
              <a:rPr lang="en-GB" dirty="0"/>
              <a:t>	</a:t>
            </a:r>
          </a:p>
          <a:p>
            <a:endParaRPr lang="en-GB" b="1" dirty="0"/>
          </a:p>
          <a:p>
            <a:endParaRPr lang="en-GB" dirty="0"/>
          </a:p>
        </p:txBody>
      </p:sp>
      <p:pic>
        <p:nvPicPr>
          <p:cNvPr id="6" name="Picture 2" descr="First Interreg Atlantic Area 2014-2020 Monitoring Committee meeting marks the start of the programme on 20 January in Port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76" t="17792" r="6439" b="19865"/>
          <a:stretch/>
        </p:blipFill>
        <p:spPr bwMode="auto">
          <a:xfrm>
            <a:off x="7580459" y="6324600"/>
            <a:ext cx="1413452" cy="36933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dclg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05118" y="6324600"/>
            <a:ext cx="662482" cy="3693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11699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Project development: what are the UK expectations?</a:t>
            </a:r>
          </a:p>
        </p:txBody>
      </p:sp>
      <p:sp>
        <p:nvSpPr>
          <p:cNvPr id="3" name="Content Placeholder 2"/>
          <p:cNvSpPr>
            <a:spLocks noGrp="1"/>
          </p:cNvSpPr>
          <p:nvPr>
            <p:ph idx="1"/>
          </p:nvPr>
        </p:nvSpPr>
        <p:spPr/>
        <p:txBody>
          <a:bodyPr>
            <a:normAutofit/>
          </a:bodyPr>
          <a:lstStyle/>
          <a:p>
            <a:r>
              <a:rPr lang="en-GB" dirty="0" smtClean="0"/>
              <a:t>Projects objectives and results should be a response to an evidenced need: identify and evidence the “market” failure and the demand for the solution offered by the project.</a:t>
            </a:r>
          </a:p>
          <a:p>
            <a:endParaRPr lang="en-GB" dirty="0" smtClean="0"/>
          </a:p>
          <a:p>
            <a:r>
              <a:rPr lang="en-GB" dirty="0" smtClean="0"/>
              <a:t>Clear rationale for ETC funding</a:t>
            </a:r>
          </a:p>
          <a:p>
            <a:endParaRPr lang="en-GB" dirty="0" smtClean="0"/>
          </a:p>
          <a:p>
            <a:r>
              <a:rPr lang="en-GB" dirty="0" smtClean="0"/>
              <a:t>Need </a:t>
            </a:r>
            <a:r>
              <a:rPr lang="en-GB" dirty="0"/>
              <a:t>for the project objectives to be </a:t>
            </a:r>
            <a:r>
              <a:rPr lang="en-GB" dirty="0" smtClean="0"/>
              <a:t>SMART: Specific</a:t>
            </a:r>
            <a:r>
              <a:rPr lang="en-GB" dirty="0"/>
              <a:t>, Measurable, Achievable, Realistic, Time-bound </a:t>
            </a:r>
            <a:endParaRPr lang="en-GB" dirty="0" smtClean="0"/>
          </a:p>
          <a:p>
            <a:endParaRPr lang="en-GB" dirty="0"/>
          </a:p>
          <a:p>
            <a:endParaRPr lang="en-GB" dirty="0" smtClean="0"/>
          </a:p>
          <a:p>
            <a:endParaRPr lang="en-GB" dirty="0" smtClean="0"/>
          </a:p>
          <a:p>
            <a:endParaRPr lang="en-GB" dirty="0"/>
          </a:p>
        </p:txBody>
      </p:sp>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76" t="17792" r="6439" b="19865"/>
          <a:stretch/>
        </p:blipFill>
        <p:spPr bwMode="auto">
          <a:xfrm>
            <a:off x="6705600" y="6096000"/>
            <a:ext cx="2288311" cy="5979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dclg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3073" y="6096000"/>
            <a:ext cx="1072527" cy="597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59430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2286000"/>
            <a:ext cx="6701230" cy="3726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fontScale="90000"/>
          </a:bodyPr>
          <a:lstStyle/>
          <a:p>
            <a:r>
              <a:rPr lang="en-GB" dirty="0"/>
              <a:t>Project development: what are the UK expectations?</a:t>
            </a:r>
          </a:p>
        </p:txBody>
      </p:sp>
      <p:sp>
        <p:nvSpPr>
          <p:cNvPr id="3" name="Content Placeholder 2"/>
          <p:cNvSpPr>
            <a:spLocks noGrp="1"/>
          </p:cNvSpPr>
          <p:nvPr>
            <p:ph idx="1"/>
          </p:nvPr>
        </p:nvSpPr>
        <p:spPr>
          <a:xfrm>
            <a:off x="457200" y="1783080"/>
            <a:ext cx="8229600" cy="4389120"/>
          </a:xfrm>
        </p:spPr>
        <p:txBody>
          <a:bodyPr>
            <a:normAutofit/>
          </a:bodyPr>
          <a:lstStyle/>
          <a:p>
            <a:r>
              <a:rPr lang="en-GB" dirty="0"/>
              <a:t>Applications </a:t>
            </a:r>
            <a:r>
              <a:rPr lang="en-GB" dirty="0" smtClean="0"/>
              <a:t>to set </a:t>
            </a:r>
            <a:r>
              <a:rPr lang="en-GB" dirty="0"/>
              <a:t>out a compelling intervention logic</a:t>
            </a:r>
          </a:p>
          <a:p>
            <a:pPr marL="0" indent="0">
              <a:buNone/>
            </a:pPr>
            <a:endParaRPr lang="en-GB" dirty="0" smtClean="0"/>
          </a:p>
          <a:p>
            <a:endParaRPr lang="en-GB" dirty="0" smtClean="0"/>
          </a:p>
          <a:p>
            <a:endParaRPr lang="en-GB" dirty="0"/>
          </a:p>
        </p:txBody>
      </p:sp>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776" t="17792" r="6439" b="19865"/>
          <a:stretch/>
        </p:blipFill>
        <p:spPr bwMode="auto">
          <a:xfrm>
            <a:off x="6705600" y="6096000"/>
            <a:ext cx="2288311" cy="5979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dclg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3073" y="6096000"/>
            <a:ext cx="1072527" cy="597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9562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Project development: what are the UK expectations?</a:t>
            </a:r>
          </a:p>
        </p:txBody>
      </p:sp>
      <p:sp>
        <p:nvSpPr>
          <p:cNvPr id="3" name="Content Placeholder 2"/>
          <p:cNvSpPr>
            <a:spLocks noGrp="1"/>
          </p:cNvSpPr>
          <p:nvPr>
            <p:ph idx="1"/>
          </p:nvPr>
        </p:nvSpPr>
        <p:spPr>
          <a:xfrm>
            <a:off x="457200" y="1935480"/>
            <a:ext cx="8229600" cy="4541520"/>
          </a:xfrm>
        </p:spPr>
        <p:txBody>
          <a:bodyPr>
            <a:normAutofit fontScale="92500" lnSpcReduction="10000"/>
          </a:bodyPr>
          <a:lstStyle/>
          <a:p>
            <a:r>
              <a:rPr lang="en-GB" dirty="0" smtClean="0"/>
              <a:t>Create </a:t>
            </a:r>
            <a:r>
              <a:rPr lang="en-GB" dirty="0"/>
              <a:t>a </a:t>
            </a:r>
            <a:r>
              <a:rPr lang="en-GB" dirty="0" smtClean="0"/>
              <a:t>measurable and sustainable </a:t>
            </a:r>
            <a:r>
              <a:rPr lang="en-GB" dirty="0"/>
              <a:t>change, beyond “simple” delivery of outputs: what are the actual outcomes? On short and medium terms</a:t>
            </a:r>
            <a:r>
              <a:rPr lang="en-GB" dirty="0" smtClean="0"/>
              <a:t>.</a:t>
            </a:r>
          </a:p>
          <a:p>
            <a:endParaRPr lang="en-GB" dirty="0" smtClean="0"/>
          </a:p>
          <a:p>
            <a:r>
              <a:rPr lang="en-GB" dirty="0"/>
              <a:t>Projects can deliver change beyond what is being measured by the programme. Essential to outline this.</a:t>
            </a:r>
          </a:p>
          <a:p>
            <a:endParaRPr lang="en-GB" dirty="0"/>
          </a:p>
          <a:p>
            <a:r>
              <a:rPr lang="en-GB" dirty="0"/>
              <a:t>Anticipate how you will measure and assess </a:t>
            </a:r>
            <a:r>
              <a:rPr lang="en-GB" dirty="0" smtClean="0"/>
              <a:t>them. What are the baseline and targets?</a:t>
            </a:r>
            <a:endParaRPr lang="en-GB" dirty="0"/>
          </a:p>
          <a:p>
            <a:endParaRPr lang="en-GB" dirty="0"/>
          </a:p>
          <a:p>
            <a:r>
              <a:rPr lang="en-GB" dirty="0" smtClean="0"/>
              <a:t>Value for Money / return on programme investment</a:t>
            </a:r>
          </a:p>
          <a:p>
            <a:pPr marL="0" indent="0">
              <a:buNone/>
            </a:pPr>
            <a:endParaRPr lang="en-GB" dirty="0" smtClean="0"/>
          </a:p>
          <a:p>
            <a:endParaRPr lang="en-GB" dirty="0" smtClean="0"/>
          </a:p>
          <a:p>
            <a:endParaRPr lang="en-GB" dirty="0" smtClean="0"/>
          </a:p>
          <a:p>
            <a:endParaRPr lang="en-GB" dirty="0"/>
          </a:p>
        </p:txBody>
      </p:sp>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76" t="17792" r="6439" b="19865"/>
          <a:stretch/>
        </p:blipFill>
        <p:spPr bwMode="auto">
          <a:xfrm>
            <a:off x="6705600" y="6096000"/>
            <a:ext cx="2288311" cy="5979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dclg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3073" y="6096000"/>
            <a:ext cx="1072527" cy="597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2643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a:normAutofit fontScale="90000"/>
          </a:bodyPr>
          <a:lstStyle/>
          <a:p>
            <a:r>
              <a:rPr lang="en-GB" dirty="0"/>
              <a:t>Project development: what are the UK expectations?</a:t>
            </a:r>
          </a:p>
        </p:txBody>
      </p:sp>
      <p:sp>
        <p:nvSpPr>
          <p:cNvPr id="3" name="Content Placeholder 2"/>
          <p:cNvSpPr>
            <a:spLocks noGrp="1"/>
          </p:cNvSpPr>
          <p:nvPr>
            <p:ph idx="1"/>
          </p:nvPr>
        </p:nvSpPr>
        <p:spPr>
          <a:xfrm>
            <a:off x="457200" y="2240280"/>
            <a:ext cx="8229600" cy="4389120"/>
          </a:xfrm>
        </p:spPr>
        <p:txBody>
          <a:bodyPr/>
          <a:lstStyle/>
          <a:p>
            <a:r>
              <a:rPr lang="en-GB" dirty="0" smtClean="0"/>
              <a:t>Risk management systems in place: can be foreign concept in other AA countries. Might be a need to educate partners.</a:t>
            </a:r>
          </a:p>
          <a:p>
            <a:endParaRPr lang="en-GB" dirty="0"/>
          </a:p>
          <a:p>
            <a:r>
              <a:rPr lang="en-GB" dirty="0" smtClean="0"/>
              <a:t>Essential to take into consideration following </a:t>
            </a:r>
            <a:r>
              <a:rPr lang="en-GB" dirty="0" err="1" smtClean="0"/>
              <a:t>Brexit</a:t>
            </a:r>
            <a:r>
              <a:rPr lang="en-GB" dirty="0" smtClean="0"/>
              <a:t> announcement.</a:t>
            </a:r>
            <a:endParaRPr lang="en-GB" dirty="0"/>
          </a:p>
        </p:txBody>
      </p:sp>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76" t="17792" r="6439" b="19865"/>
          <a:stretch/>
        </p:blipFill>
        <p:spPr bwMode="auto">
          <a:xfrm>
            <a:off x="6705600" y="6096000"/>
            <a:ext cx="2288311" cy="5979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dclg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3073" y="6096000"/>
            <a:ext cx="1072527" cy="597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6097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Focus on outputs and indicators</a:t>
            </a:r>
          </a:p>
        </p:txBody>
      </p:sp>
      <p:sp>
        <p:nvSpPr>
          <p:cNvPr id="3" name="Content Placeholder 2"/>
          <p:cNvSpPr>
            <a:spLocks noGrp="1"/>
          </p:cNvSpPr>
          <p:nvPr>
            <p:ph idx="1"/>
          </p:nvPr>
        </p:nvSpPr>
        <p:spPr/>
        <p:txBody>
          <a:bodyPr>
            <a:normAutofit/>
          </a:bodyPr>
          <a:lstStyle/>
          <a:p>
            <a:r>
              <a:rPr lang="en-GB" dirty="0" smtClean="0"/>
              <a:t>Each action must produce at least one output</a:t>
            </a:r>
          </a:p>
          <a:p>
            <a:r>
              <a:rPr lang="en-GB" dirty="0"/>
              <a:t>Each output has to be linked to an </a:t>
            </a:r>
            <a:r>
              <a:rPr lang="en-GB" dirty="0" smtClean="0"/>
              <a:t>indicator</a:t>
            </a:r>
            <a:endParaRPr lang="en-GB" dirty="0"/>
          </a:p>
          <a:p>
            <a:r>
              <a:rPr lang="en-GB" dirty="0"/>
              <a:t>20 indicators for the </a:t>
            </a:r>
            <a:r>
              <a:rPr lang="en-GB" dirty="0" smtClean="0"/>
              <a:t>programme</a:t>
            </a:r>
          </a:p>
          <a:p>
            <a:r>
              <a:rPr lang="en-GB" dirty="0" smtClean="0"/>
              <a:t>Allow </a:t>
            </a:r>
            <a:r>
              <a:rPr lang="en-GB" dirty="0"/>
              <a:t>projects to demonstrate </a:t>
            </a:r>
            <a:r>
              <a:rPr lang="en-GB" dirty="0" smtClean="0"/>
              <a:t>achievements </a:t>
            </a:r>
            <a:r>
              <a:rPr lang="en-GB" dirty="0"/>
              <a:t>towards the </a:t>
            </a:r>
            <a:r>
              <a:rPr lang="en-GB" dirty="0" smtClean="0"/>
              <a:t>objectives, in </a:t>
            </a:r>
            <a:r>
              <a:rPr lang="en-GB" dirty="0"/>
              <a:t>terms of outputs (how much and how well did the project do?) and results (is anyone better off and has anything improved?). </a:t>
            </a:r>
          </a:p>
        </p:txBody>
      </p:sp>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76" t="17792" r="6439" b="19865"/>
          <a:stretch/>
        </p:blipFill>
        <p:spPr bwMode="auto">
          <a:xfrm>
            <a:off x="6705600" y="6096000"/>
            <a:ext cx="2288311" cy="5979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dclg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3073" y="6096000"/>
            <a:ext cx="1072527" cy="597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53092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96112"/>
          </a:xfrm>
        </p:spPr>
        <p:txBody>
          <a:bodyPr/>
          <a:lstStyle/>
          <a:p>
            <a:r>
              <a:rPr lang="en-GB" dirty="0"/>
              <a:t>Feedback on call 1 stage 1</a:t>
            </a:r>
          </a:p>
        </p:txBody>
      </p:sp>
      <p:sp>
        <p:nvSpPr>
          <p:cNvPr id="3" name="Content Placeholder 2"/>
          <p:cNvSpPr>
            <a:spLocks noGrp="1"/>
          </p:cNvSpPr>
          <p:nvPr>
            <p:ph idx="1"/>
          </p:nvPr>
        </p:nvSpPr>
        <p:spPr>
          <a:xfrm>
            <a:off x="457200" y="1600200"/>
            <a:ext cx="8229600" cy="4794767"/>
          </a:xfrm>
        </p:spPr>
        <p:txBody>
          <a:bodyPr>
            <a:normAutofit/>
          </a:bodyPr>
          <a:lstStyle/>
          <a:p>
            <a:r>
              <a:rPr lang="en-GB" dirty="0"/>
              <a:t>425 </a:t>
            </a:r>
            <a:r>
              <a:rPr lang="en-GB" dirty="0" err="1" smtClean="0"/>
              <a:t>EoIs</a:t>
            </a:r>
            <a:r>
              <a:rPr lang="en-GB" dirty="0" smtClean="0"/>
              <a:t> received, 407 eligible</a:t>
            </a:r>
          </a:p>
          <a:p>
            <a:r>
              <a:rPr lang="en-GB" dirty="0" smtClean="0"/>
              <a:t>102 </a:t>
            </a:r>
            <a:r>
              <a:rPr lang="en-GB" dirty="0" err="1" smtClean="0"/>
              <a:t>EoIs</a:t>
            </a:r>
            <a:r>
              <a:rPr lang="en-GB" dirty="0" smtClean="0"/>
              <a:t> invited to stage 2:</a:t>
            </a:r>
          </a:p>
          <a:p>
            <a:pPr marL="457200" lvl="1" indent="0">
              <a:buNone/>
            </a:pPr>
            <a:r>
              <a:rPr lang="fr-FR" dirty="0" smtClean="0"/>
              <a:t> 38 on Innovation &amp; </a:t>
            </a:r>
            <a:r>
              <a:rPr lang="fr-FR" dirty="0" err="1" smtClean="0"/>
              <a:t>Competitiveness</a:t>
            </a:r>
            <a:r>
              <a:rPr lang="fr-FR" dirty="0" smtClean="0"/>
              <a:t> </a:t>
            </a:r>
            <a:r>
              <a:rPr lang="fr-FR" dirty="0"/>
              <a:t>(</a:t>
            </a:r>
            <a:r>
              <a:rPr lang="fr-FR" dirty="0" err="1" smtClean="0"/>
              <a:t>Priority</a:t>
            </a:r>
            <a:r>
              <a:rPr lang="fr-FR" dirty="0" smtClean="0"/>
              <a:t> 1)</a:t>
            </a:r>
          </a:p>
          <a:p>
            <a:pPr marL="457200" lvl="1" indent="0">
              <a:buNone/>
            </a:pPr>
            <a:endParaRPr lang="fr-FR" dirty="0" smtClean="0"/>
          </a:p>
          <a:p>
            <a:pPr marL="457200" lvl="1" indent="0">
              <a:buNone/>
            </a:pPr>
            <a:r>
              <a:rPr lang="fr-FR" dirty="0" smtClean="0"/>
              <a:t> 22 on Ressource </a:t>
            </a:r>
            <a:r>
              <a:rPr lang="fr-FR" dirty="0" err="1" smtClean="0"/>
              <a:t>Efficicency</a:t>
            </a:r>
            <a:r>
              <a:rPr lang="fr-FR" dirty="0" smtClean="0"/>
              <a:t> </a:t>
            </a:r>
            <a:r>
              <a:rPr lang="fr-FR" dirty="0"/>
              <a:t>(</a:t>
            </a:r>
            <a:r>
              <a:rPr lang="fr-FR" dirty="0" err="1" smtClean="0"/>
              <a:t>Priority</a:t>
            </a:r>
            <a:r>
              <a:rPr lang="fr-FR" dirty="0" smtClean="0"/>
              <a:t> 2)</a:t>
            </a:r>
          </a:p>
          <a:p>
            <a:pPr marL="457200" lvl="1" indent="0">
              <a:buNone/>
            </a:pPr>
            <a:endParaRPr lang="fr-FR" dirty="0" smtClean="0"/>
          </a:p>
          <a:p>
            <a:pPr marL="457200" lvl="1" indent="0">
              <a:buNone/>
            </a:pPr>
            <a:r>
              <a:rPr lang="fr-FR" dirty="0" smtClean="0"/>
              <a:t> 7 on </a:t>
            </a:r>
            <a:r>
              <a:rPr lang="fr-FR" dirty="0" err="1" smtClean="0"/>
              <a:t>Territories</a:t>
            </a:r>
            <a:r>
              <a:rPr lang="fr-FR" dirty="0" smtClean="0"/>
              <a:t> </a:t>
            </a:r>
            <a:r>
              <a:rPr lang="fr-FR" dirty="0" err="1" smtClean="0"/>
              <a:t>Risk</a:t>
            </a:r>
            <a:r>
              <a:rPr lang="fr-FR" dirty="0" smtClean="0"/>
              <a:t> </a:t>
            </a:r>
            <a:r>
              <a:rPr lang="fr-FR" dirty="0" err="1" smtClean="0"/>
              <a:t>Resilience</a:t>
            </a:r>
            <a:r>
              <a:rPr lang="fr-FR" dirty="0" smtClean="0"/>
              <a:t> </a:t>
            </a:r>
            <a:r>
              <a:rPr lang="fr-FR" dirty="0"/>
              <a:t>(</a:t>
            </a:r>
            <a:r>
              <a:rPr lang="fr-FR" dirty="0" err="1" smtClean="0"/>
              <a:t>Priority</a:t>
            </a:r>
            <a:r>
              <a:rPr lang="fr-FR" dirty="0" smtClean="0"/>
              <a:t> </a:t>
            </a:r>
            <a:r>
              <a:rPr lang="fr-FR" dirty="0"/>
              <a:t>3</a:t>
            </a:r>
            <a:r>
              <a:rPr lang="fr-FR" dirty="0" smtClean="0"/>
              <a:t>)</a:t>
            </a:r>
          </a:p>
          <a:p>
            <a:pPr marL="457200" lvl="1" indent="0">
              <a:buNone/>
            </a:pPr>
            <a:endParaRPr lang="fr-FR" dirty="0" smtClean="0"/>
          </a:p>
          <a:p>
            <a:pPr marL="457200" lvl="1" indent="0">
              <a:buNone/>
            </a:pPr>
            <a:r>
              <a:rPr lang="fr-FR" dirty="0" smtClean="0"/>
              <a:t> 35 on </a:t>
            </a:r>
            <a:r>
              <a:rPr lang="fr-FR" dirty="0" err="1" smtClean="0"/>
              <a:t>Biodiversity</a:t>
            </a:r>
            <a:r>
              <a:rPr lang="fr-FR" dirty="0" smtClean="0"/>
              <a:t>, Natural &amp; Cultural </a:t>
            </a:r>
            <a:r>
              <a:rPr lang="fr-FR" dirty="0" err="1" smtClean="0"/>
              <a:t>assets</a:t>
            </a:r>
            <a:r>
              <a:rPr lang="fr-FR" dirty="0" smtClean="0"/>
              <a:t> </a:t>
            </a:r>
            <a:r>
              <a:rPr lang="fr-FR" dirty="0"/>
              <a:t>(</a:t>
            </a:r>
            <a:r>
              <a:rPr lang="fr-FR" dirty="0" err="1" smtClean="0"/>
              <a:t>Priority</a:t>
            </a:r>
            <a:r>
              <a:rPr lang="fr-FR" dirty="0" smtClean="0"/>
              <a:t> </a:t>
            </a:r>
            <a:r>
              <a:rPr lang="fr-FR" dirty="0"/>
              <a:t>4</a:t>
            </a:r>
            <a:r>
              <a:rPr lang="fr-FR" dirty="0" smtClean="0"/>
              <a:t>)</a:t>
            </a:r>
          </a:p>
          <a:p>
            <a:pPr marL="457200" lvl="1" indent="0">
              <a:buNone/>
            </a:pPr>
            <a:r>
              <a:rPr lang="fr-FR" dirty="0" smtClean="0"/>
              <a:t>-&gt; </a:t>
            </a:r>
            <a:r>
              <a:rPr lang="fr-FR" dirty="0" err="1" smtClean="0"/>
              <a:t>worth</a:t>
            </a:r>
            <a:r>
              <a:rPr lang="fr-FR" dirty="0" smtClean="0"/>
              <a:t> €259.5M. €175.5M </a:t>
            </a:r>
            <a:r>
              <a:rPr lang="fr-FR" dirty="0" err="1" smtClean="0"/>
              <a:t>available</a:t>
            </a:r>
            <a:endParaRPr lang="en-GB" dirty="0" smtClean="0"/>
          </a:p>
        </p:txBody>
      </p:sp>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76" t="17792" r="6439" b="19865"/>
          <a:stretch/>
        </p:blipFill>
        <p:spPr bwMode="auto">
          <a:xfrm>
            <a:off x="6705600" y="6096000"/>
            <a:ext cx="2288311" cy="5979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dclg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3073" y="6096000"/>
            <a:ext cx="1072527" cy="59793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www.atlanticarea.eu/images/innovation-ic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2590800"/>
            <a:ext cx="459607" cy="45960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atlanticarea.eu/images/resource-efficiency-ico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3429000"/>
            <a:ext cx="459607" cy="45960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www.atlanticarea.eu/images/territorial-risks-icon.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1000" y="4322683"/>
            <a:ext cx="464346" cy="464347"/>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www.atlanticarea.eu/images/biodiversity-icon.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1000" y="5250653"/>
            <a:ext cx="464346" cy="4643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9201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2050"/>
                                        </p:tgtEl>
                                        <p:attrNameLst>
                                          <p:attrName>style.visibility</p:attrName>
                                        </p:attrNameLst>
                                      </p:cBhvr>
                                      <p:to>
                                        <p:strVal val="visible"/>
                                      </p:to>
                                    </p:set>
                                    <p:animEffect transition="in" filter="fade">
                                      <p:cBhvr>
                                        <p:cTn id="20" dur="500"/>
                                        <p:tgtEl>
                                          <p:spTgt spid="205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2052"/>
                                        </p:tgtEl>
                                        <p:attrNameLst>
                                          <p:attrName>style.visibility</p:attrName>
                                        </p:attrNameLst>
                                      </p:cBhvr>
                                      <p:to>
                                        <p:strVal val="visible"/>
                                      </p:to>
                                    </p:set>
                                    <p:animEffect transition="in" filter="fade">
                                      <p:cBhvr>
                                        <p:cTn id="28" dur="500"/>
                                        <p:tgtEl>
                                          <p:spTgt spid="205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2054"/>
                                        </p:tgtEl>
                                        <p:attrNameLst>
                                          <p:attrName>style.visibility</p:attrName>
                                        </p:attrNameLst>
                                      </p:cBhvr>
                                      <p:to>
                                        <p:strVal val="visible"/>
                                      </p:to>
                                    </p:set>
                                    <p:animEffect transition="in" filter="fade">
                                      <p:cBhvr>
                                        <p:cTn id="36" dur="500"/>
                                        <p:tgtEl>
                                          <p:spTgt spid="205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Effect transition="in" filter="fade">
                                      <p:cBhvr>
                                        <p:cTn id="41" dur="500"/>
                                        <p:tgtEl>
                                          <p:spTgt spid="3">
                                            <p:txEl>
                                              <p:pRg st="8" end="8"/>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2056"/>
                                        </p:tgtEl>
                                        <p:attrNameLst>
                                          <p:attrName>style.visibility</p:attrName>
                                        </p:attrNameLst>
                                      </p:cBhvr>
                                      <p:to>
                                        <p:strVal val="visible"/>
                                      </p:to>
                                    </p:set>
                                    <p:animEffect transition="in" filter="fade">
                                      <p:cBhvr>
                                        <p:cTn id="44" dur="500"/>
                                        <p:tgtEl>
                                          <p:spTgt spid="2056"/>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Effect transition="in" filter="fade">
                                      <p:cBhvr>
                                        <p:cTn id="49"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35480"/>
            <a:ext cx="4495800" cy="4389120"/>
          </a:xfrm>
        </p:spPr>
        <p:txBody>
          <a:bodyPr>
            <a:normAutofit/>
          </a:bodyPr>
          <a:lstStyle/>
          <a:p>
            <a:r>
              <a:rPr lang="en-GB" b="1" dirty="0" smtClean="0"/>
              <a:t>Indicators</a:t>
            </a:r>
          </a:p>
          <a:p>
            <a:pPr marL="0" indent="0">
              <a:buNone/>
            </a:pPr>
            <a:r>
              <a:rPr lang="en-GB" dirty="0"/>
              <a:t>The main outputs must clearly contribute to the Programme’s output indicators, which the project must select in the Application Form. </a:t>
            </a:r>
            <a:r>
              <a:rPr lang="en-GB" b="1" dirty="0" smtClean="0"/>
              <a:t> </a:t>
            </a:r>
            <a:endParaRPr lang="en-GB" dirty="0"/>
          </a:p>
        </p:txBody>
      </p:sp>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76" t="17792" r="6439" b="19865"/>
          <a:stretch/>
        </p:blipFill>
        <p:spPr bwMode="auto">
          <a:xfrm>
            <a:off x="6705600" y="6096000"/>
            <a:ext cx="2288311" cy="597934"/>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3919"/>
          <a:stretch/>
        </p:blipFill>
        <p:spPr bwMode="auto">
          <a:xfrm>
            <a:off x="5410201" y="1193610"/>
            <a:ext cx="3581400" cy="5580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a:spLocks noGrp="1"/>
          </p:cNvSpPr>
          <p:nvPr>
            <p:ph type="title"/>
          </p:nvPr>
        </p:nvSpPr>
        <p:spPr>
          <a:xfrm>
            <a:off x="457200" y="152400"/>
            <a:ext cx="8229600" cy="1143000"/>
          </a:xfrm>
        </p:spPr>
        <p:txBody>
          <a:bodyPr/>
          <a:lstStyle/>
          <a:p>
            <a:r>
              <a:rPr lang="en-GB" dirty="0"/>
              <a:t>Focus on outputs and indicators</a:t>
            </a:r>
          </a:p>
        </p:txBody>
      </p:sp>
    </p:spTree>
    <p:extLst>
      <p:ext uri="{BB962C8B-B14F-4D97-AF65-F5344CB8AC3E}">
        <p14:creationId xmlns:p14="http://schemas.microsoft.com/office/powerpoint/2010/main" val="3887580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7"/>
          <p:cNvSpPr/>
          <p:nvPr/>
        </p:nvSpPr>
        <p:spPr>
          <a:xfrm>
            <a:off x="3204515" y="1759901"/>
            <a:ext cx="5310835" cy="1258527"/>
          </a:xfrm>
          <a:custGeom>
            <a:avLst/>
            <a:gdLst>
              <a:gd name="connsiteX0" fmla="*/ 209759 w 1258527"/>
              <a:gd name="connsiteY0" fmla="*/ 0 h 7081113"/>
              <a:gd name="connsiteX1" fmla="*/ 1048768 w 1258527"/>
              <a:gd name="connsiteY1" fmla="*/ 0 h 7081113"/>
              <a:gd name="connsiteX2" fmla="*/ 1258527 w 1258527"/>
              <a:gd name="connsiteY2" fmla="*/ 209759 h 7081113"/>
              <a:gd name="connsiteX3" fmla="*/ 1258527 w 1258527"/>
              <a:gd name="connsiteY3" fmla="*/ 7081113 h 7081113"/>
              <a:gd name="connsiteX4" fmla="*/ 1258527 w 1258527"/>
              <a:gd name="connsiteY4" fmla="*/ 7081113 h 7081113"/>
              <a:gd name="connsiteX5" fmla="*/ 0 w 1258527"/>
              <a:gd name="connsiteY5" fmla="*/ 7081113 h 7081113"/>
              <a:gd name="connsiteX6" fmla="*/ 0 w 1258527"/>
              <a:gd name="connsiteY6" fmla="*/ 7081113 h 7081113"/>
              <a:gd name="connsiteX7" fmla="*/ 0 w 1258527"/>
              <a:gd name="connsiteY7" fmla="*/ 209759 h 7081113"/>
              <a:gd name="connsiteX8" fmla="*/ 209759 w 1258527"/>
              <a:gd name="connsiteY8" fmla="*/ 0 h 708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8527" h="7081113">
                <a:moveTo>
                  <a:pt x="1258527" y="1180213"/>
                </a:moveTo>
                <a:lnTo>
                  <a:pt x="1258527" y="5900900"/>
                </a:lnTo>
                <a:cubicBezTo>
                  <a:pt x="1258527" y="6552714"/>
                  <a:pt x="1241836" y="7081110"/>
                  <a:pt x="1221247" y="7081110"/>
                </a:cubicBezTo>
                <a:lnTo>
                  <a:pt x="0" y="7081110"/>
                </a:lnTo>
                <a:lnTo>
                  <a:pt x="0" y="7081110"/>
                </a:lnTo>
                <a:lnTo>
                  <a:pt x="0" y="3"/>
                </a:lnTo>
                <a:lnTo>
                  <a:pt x="0" y="3"/>
                </a:lnTo>
                <a:lnTo>
                  <a:pt x="1221247" y="3"/>
                </a:lnTo>
                <a:cubicBezTo>
                  <a:pt x="1241836" y="3"/>
                  <a:pt x="1258527" y="528399"/>
                  <a:pt x="1258527" y="1180213"/>
                </a:cubicBezTo>
                <a:close/>
              </a:path>
            </a:pathLst>
          </a:custGeom>
          <a:effectLst>
            <a:outerShdw blurRad="215900" dist="254000" dir="2700000" algn="tl" rotWithShape="0">
              <a:prstClr val="black">
                <a:alpha val="40000"/>
              </a:prstClr>
            </a:outerShdw>
          </a:effectLst>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18110" tIns="120491" rIns="179546" bIns="120491" numCol="1" spcCol="1270" anchor="ctr" anchorCtr="0">
            <a:noAutofit/>
          </a:bodyPr>
          <a:lstStyle/>
          <a:p>
            <a:pPr marL="0" lvl="1" algn="l" defTabSz="1377950" rtl="0">
              <a:lnSpc>
                <a:spcPct val="90000"/>
              </a:lnSpc>
              <a:spcBef>
                <a:spcPct val="0"/>
              </a:spcBef>
              <a:spcAft>
                <a:spcPct val="15000"/>
              </a:spcAft>
            </a:pPr>
            <a:r>
              <a:rPr lang="en-GB" sz="2400" kern="1200" baseline="0" dirty="0" smtClean="0">
                <a:solidFill>
                  <a:schemeClr val="accent1">
                    <a:lumMod val="50000"/>
                  </a:schemeClr>
                </a:solidFill>
              </a:rPr>
              <a:t>Number of reports, seminars held, renewable energy pilot…</a:t>
            </a:r>
            <a:endParaRPr lang="en-GB" sz="2400" kern="1200" dirty="0">
              <a:solidFill>
                <a:schemeClr val="accent1">
                  <a:lumMod val="50000"/>
                </a:schemeClr>
              </a:solidFill>
            </a:endParaRPr>
          </a:p>
        </p:txBody>
      </p:sp>
      <p:sp>
        <p:nvSpPr>
          <p:cNvPr id="9" name="Freeform 8"/>
          <p:cNvSpPr/>
          <p:nvPr/>
        </p:nvSpPr>
        <p:spPr>
          <a:xfrm>
            <a:off x="217170" y="1627241"/>
            <a:ext cx="2987345" cy="1573159"/>
          </a:xfrm>
          <a:custGeom>
            <a:avLst/>
            <a:gdLst>
              <a:gd name="connsiteX0" fmla="*/ 0 w 3983126"/>
              <a:gd name="connsiteY0" fmla="*/ 262198 h 1573159"/>
              <a:gd name="connsiteX1" fmla="*/ 262198 w 3983126"/>
              <a:gd name="connsiteY1" fmla="*/ 0 h 1573159"/>
              <a:gd name="connsiteX2" fmla="*/ 3720928 w 3983126"/>
              <a:gd name="connsiteY2" fmla="*/ 0 h 1573159"/>
              <a:gd name="connsiteX3" fmla="*/ 3983126 w 3983126"/>
              <a:gd name="connsiteY3" fmla="*/ 262198 h 1573159"/>
              <a:gd name="connsiteX4" fmla="*/ 3983126 w 3983126"/>
              <a:gd name="connsiteY4" fmla="*/ 1310961 h 1573159"/>
              <a:gd name="connsiteX5" fmla="*/ 3720928 w 3983126"/>
              <a:gd name="connsiteY5" fmla="*/ 1573159 h 1573159"/>
              <a:gd name="connsiteX6" fmla="*/ 262198 w 3983126"/>
              <a:gd name="connsiteY6" fmla="*/ 1573159 h 1573159"/>
              <a:gd name="connsiteX7" fmla="*/ 0 w 3983126"/>
              <a:gd name="connsiteY7" fmla="*/ 1310961 h 1573159"/>
              <a:gd name="connsiteX8" fmla="*/ 0 w 3983126"/>
              <a:gd name="connsiteY8" fmla="*/ 262198 h 157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83126" h="1573159">
                <a:moveTo>
                  <a:pt x="0" y="262198"/>
                </a:moveTo>
                <a:cubicBezTo>
                  <a:pt x="0" y="117390"/>
                  <a:pt x="117390" y="0"/>
                  <a:pt x="262198" y="0"/>
                </a:cubicBezTo>
                <a:lnTo>
                  <a:pt x="3720928" y="0"/>
                </a:lnTo>
                <a:cubicBezTo>
                  <a:pt x="3865736" y="0"/>
                  <a:pt x="3983126" y="117390"/>
                  <a:pt x="3983126" y="262198"/>
                </a:cubicBezTo>
                <a:lnTo>
                  <a:pt x="3983126" y="1310961"/>
                </a:lnTo>
                <a:cubicBezTo>
                  <a:pt x="3983126" y="1455769"/>
                  <a:pt x="3865736" y="1573159"/>
                  <a:pt x="3720928" y="1573159"/>
                </a:cubicBezTo>
                <a:lnTo>
                  <a:pt x="262198" y="1573159"/>
                </a:lnTo>
                <a:cubicBezTo>
                  <a:pt x="117390" y="1573159"/>
                  <a:pt x="0" y="1455769"/>
                  <a:pt x="0" y="1310961"/>
                </a:cubicBezTo>
                <a:lnTo>
                  <a:pt x="0" y="262198"/>
                </a:lnTo>
                <a:close/>
              </a:path>
            </a:pathLst>
          </a:custGeom>
          <a:effectLst>
            <a:outerShdw blurRad="50800" dist="114300" dir="8100000" algn="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4905" tIns="135850" rIns="194905" bIns="135850" numCol="1" spcCol="1270" anchor="ctr" anchorCtr="0">
            <a:noAutofit/>
          </a:bodyPr>
          <a:lstStyle/>
          <a:p>
            <a:pPr lvl="0" algn="ctr" defTabSz="1377950" rtl="0">
              <a:lnSpc>
                <a:spcPct val="90000"/>
              </a:lnSpc>
              <a:spcBef>
                <a:spcPct val="0"/>
              </a:spcBef>
              <a:spcAft>
                <a:spcPct val="35000"/>
              </a:spcAft>
            </a:pPr>
            <a:r>
              <a:rPr lang="en-GB" sz="2200" b="1" kern="1200" baseline="0" dirty="0" smtClean="0"/>
              <a:t>Outputs</a:t>
            </a:r>
            <a:r>
              <a:rPr lang="en-GB" sz="2200" kern="1200" baseline="0" dirty="0" smtClean="0"/>
              <a:t> – products of the activities funded</a:t>
            </a:r>
          </a:p>
          <a:p>
            <a:pPr lvl="0" algn="ctr" defTabSz="1377950">
              <a:lnSpc>
                <a:spcPct val="90000"/>
              </a:lnSpc>
              <a:spcBef>
                <a:spcPct val="0"/>
              </a:spcBef>
              <a:spcAft>
                <a:spcPct val="35000"/>
              </a:spcAft>
            </a:pPr>
            <a:r>
              <a:rPr lang="en-GB" sz="2200" dirty="0" smtClean="0"/>
              <a:t>Linked to an i</a:t>
            </a:r>
            <a:r>
              <a:rPr lang="en-GB" sz="2200" b="1" dirty="0" smtClean="0"/>
              <a:t>ndicator</a:t>
            </a:r>
            <a:endParaRPr lang="en-GB" sz="2200" kern="1200" dirty="0"/>
          </a:p>
        </p:txBody>
      </p:sp>
      <p:sp>
        <p:nvSpPr>
          <p:cNvPr id="10" name="Freeform 9"/>
          <p:cNvSpPr/>
          <p:nvPr/>
        </p:nvSpPr>
        <p:spPr>
          <a:xfrm>
            <a:off x="3204515" y="3411719"/>
            <a:ext cx="5310835" cy="1258527"/>
          </a:xfrm>
          <a:custGeom>
            <a:avLst/>
            <a:gdLst>
              <a:gd name="connsiteX0" fmla="*/ 209759 w 1258527"/>
              <a:gd name="connsiteY0" fmla="*/ 0 h 7081113"/>
              <a:gd name="connsiteX1" fmla="*/ 1048768 w 1258527"/>
              <a:gd name="connsiteY1" fmla="*/ 0 h 7081113"/>
              <a:gd name="connsiteX2" fmla="*/ 1258527 w 1258527"/>
              <a:gd name="connsiteY2" fmla="*/ 209759 h 7081113"/>
              <a:gd name="connsiteX3" fmla="*/ 1258527 w 1258527"/>
              <a:gd name="connsiteY3" fmla="*/ 7081113 h 7081113"/>
              <a:gd name="connsiteX4" fmla="*/ 1258527 w 1258527"/>
              <a:gd name="connsiteY4" fmla="*/ 7081113 h 7081113"/>
              <a:gd name="connsiteX5" fmla="*/ 0 w 1258527"/>
              <a:gd name="connsiteY5" fmla="*/ 7081113 h 7081113"/>
              <a:gd name="connsiteX6" fmla="*/ 0 w 1258527"/>
              <a:gd name="connsiteY6" fmla="*/ 7081113 h 7081113"/>
              <a:gd name="connsiteX7" fmla="*/ 0 w 1258527"/>
              <a:gd name="connsiteY7" fmla="*/ 209759 h 7081113"/>
              <a:gd name="connsiteX8" fmla="*/ 209759 w 1258527"/>
              <a:gd name="connsiteY8" fmla="*/ 0 h 708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8527" h="7081113">
                <a:moveTo>
                  <a:pt x="1258527" y="1180213"/>
                </a:moveTo>
                <a:lnTo>
                  <a:pt x="1258527" y="5900900"/>
                </a:lnTo>
                <a:cubicBezTo>
                  <a:pt x="1258527" y="6552714"/>
                  <a:pt x="1241836" y="7081110"/>
                  <a:pt x="1221247" y="7081110"/>
                </a:cubicBezTo>
                <a:lnTo>
                  <a:pt x="0" y="7081110"/>
                </a:lnTo>
                <a:lnTo>
                  <a:pt x="0" y="7081110"/>
                </a:lnTo>
                <a:lnTo>
                  <a:pt x="0" y="3"/>
                </a:lnTo>
                <a:lnTo>
                  <a:pt x="0" y="3"/>
                </a:lnTo>
                <a:lnTo>
                  <a:pt x="1221247" y="3"/>
                </a:lnTo>
                <a:cubicBezTo>
                  <a:pt x="1241836" y="3"/>
                  <a:pt x="1258527" y="528399"/>
                  <a:pt x="1258527" y="1180213"/>
                </a:cubicBezTo>
                <a:close/>
              </a:path>
            </a:pathLst>
          </a:custGeom>
          <a:effectLst>
            <a:outerShdw blurRad="215900" dist="254000" dir="2700000" algn="tl" rotWithShape="0">
              <a:prstClr val="black">
                <a:alpha val="40000"/>
              </a:prstClr>
            </a:outerShdw>
          </a:effectLst>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18110" tIns="120491" rIns="179546" bIns="120491" numCol="1" spcCol="1270" anchor="ctr" anchorCtr="0">
            <a:noAutofit/>
          </a:bodyPr>
          <a:lstStyle/>
          <a:p>
            <a:pPr marL="0" lvl="1" algn="l" defTabSz="1377950" rtl="0">
              <a:lnSpc>
                <a:spcPct val="90000"/>
              </a:lnSpc>
              <a:spcBef>
                <a:spcPct val="0"/>
              </a:spcBef>
              <a:spcAft>
                <a:spcPct val="15000"/>
              </a:spcAft>
            </a:pPr>
            <a:r>
              <a:rPr lang="en-GB" sz="2400" kern="1200" baseline="0" dirty="0" smtClean="0">
                <a:solidFill>
                  <a:schemeClr val="accent1">
                    <a:lumMod val="50000"/>
                  </a:schemeClr>
                </a:solidFill>
              </a:rPr>
              <a:t>Number of regional policy changes, demonstration of the viability of the pilot</a:t>
            </a:r>
            <a:r>
              <a:rPr lang="en-GB" sz="2400" dirty="0" smtClean="0">
                <a:solidFill>
                  <a:schemeClr val="accent1">
                    <a:lumMod val="50000"/>
                  </a:schemeClr>
                </a:solidFill>
              </a:rPr>
              <a:t>…</a:t>
            </a:r>
            <a:endParaRPr lang="en-GB" sz="2400" kern="1200" dirty="0">
              <a:solidFill>
                <a:schemeClr val="accent1">
                  <a:lumMod val="50000"/>
                </a:schemeClr>
              </a:solidFill>
            </a:endParaRPr>
          </a:p>
        </p:txBody>
      </p:sp>
      <p:sp>
        <p:nvSpPr>
          <p:cNvPr id="11" name="Freeform 10"/>
          <p:cNvSpPr/>
          <p:nvPr/>
        </p:nvSpPr>
        <p:spPr>
          <a:xfrm>
            <a:off x="217170" y="3254401"/>
            <a:ext cx="2987345" cy="1725640"/>
          </a:xfrm>
          <a:custGeom>
            <a:avLst/>
            <a:gdLst>
              <a:gd name="connsiteX0" fmla="*/ 0 w 3983126"/>
              <a:gd name="connsiteY0" fmla="*/ 262198 h 1573159"/>
              <a:gd name="connsiteX1" fmla="*/ 262198 w 3983126"/>
              <a:gd name="connsiteY1" fmla="*/ 0 h 1573159"/>
              <a:gd name="connsiteX2" fmla="*/ 3720928 w 3983126"/>
              <a:gd name="connsiteY2" fmla="*/ 0 h 1573159"/>
              <a:gd name="connsiteX3" fmla="*/ 3983126 w 3983126"/>
              <a:gd name="connsiteY3" fmla="*/ 262198 h 1573159"/>
              <a:gd name="connsiteX4" fmla="*/ 3983126 w 3983126"/>
              <a:gd name="connsiteY4" fmla="*/ 1310961 h 1573159"/>
              <a:gd name="connsiteX5" fmla="*/ 3720928 w 3983126"/>
              <a:gd name="connsiteY5" fmla="*/ 1573159 h 1573159"/>
              <a:gd name="connsiteX6" fmla="*/ 262198 w 3983126"/>
              <a:gd name="connsiteY6" fmla="*/ 1573159 h 1573159"/>
              <a:gd name="connsiteX7" fmla="*/ 0 w 3983126"/>
              <a:gd name="connsiteY7" fmla="*/ 1310961 h 1573159"/>
              <a:gd name="connsiteX8" fmla="*/ 0 w 3983126"/>
              <a:gd name="connsiteY8" fmla="*/ 262198 h 157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83126" h="1573159">
                <a:moveTo>
                  <a:pt x="0" y="262198"/>
                </a:moveTo>
                <a:cubicBezTo>
                  <a:pt x="0" y="117390"/>
                  <a:pt x="117390" y="0"/>
                  <a:pt x="262198" y="0"/>
                </a:cubicBezTo>
                <a:lnTo>
                  <a:pt x="3720928" y="0"/>
                </a:lnTo>
                <a:cubicBezTo>
                  <a:pt x="3865736" y="0"/>
                  <a:pt x="3983126" y="117390"/>
                  <a:pt x="3983126" y="262198"/>
                </a:cubicBezTo>
                <a:lnTo>
                  <a:pt x="3983126" y="1310961"/>
                </a:lnTo>
                <a:cubicBezTo>
                  <a:pt x="3983126" y="1455769"/>
                  <a:pt x="3865736" y="1573159"/>
                  <a:pt x="3720928" y="1573159"/>
                </a:cubicBezTo>
                <a:lnTo>
                  <a:pt x="262198" y="1573159"/>
                </a:lnTo>
                <a:cubicBezTo>
                  <a:pt x="117390" y="1573159"/>
                  <a:pt x="0" y="1455769"/>
                  <a:pt x="0" y="1310961"/>
                </a:cubicBezTo>
                <a:lnTo>
                  <a:pt x="0" y="262198"/>
                </a:lnTo>
                <a:close/>
              </a:path>
            </a:pathLst>
          </a:custGeom>
          <a:effectLst>
            <a:outerShdw blurRad="50800" dist="114300" dir="8100000" algn="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4905" tIns="135850" rIns="194905" bIns="135850" numCol="1" spcCol="1270" anchor="ctr" anchorCtr="0">
            <a:noAutofit/>
          </a:bodyPr>
          <a:lstStyle/>
          <a:p>
            <a:pPr lvl="0" algn="ctr" defTabSz="1377950" rtl="0">
              <a:lnSpc>
                <a:spcPct val="90000"/>
              </a:lnSpc>
              <a:spcBef>
                <a:spcPct val="0"/>
              </a:spcBef>
              <a:spcAft>
                <a:spcPct val="35000"/>
              </a:spcAft>
            </a:pPr>
            <a:r>
              <a:rPr lang="en-GB" sz="2200" b="1" kern="1200" baseline="0" dirty="0" smtClean="0"/>
              <a:t>Results</a:t>
            </a:r>
            <a:r>
              <a:rPr lang="en-GB" sz="2200" kern="1200" baseline="0" dirty="0" smtClean="0"/>
              <a:t> – immediate advantages of carrying out activities</a:t>
            </a:r>
            <a:endParaRPr lang="en-GB" sz="2200" kern="1200" dirty="0"/>
          </a:p>
        </p:txBody>
      </p:sp>
      <p:sp>
        <p:nvSpPr>
          <p:cNvPr id="12" name="Freeform 11"/>
          <p:cNvSpPr/>
          <p:nvPr/>
        </p:nvSpPr>
        <p:spPr>
          <a:xfrm>
            <a:off x="3204515" y="5137357"/>
            <a:ext cx="5310835" cy="1415843"/>
          </a:xfrm>
          <a:custGeom>
            <a:avLst/>
            <a:gdLst>
              <a:gd name="connsiteX0" fmla="*/ 209759 w 1258527"/>
              <a:gd name="connsiteY0" fmla="*/ 0 h 7081113"/>
              <a:gd name="connsiteX1" fmla="*/ 1048768 w 1258527"/>
              <a:gd name="connsiteY1" fmla="*/ 0 h 7081113"/>
              <a:gd name="connsiteX2" fmla="*/ 1258527 w 1258527"/>
              <a:gd name="connsiteY2" fmla="*/ 209759 h 7081113"/>
              <a:gd name="connsiteX3" fmla="*/ 1258527 w 1258527"/>
              <a:gd name="connsiteY3" fmla="*/ 7081113 h 7081113"/>
              <a:gd name="connsiteX4" fmla="*/ 1258527 w 1258527"/>
              <a:gd name="connsiteY4" fmla="*/ 7081113 h 7081113"/>
              <a:gd name="connsiteX5" fmla="*/ 0 w 1258527"/>
              <a:gd name="connsiteY5" fmla="*/ 7081113 h 7081113"/>
              <a:gd name="connsiteX6" fmla="*/ 0 w 1258527"/>
              <a:gd name="connsiteY6" fmla="*/ 7081113 h 7081113"/>
              <a:gd name="connsiteX7" fmla="*/ 0 w 1258527"/>
              <a:gd name="connsiteY7" fmla="*/ 209759 h 7081113"/>
              <a:gd name="connsiteX8" fmla="*/ 209759 w 1258527"/>
              <a:gd name="connsiteY8" fmla="*/ 0 h 708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8527" h="7081113">
                <a:moveTo>
                  <a:pt x="1258527" y="1180213"/>
                </a:moveTo>
                <a:lnTo>
                  <a:pt x="1258527" y="5900900"/>
                </a:lnTo>
                <a:cubicBezTo>
                  <a:pt x="1258527" y="6552714"/>
                  <a:pt x="1241836" y="7081110"/>
                  <a:pt x="1221247" y="7081110"/>
                </a:cubicBezTo>
                <a:lnTo>
                  <a:pt x="0" y="7081110"/>
                </a:lnTo>
                <a:lnTo>
                  <a:pt x="0" y="7081110"/>
                </a:lnTo>
                <a:lnTo>
                  <a:pt x="0" y="3"/>
                </a:lnTo>
                <a:lnTo>
                  <a:pt x="0" y="3"/>
                </a:lnTo>
                <a:lnTo>
                  <a:pt x="1221247" y="3"/>
                </a:lnTo>
                <a:cubicBezTo>
                  <a:pt x="1241836" y="3"/>
                  <a:pt x="1258527" y="528399"/>
                  <a:pt x="1258527" y="1180213"/>
                </a:cubicBezTo>
                <a:close/>
              </a:path>
            </a:pathLst>
          </a:custGeom>
          <a:effectLst>
            <a:outerShdw blurRad="215900" dist="254000" dir="2700000" algn="tl" rotWithShape="0">
              <a:prstClr val="black">
                <a:alpha val="40000"/>
              </a:prstClr>
            </a:outerShdw>
          </a:effectLst>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18110" tIns="120491" rIns="179546" bIns="120492" numCol="1" spcCol="1270" anchor="ctr" anchorCtr="0">
            <a:noAutofit/>
          </a:bodyPr>
          <a:lstStyle/>
          <a:p>
            <a:pPr marL="0" lvl="1" algn="l" defTabSz="1377950" rtl="0">
              <a:lnSpc>
                <a:spcPct val="90000"/>
              </a:lnSpc>
              <a:spcBef>
                <a:spcPct val="0"/>
              </a:spcBef>
              <a:spcAft>
                <a:spcPct val="15000"/>
              </a:spcAft>
            </a:pPr>
            <a:r>
              <a:rPr lang="en-GB" sz="2400" kern="1200" baseline="0" dirty="0" smtClean="0">
                <a:solidFill>
                  <a:schemeClr val="accent1">
                    <a:lumMod val="50000"/>
                  </a:schemeClr>
                </a:solidFill>
              </a:rPr>
              <a:t>Fall in number of long term unemployed, increased regional GDP, potential roll-out of the pilot... </a:t>
            </a:r>
            <a:endParaRPr lang="en-GB" sz="2400" kern="1200" dirty="0">
              <a:solidFill>
                <a:schemeClr val="accent1">
                  <a:lumMod val="50000"/>
                </a:schemeClr>
              </a:solidFill>
            </a:endParaRPr>
          </a:p>
        </p:txBody>
      </p:sp>
      <p:sp>
        <p:nvSpPr>
          <p:cNvPr id="13" name="Freeform 12"/>
          <p:cNvSpPr/>
          <p:nvPr/>
        </p:nvSpPr>
        <p:spPr>
          <a:xfrm>
            <a:off x="217170" y="5056241"/>
            <a:ext cx="2987345" cy="1573159"/>
          </a:xfrm>
          <a:custGeom>
            <a:avLst/>
            <a:gdLst>
              <a:gd name="connsiteX0" fmla="*/ 0 w 3983126"/>
              <a:gd name="connsiteY0" fmla="*/ 262198 h 1573159"/>
              <a:gd name="connsiteX1" fmla="*/ 262198 w 3983126"/>
              <a:gd name="connsiteY1" fmla="*/ 0 h 1573159"/>
              <a:gd name="connsiteX2" fmla="*/ 3720928 w 3983126"/>
              <a:gd name="connsiteY2" fmla="*/ 0 h 1573159"/>
              <a:gd name="connsiteX3" fmla="*/ 3983126 w 3983126"/>
              <a:gd name="connsiteY3" fmla="*/ 262198 h 1573159"/>
              <a:gd name="connsiteX4" fmla="*/ 3983126 w 3983126"/>
              <a:gd name="connsiteY4" fmla="*/ 1310961 h 1573159"/>
              <a:gd name="connsiteX5" fmla="*/ 3720928 w 3983126"/>
              <a:gd name="connsiteY5" fmla="*/ 1573159 h 1573159"/>
              <a:gd name="connsiteX6" fmla="*/ 262198 w 3983126"/>
              <a:gd name="connsiteY6" fmla="*/ 1573159 h 1573159"/>
              <a:gd name="connsiteX7" fmla="*/ 0 w 3983126"/>
              <a:gd name="connsiteY7" fmla="*/ 1310961 h 1573159"/>
              <a:gd name="connsiteX8" fmla="*/ 0 w 3983126"/>
              <a:gd name="connsiteY8" fmla="*/ 262198 h 157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83126" h="1573159">
                <a:moveTo>
                  <a:pt x="0" y="262198"/>
                </a:moveTo>
                <a:cubicBezTo>
                  <a:pt x="0" y="117390"/>
                  <a:pt x="117390" y="0"/>
                  <a:pt x="262198" y="0"/>
                </a:cubicBezTo>
                <a:lnTo>
                  <a:pt x="3720928" y="0"/>
                </a:lnTo>
                <a:cubicBezTo>
                  <a:pt x="3865736" y="0"/>
                  <a:pt x="3983126" y="117390"/>
                  <a:pt x="3983126" y="262198"/>
                </a:cubicBezTo>
                <a:lnTo>
                  <a:pt x="3983126" y="1310961"/>
                </a:lnTo>
                <a:cubicBezTo>
                  <a:pt x="3983126" y="1455769"/>
                  <a:pt x="3865736" y="1573159"/>
                  <a:pt x="3720928" y="1573159"/>
                </a:cubicBezTo>
                <a:lnTo>
                  <a:pt x="262198" y="1573159"/>
                </a:lnTo>
                <a:cubicBezTo>
                  <a:pt x="117390" y="1573159"/>
                  <a:pt x="0" y="1455769"/>
                  <a:pt x="0" y="1310961"/>
                </a:cubicBezTo>
                <a:lnTo>
                  <a:pt x="0" y="262198"/>
                </a:lnTo>
                <a:close/>
              </a:path>
            </a:pathLst>
          </a:custGeom>
          <a:effectLst>
            <a:outerShdw blurRad="50800" dist="114300" dir="8100000" algn="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4905" tIns="135850" rIns="194905" bIns="135850" numCol="1" spcCol="1270" anchor="ctr" anchorCtr="0">
            <a:noAutofit/>
          </a:bodyPr>
          <a:lstStyle/>
          <a:p>
            <a:pPr lvl="0" algn="ctr" defTabSz="1377950" rtl="0">
              <a:lnSpc>
                <a:spcPct val="90000"/>
              </a:lnSpc>
              <a:spcBef>
                <a:spcPct val="0"/>
              </a:spcBef>
              <a:spcAft>
                <a:spcPct val="35000"/>
              </a:spcAft>
            </a:pPr>
            <a:r>
              <a:rPr lang="en-GB" sz="2200" b="1" kern="1200" baseline="0" dirty="0" smtClean="0"/>
              <a:t>Impacts</a:t>
            </a:r>
            <a:r>
              <a:rPr lang="en-GB" sz="2200" kern="1200" baseline="0" dirty="0" smtClean="0"/>
              <a:t> – Sustainable long term benefits of any activity</a:t>
            </a:r>
            <a:endParaRPr lang="en-GB" sz="2200" kern="1200" dirty="0"/>
          </a:p>
        </p:txBody>
      </p:sp>
      <p:sp>
        <p:nvSpPr>
          <p:cNvPr id="15" name="Title 1"/>
          <p:cNvSpPr txBox="1">
            <a:spLocks/>
          </p:cNvSpPr>
          <p:nvPr/>
        </p:nvSpPr>
        <p:spPr>
          <a:xfrm>
            <a:off x="457200" y="304800"/>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en-GB" dirty="0" smtClean="0"/>
              <a:t>Focus on outputs and indicators</a:t>
            </a:r>
            <a:endParaRPr lang="en-GB" dirty="0"/>
          </a:p>
        </p:txBody>
      </p:sp>
    </p:spTree>
    <p:extLst>
      <p:ext uri="{BB962C8B-B14F-4D97-AF65-F5344CB8AC3E}">
        <p14:creationId xmlns:p14="http://schemas.microsoft.com/office/powerpoint/2010/main" val="1708605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33400"/>
            <a:ext cx="8686800" cy="896112"/>
          </a:xfrm>
        </p:spPr>
        <p:txBody>
          <a:bodyPr>
            <a:normAutofit fontScale="90000"/>
          </a:bodyPr>
          <a:lstStyle/>
          <a:p>
            <a:r>
              <a:rPr lang="en-GB" dirty="0" smtClean="0"/>
              <a:t>AA programme specific requirements</a:t>
            </a:r>
            <a:endParaRPr lang="en-GB" dirty="0"/>
          </a:p>
        </p:txBody>
      </p:sp>
      <p:sp>
        <p:nvSpPr>
          <p:cNvPr id="3" name="Content Placeholder 2"/>
          <p:cNvSpPr>
            <a:spLocks noGrp="1"/>
          </p:cNvSpPr>
          <p:nvPr>
            <p:ph idx="1"/>
          </p:nvPr>
        </p:nvSpPr>
        <p:spPr>
          <a:xfrm>
            <a:off x="457200" y="1935480"/>
            <a:ext cx="8229600" cy="4617720"/>
          </a:xfrm>
        </p:spPr>
        <p:txBody>
          <a:bodyPr>
            <a:normAutofit lnSpcReduction="10000"/>
          </a:bodyPr>
          <a:lstStyle/>
          <a:p>
            <a:r>
              <a:rPr lang="en-GB" dirty="0"/>
              <a:t>Maximum </a:t>
            </a:r>
            <a:r>
              <a:rPr lang="en-GB" dirty="0" smtClean="0"/>
              <a:t>9 work packages </a:t>
            </a:r>
            <a:r>
              <a:rPr lang="en-GB" dirty="0"/>
              <a:t>(WP) and 6 actions maximum per WP:</a:t>
            </a:r>
          </a:p>
          <a:p>
            <a:pPr lvl="1"/>
            <a:r>
              <a:rPr lang="en-GB" dirty="0"/>
              <a:t>3 mandatory WP</a:t>
            </a:r>
          </a:p>
          <a:p>
            <a:pPr lvl="2"/>
            <a:r>
              <a:rPr lang="en-GB" dirty="0"/>
              <a:t>Project management</a:t>
            </a:r>
          </a:p>
          <a:p>
            <a:pPr lvl="2"/>
            <a:r>
              <a:rPr lang="en-GB" dirty="0"/>
              <a:t>Communication</a:t>
            </a:r>
          </a:p>
          <a:p>
            <a:pPr lvl="2"/>
            <a:r>
              <a:rPr lang="en-GB" dirty="0"/>
              <a:t>Capitalization (Long term effects sustainability)</a:t>
            </a:r>
          </a:p>
          <a:p>
            <a:pPr lvl="1"/>
            <a:r>
              <a:rPr lang="en-GB" dirty="0" smtClean="0"/>
              <a:t>1 preparation WP if required, to recover preparation costs</a:t>
            </a:r>
          </a:p>
          <a:p>
            <a:pPr lvl="1"/>
            <a:r>
              <a:rPr lang="en-GB" dirty="0" smtClean="0"/>
              <a:t>Up </a:t>
            </a:r>
            <a:r>
              <a:rPr lang="en-GB" dirty="0"/>
              <a:t>to 5 thematic </a:t>
            </a:r>
            <a:r>
              <a:rPr lang="en-GB" dirty="0" smtClean="0"/>
              <a:t>WP, including</a:t>
            </a:r>
            <a:endParaRPr lang="en-GB" dirty="0"/>
          </a:p>
          <a:p>
            <a:pPr lvl="2">
              <a:buFont typeface="Wingdings" panose="05000000000000000000" pitchFamily="2" charset="2"/>
              <a:buChar char="ü"/>
            </a:pPr>
            <a:r>
              <a:rPr lang="en-GB" dirty="0"/>
              <a:t>Objectives</a:t>
            </a:r>
          </a:p>
          <a:p>
            <a:pPr lvl="2">
              <a:buFont typeface="Wingdings" panose="05000000000000000000" pitchFamily="2" charset="2"/>
              <a:buChar char="ü"/>
            </a:pPr>
            <a:r>
              <a:rPr lang="en-GB" dirty="0"/>
              <a:t>Methods</a:t>
            </a:r>
          </a:p>
          <a:p>
            <a:pPr lvl="2">
              <a:buFont typeface="Wingdings" panose="05000000000000000000" pitchFamily="2" charset="2"/>
              <a:buChar char="ü"/>
            </a:pPr>
            <a:r>
              <a:rPr lang="en-GB" dirty="0"/>
              <a:t>Timescale</a:t>
            </a:r>
          </a:p>
          <a:p>
            <a:endParaRPr lang="en-GB" dirty="0"/>
          </a:p>
        </p:txBody>
      </p:sp>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76" t="17792" r="6439" b="19865"/>
          <a:stretch/>
        </p:blipFill>
        <p:spPr bwMode="auto">
          <a:xfrm>
            <a:off x="6705600" y="6096000"/>
            <a:ext cx="2288311" cy="5979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dclg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3073" y="6096000"/>
            <a:ext cx="1072527" cy="597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57696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46237"/>
            <a:ext cx="8229600" cy="4525963"/>
          </a:xfrm>
        </p:spPr>
        <p:txBody>
          <a:bodyPr/>
          <a:lstStyle/>
          <a:p>
            <a:r>
              <a:rPr lang="en-GB" dirty="0" smtClean="0"/>
              <a:t>Project description (section 4)</a:t>
            </a:r>
          </a:p>
          <a:p>
            <a:pPr lvl="1"/>
            <a:r>
              <a:rPr lang="en-GB" dirty="0" smtClean="0"/>
              <a:t>Opportunity to modify </a:t>
            </a:r>
            <a:r>
              <a:rPr lang="en-GB" dirty="0" err="1" smtClean="0"/>
              <a:t>EoI</a:t>
            </a:r>
            <a:r>
              <a:rPr lang="en-GB" dirty="0" smtClean="0"/>
              <a:t> information, if justified</a:t>
            </a:r>
          </a:p>
          <a:p>
            <a:pPr lvl="1"/>
            <a:endParaRPr lang="en-GB" dirty="0"/>
          </a:p>
          <a:p>
            <a:pPr lvl="1"/>
            <a:endParaRPr lang="en-GB" dirty="0" smtClean="0"/>
          </a:p>
          <a:p>
            <a:pPr lvl="1"/>
            <a:endParaRPr lang="en-GB" dirty="0"/>
          </a:p>
          <a:p>
            <a:pPr lvl="1"/>
            <a:endParaRPr lang="en-GB" sz="1000" dirty="0" smtClean="0"/>
          </a:p>
          <a:p>
            <a:pPr lvl="1"/>
            <a:r>
              <a:rPr lang="en-GB" dirty="0" smtClean="0"/>
              <a:t>Atlantic Strategy, have a careful read of the strategy to assess your project align</a:t>
            </a:r>
          </a:p>
          <a:p>
            <a:pPr lvl="1"/>
            <a:endParaRPr lang="en-GB" dirty="0" smtClean="0"/>
          </a:p>
          <a:p>
            <a:endParaRPr lang="en-GB" dirty="0" smtClean="0"/>
          </a:p>
          <a:p>
            <a:endParaRPr lang="en-GB" dirty="0"/>
          </a:p>
        </p:txBody>
      </p:sp>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76" t="17792" r="6439" b="19865"/>
          <a:stretch/>
        </p:blipFill>
        <p:spPr bwMode="auto">
          <a:xfrm>
            <a:off x="6705600" y="6096000"/>
            <a:ext cx="2288311" cy="5979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dclg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3073" y="6096000"/>
            <a:ext cx="1072527" cy="59793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2551979"/>
            <a:ext cx="7315200" cy="1486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Bent Arrow 6"/>
          <p:cNvSpPr/>
          <p:nvPr/>
        </p:nvSpPr>
        <p:spPr>
          <a:xfrm rot="10800000">
            <a:off x="7784235" y="2476271"/>
            <a:ext cx="597765" cy="1333729"/>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 y="4833801"/>
            <a:ext cx="4953000" cy="1719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itle 1"/>
          <p:cNvSpPr>
            <a:spLocks noGrp="1"/>
          </p:cNvSpPr>
          <p:nvPr>
            <p:ph type="title"/>
          </p:nvPr>
        </p:nvSpPr>
        <p:spPr>
          <a:xfrm>
            <a:off x="228600" y="704088"/>
            <a:ext cx="8751743" cy="743712"/>
          </a:xfrm>
        </p:spPr>
        <p:txBody>
          <a:bodyPr>
            <a:normAutofit fontScale="90000"/>
          </a:bodyPr>
          <a:lstStyle/>
          <a:p>
            <a:r>
              <a:rPr lang="en-GB" dirty="0" smtClean="0"/>
              <a:t>Overview of </a:t>
            </a:r>
            <a:r>
              <a:rPr lang="en-GB" dirty="0"/>
              <a:t>the IT application system</a:t>
            </a:r>
          </a:p>
        </p:txBody>
      </p:sp>
    </p:spTree>
    <p:extLst>
      <p:ext uri="{BB962C8B-B14F-4D97-AF65-F5344CB8AC3E}">
        <p14:creationId xmlns:p14="http://schemas.microsoft.com/office/powerpoint/2010/main" val="1104550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500"/>
                                        <p:tgtEl>
                                          <p:spTgt spid="102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fade">
                                      <p:cBhvr>
                                        <p:cTn id="23" dur="500"/>
                                        <p:tgtEl>
                                          <p:spTgt spid="3">
                                            <p:txEl>
                                              <p:pRg st="6" end="6"/>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028"/>
                                        </p:tgtEl>
                                        <p:attrNameLst>
                                          <p:attrName>style.visibility</p:attrName>
                                        </p:attrNameLst>
                                      </p:cBhvr>
                                      <p:to>
                                        <p:strVal val="visible"/>
                                      </p:to>
                                    </p:set>
                                    <p:animEffect transition="in" filter="fade">
                                      <p:cBhvr>
                                        <p:cTn id="26"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015" y="2648527"/>
            <a:ext cx="6311785" cy="2914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p:txBody>
          <a:bodyPr/>
          <a:lstStyle/>
          <a:p>
            <a:r>
              <a:rPr lang="en-GB" dirty="0" smtClean="0"/>
              <a:t>Work Packages (section 5)</a:t>
            </a:r>
          </a:p>
          <a:p>
            <a:endParaRPr lang="en-GB" dirty="0" smtClean="0"/>
          </a:p>
          <a:p>
            <a:endParaRPr lang="en-GB" dirty="0"/>
          </a:p>
        </p:txBody>
      </p:sp>
      <p:sp>
        <p:nvSpPr>
          <p:cNvPr id="11" name="Rounded Rectangular Callout 10"/>
          <p:cNvSpPr/>
          <p:nvPr/>
        </p:nvSpPr>
        <p:spPr>
          <a:xfrm>
            <a:off x="6583507" y="4876800"/>
            <a:ext cx="2341418" cy="1447800"/>
          </a:xfrm>
          <a:prstGeom prst="wedgeRoundRectCallout">
            <a:avLst>
              <a:gd name="adj1" fmla="val -60833"/>
              <a:gd name="adj2" fmla="val -2601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Partners do not have to be involved in every WP, although balance in delivery is required</a:t>
            </a:r>
          </a:p>
        </p:txBody>
      </p:sp>
      <p:sp>
        <p:nvSpPr>
          <p:cNvPr id="12" name="Rounded Rectangular Callout 11"/>
          <p:cNvSpPr/>
          <p:nvPr/>
        </p:nvSpPr>
        <p:spPr>
          <a:xfrm>
            <a:off x="6638925" y="3514436"/>
            <a:ext cx="2286000" cy="1066800"/>
          </a:xfrm>
          <a:prstGeom prst="wedgeRoundRectCallout">
            <a:avLst>
              <a:gd name="adj1" fmla="val -62854"/>
              <a:gd name="adj2" fmla="val 1661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Similar information for every WP</a:t>
            </a:r>
            <a:endParaRPr lang="en-GB" dirty="0"/>
          </a:p>
        </p:txBody>
      </p:sp>
      <p:sp>
        <p:nvSpPr>
          <p:cNvPr id="6" name="Rounded Rectangular Callout 5"/>
          <p:cNvSpPr/>
          <p:nvPr/>
        </p:nvSpPr>
        <p:spPr>
          <a:xfrm>
            <a:off x="6666634" y="2057400"/>
            <a:ext cx="2286000" cy="1066800"/>
          </a:xfrm>
          <a:prstGeom prst="wedgeRoundRectCallout">
            <a:avLst>
              <a:gd name="adj1" fmla="val -72449"/>
              <a:gd name="adj2" fmla="val 1766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System will pre-establish 3 WPs. You can add up to 5.</a:t>
            </a:r>
            <a:endParaRPr lang="en-GB" dirty="0"/>
          </a:p>
        </p:txBody>
      </p:sp>
      <p:sp>
        <p:nvSpPr>
          <p:cNvPr id="16" name="Title 1"/>
          <p:cNvSpPr>
            <a:spLocks noGrp="1"/>
          </p:cNvSpPr>
          <p:nvPr>
            <p:ph type="title"/>
          </p:nvPr>
        </p:nvSpPr>
        <p:spPr>
          <a:xfrm>
            <a:off x="228600" y="704088"/>
            <a:ext cx="8751743" cy="743712"/>
          </a:xfrm>
        </p:spPr>
        <p:txBody>
          <a:bodyPr>
            <a:normAutofit fontScale="90000"/>
          </a:bodyPr>
          <a:lstStyle/>
          <a:p>
            <a:r>
              <a:rPr lang="en-GB" dirty="0" smtClean="0"/>
              <a:t>Overview of </a:t>
            </a:r>
            <a:r>
              <a:rPr lang="en-GB" dirty="0"/>
              <a:t>the IT application system</a:t>
            </a:r>
          </a:p>
        </p:txBody>
      </p:sp>
    </p:spTree>
    <p:extLst>
      <p:ext uri="{BB962C8B-B14F-4D97-AF65-F5344CB8AC3E}">
        <p14:creationId xmlns:p14="http://schemas.microsoft.com/office/powerpoint/2010/main" val="497037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fade">
                                      <p:cBhvr>
                                        <p:cTn id="10" dur="500"/>
                                        <p:tgtEl>
                                          <p:spTgt spid="205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 grpId="0" animBg="1"/>
      <p:bldP spid="12"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711" y="3505200"/>
            <a:ext cx="8277089" cy="280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457200" y="1752600"/>
            <a:ext cx="8229600" cy="4389120"/>
          </a:xfrm>
        </p:spPr>
        <p:txBody>
          <a:bodyPr/>
          <a:lstStyle/>
          <a:p>
            <a:r>
              <a:rPr lang="en-GB" dirty="0" smtClean="0"/>
              <a:t>Work Packages (section 5)</a:t>
            </a:r>
          </a:p>
          <a:p>
            <a:endParaRPr lang="en-GB" dirty="0" smtClean="0"/>
          </a:p>
          <a:p>
            <a:endParaRPr lang="en-GB" dirty="0"/>
          </a:p>
        </p:txBody>
      </p:sp>
      <p:sp>
        <p:nvSpPr>
          <p:cNvPr id="6" name="Rounded Rectangular Callout 5"/>
          <p:cNvSpPr/>
          <p:nvPr/>
        </p:nvSpPr>
        <p:spPr>
          <a:xfrm>
            <a:off x="2971800" y="2362200"/>
            <a:ext cx="5715000" cy="1219200"/>
          </a:xfrm>
          <a:prstGeom prst="wedgeRoundRectCallout">
            <a:avLst>
              <a:gd name="adj1" fmla="val -20513"/>
              <a:gd name="adj2" fmla="val 8273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Same information required for every work package (apart from 1, 2 and 3 requiring specifics).</a:t>
            </a:r>
          </a:p>
          <a:p>
            <a:pPr algn="ctr"/>
            <a:r>
              <a:rPr lang="en-GB" dirty="0" smtClean="0"/>
              <a:t>Consistency in the drafting will be essential, lead partner task</a:t>
            </a:r>
            <a:endParaRPr lang="en-GB" dirty="0"/>
          </a:p>
        </p:txBody>
      </p:sp>
      <p:sp>
        <p:nvSpPr>
          <p:cNvPr id="10" name="Title 1"/>
          <p:cNvSpPr>
            <a:spLocks noGrp="1"/>
          </p:cNvSpPr>
          <p:nvPr>
            <p:ph type="title"/>
          </p:nvPr>
        </p:nvSpPr>
        <p:spPr>
          <a:xfrm>
            <a:off x="228600" y="704088"/>
            <a:ext cx="8751743" cy="743712"/>
          </a:xfrm>
        </p:spPr>
        <p:txBody>
          <a:bodyPr>
            <a:normAutofit fontScale="90000"/>
          </a:bodyPr>
          <a:lstStyle/>
          <a:p>
            <a:r>
              <a:rPr lang="en-GB" dirty="0" smtClean="0"/>
              <a:t>Overview of </a:t>
            </a:r>
            <a:r>
              <a:rPr lang="en-GB" dirty="0"/>
              <a:t>the IT application system</a:t>
            </a:r>
          </a:p>
        </p:txBody>
      </p:sp>
    </p:spTree>
    <p:extLst>
      <p:ext uri="{BB962C8B-B14F-4D97-AF65-F5344CB8AC3E}">
        <p14:creationId xmlns:p14="http://schemas.microsoft.com/office/powerpoint/2010/main" val="2847362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500"/>
                                        <p:tgtEl>
                                          <p:spTgt spid="307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04088"/>
            <a:ext cx="8751743" cy="743712"/>
          </a:xfrm>
        </p:spPr>
        <p:txBody>
          <a:bodyPr>
            <a:normAutofit fontScale="90000"/>
          </a:bodyPr>
          <a:lstStyle/>
          <a:p>
            <a:r>
              <a:rPr lang="en-GB" dirty="0" smtClean="0"/>
              <a:t>Overview of </a:t>
            </a:r>
            <a:r>
              <a:rPr lang="en-GB" dirty="0"/>
              <a:t>the IT application system</a:t>
            </a:r>
          </a:p>
        </p:txBody>
      </p:sp>
      <p:sp>
        <p:nvSpPr>
          <p:cNvPr id="3" name="Content Placeholder 2"/>
          <p:cNvSpPr>
            <a:spLocks noGrp="1"/>
          </p:cNvSpPr>
          <p:nvPr>
            <p:ph idx="1"/>
          </p:nvPr>
        </p:nvSpPr>
        <p:spPr>
          <a:xfrm>
            <a:off x="457200" y="1630680"/>
            <a:ext cx="8229600" cy="4389120"/>
          </a:xfrm>
        </p:spPr>
        <p:txBody>
          <a:bodyPr/>
          <a:lstStyle/>
          <a:p>
            <a:r>
              <a:rPr lang="en-GB" dirty="0" smtClean="0"/>
              <a:t>Work Packages (section 5)</a:t>
            </a:r>
          </a:p>
          <a:p>
            <a:endParaRPr lang="en-GB" dirty="0" smtClean="0"/>
          </a:p>
          <a:p>
            <a:endParaRPr lang="en-GB"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2209800"/>
            <a:ext cx="6562725" cy="448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ular Callout 5"/>
          <p:cNvSpPr/>
          <p:nvPr/>
        </p:nvSpPr>
        <p:spPr>
          <a:xfrm>
            <a:off x="6694343" y="1981200"/>
            <a:ext cx="2286000" cy="1219200"/>
          </a:xfrm>
          <a:prstGeom prst="wedgeRoundRectCallout">
            <a:avLst>
              <a:gd name="adj1" fmla="val -56793"/>
              <a:gd name="adj2" fmla="val 1661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System will pre-establish 2 actions. You can add up to an extra 4</a:t>
            </a:r>
            <a:endParaRPr lang="en-GB" dirty="0"/>
          </a:p>
        </p:txBody>
      </p:sp>
      <p:sp>
        <p:nvSpPr>
          <p:cNvPr id="11" name="Rounded Rectangular Callout 10"/>
          <p:cNvSpPr/>
          <p:nvPr/>
        </p:nvSpPr>
        <p:spPr>
          <a:xfrm>
            <a:off x="6638925" y="5181599"/>
            <a:ext cx="2341418" cy="1514475"/>
          </a:xfrm>
          <a:prstGeom prst="wedgeRoundRectCallout">
            <a:avLst>
              <a:gd name="adj1" fmla="val -59650"/>
              <a:gd name="adj2" fmla="val 1737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Highlights difference between outputs and results, deliverable and change</a:t>
            </a:r>
          </a:p>
        </p:txBody>
      </p:sp>
      <p:sp>
        <p:nvSpPr>
          <p:cNvPr id="12" name="Rounded Rectangular Callout 11"/>
          <p:cNvSpPr/>
          <p:nvPr/>
        </p:nvSpPr>
        <p:spPr>
          <a:xfrm>
            <a:off x="6694631" y="3657600"/>
            <a:ext cx="2286000" cy="1066800"/>
          </a:xfrm>
          <a:prstGeom prst="wedgeRoundRectCallout">
            <a:avLst>
              <a:gd name="adj1" fmla="val -56793"/>
              <a:gd name="adj2" fmla="val 7115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Similar information for every action</a:t>
            </a:r>
            <a:endParaRPr lang="en-GB" dirty="0"/>
          </a:p>
        </p:txBody>
      </p:sp>
    </p:spTree>
    <p:extLst>
      <p:ext uri="{BB962C8B-B14F-4D97-AF65-F5344CB8AC3E}">
        <p14:creationId xmlns:p14="http://schemas.microsoft.com/office/powerpoint/2010/main" val="606129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P spid="11" grpId="0"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547" y="2057400"/>
            <a:ext cx="6278253"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457200" y="1524000"/>
            <a:ext cx="8229600" cy="4525963"/>
          </a:xfrm>
        </p:spPr>
        <p:txBody>
          <a:bodyPr/>
          <a:lstStyle/>
          <a:p>
            <a:r>
              <a:rPr lang="en-GB" dirty="0" smtClean="0"/>
              <a:t>Budget (section 6): all costs in €</a:t>
            </a:r>
            <a:r>
              <a:rPr lang="en-GB" dirty="0" err="1" smtClean="0"/>
              <a:t>uros</a:t>
            </a:r>
            <a:r>
              <a:rPr lang="en-GB" dirty="0" smtClean="0"/>
              <a:t>!</a:t>
            </a:r>
          </a:p>
          <a:p>
            <a:endParaRPr lang="en-GB" dirty="0" smtClean="0"/>
          </a:p>
          <a:p>
            <a:endParaRPr lang="en-GB" dirty="0"/>
          </a:p>
        </p:txBody>
      </p:sp>
      <p:sp>
        <p:nvSpPr>
          <p:cNvPr id="6" name="Rounded Rectangular Callout 5"/>
          <p:cNvSpPr/>
          <p:nvPr/>
        </p:nvSpPr>
        <p:spPr>
          <a:xfrm>
            <a:off x="6694343" y="2209800"/>
            <a:ext cx="2286000" cy="1066800"/>
          </a:xfrm>
          <a:prstGeom prst="wedgeRoundRectCallout">
            <a:avLst>
              <a:gd name="adj1" fmla="val -65126"/>
              <a:gd name="adj2" fmla="val 5768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For partner with state-aid issues, rate could be reduced</a:t>
            </a:r>
            <a:endParaRPr lang="en-GB" dirty="0"/>
          </a:p>
        </p:txBody>
      </p:sp>
      <p:sp>
        <p:nvSpPr>
          <p:cNvPr id="11" name="Rounded Rectangular Callout 10"/>
          <p:cNvSpPr/>
          <p:nvPr/>
        </p:nvSpPr>
        <p:spPr>
          <a:xfrm>
            <a:off x="6694343" y="5562600"/>
            <a:ext cx="2286000" cy="1219200"/>
          </a:xfrm>
          <a:prstGeom prst="wedgeRoundRectCallout">
            <a:avLst>
              <a:gd name="adj1" fmla="val -66317"/>
              <a:gd name="adj2" fmla="val -2559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Not a compulsory section if not relevant to the partners</a:t>
            </a:r>
          </a:p>
        </p:txBody>
      </p:sp>
      <p:sp>
        <p:nvSpPr>
          <p:cNvPr id="12" name="Rounded Rectangular Callout 11"/>
          <p:cNvSpPr/>
          <p:nvPr/>
        </p:nvSpPr>
        <p:spPr>
          <a:xfrm>
            <a:off x="6694343" y="4343400"/>
            <a:ext cx="2285999" cy="1066800"/>
          </a:xfrm>
          <a:prstGeom prst="wedgeRoundRectCallout">
            <a:avLst>
              <a:gd name="adj1" fmla="val -64292"/>
              <a:gd name="adj2" fmla="val 1669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Make sure you double check your partners location</a:t>
            </a:r>
            <a:endParaRPr lang="en-GB" dirty="0"/>
          </a:p>
        </p:txBody>
      </p:sp>
      <p:sp>
        <p:nvSpPr>
          <p:cNvPr id="10" name="Rounded Rectangular Callout 9"/>
          <p:cNvSpPr/>
          <p:nvPr/>
        </p:nvSpPr>
        <p:spPr>
          <a:xfrm>
            <a:off x="6694343" y="3429000"/>
            <a:ext cx="2285999" cy="762000"/>
          </a:xfrm>
          <a:prstGeom prst="wedgeRoundRectCallout">
            <a:avLst>
              <a:gd name="adj1" fmla="val -65543"/>
              <a:gd name="adj2" fmla="val 4250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Depends on your organisation status</a:t>
            </a:r>
            <a:endParaRPr lang="en-GB" dirty="0"/>
          </a:p>
        </p:txBody>
      </p:sp>
      <p:sp>
        <p:nvSpPr>
          <p:cNvPr id="4" name="Title 3"/>
          <p:cNvSpPr>
            <a:spLocks noGrp="1"/>
          </p:cNvSpPr>
          <p:nvPr>
            <p:ph type="title"/>
          </p:nvPr>
        </p:nvSpPr>
        <p:spPr/>
        <p:txBody>
          <a:bodyPr/>
          <a:lstStyle/>
          <a:p>
            <a:endParaRPr lang="en-GB"/>
          </a:p>
        </p:txBody>
      </p:sp>
      <p:sp>
        <p:nvSpPr>
          <p:cNvPr id="13" name="Title 1"/>
          <p:cNvSpPr txBox="1">
            <a:spLocks/>
          </p:cNvSpPr>
          <p:nvPr/>
        </p:nvSpPr>
        <p:spPr>
          <a:xfrm>
            <a:off x="228600" y="704088"/>
            <a:ext cx="8751743" cy="743712"/>
          </a:xfrm>
          <a:prstGeom prst="rect">
            <a:avLst/>
          </a:prstGeom>
        </p:spPr>
        <p:txBody>
          <a:bodyPr vert="horz" lIns="0" rIns="0" bIns="0" anchor="b">
            <a:normAutofit fontScale="900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en-GB" smtClean="0"/>
              <a:t>Overview of the IT application system</a:t>
            </a:r>
            <a:endParaRPr lang="en-GB" dirty="0"/>
          </a:p>
        </p:txBody>
      </p:sp>
    </p:spTree>
    <p:extLst>
      <p:ext uri="{BB962C8B-B14F-4D97-AF65-F5344CB8AC3E}">
        <p14:creationId xmlns:p14="http://schemas.microsoft.com/office/powerpoint/2010/main" val="522201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fade">
                                      <p:cBhvr>
                                        <p:cTn id="10" dur="500"/>
                                        <p:tgtEl>
                                          <p:spTgt spid="409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P spid="11" grpId="0" animBg="1"/>
      <p:bldP spid="12"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fontScale="90000"/>
          </a:bodyPr>
          <a:lstStyle/>
          <a:p>
            <a:r>
              <a:rPr lang="en-GB" dirty="0" smtClean="0"/>
              <a:t>As a project partner, what’s next?</a:t>
            </a:r>
            <a:endParaRPr lang="en-GB" dirty="0"/>
          </a:p>
        </p:txBody>
      </p:sp>
      <p:sp>
        <p:nvSpPr>
          <p:cNvPr id="3" name="Content Placeholder 2"/>
          <p:cNvSpPr>
            <a:spLocks noGrp="1"/>
          </p:cNvSpPr>
          <p:nvPr>
            <p:ph idx="1"/>
          </p:nvPr>
        </p:nvSpPr>
        <p:spPr>
          <a:xfrm>
            <a:off x="457200" y="1600200"/>
            <a:ext cx="8229600" cy="4389120"/>
          </a:xfrm>
        </p:spPr>
        <p:txBody>
          <a:bodyPr>
            <a:normAutofit lnSpcReduction="10000"/>
          </a:bodyPr>
          <a:lstStyle/>
          <a:p>
            <a:r>
              <a:rPr lang="en-GB" dirty="0" smtClean="0"/>
              <a:t>Take into consideration expectations (programme’s, UK, your organisation’s and LP’s) and tailor your involvement accordingly</a:t>
            </a:r>
          </a:p>
          <a:p>
            <a:endParaRPr lang="en-GB" dirty="0" smtClean="0"/>
          </a:p>
          <a:p>
            <a:r>
              <a:rPr lang="en-GB" dirty="0" smtClean="0"/>
              <a:t>Input in project work plan (tasks, expected results, risk management…)</a:t>
            </a:r>
          </a:p>
          <a:p>
            <a:endParaRPr lang="en-GB" dirty="0" smtClean="0"/>
          </a:p>
          <a:p>
            <a:r>
              <a:rPr lang="en-GB" dirty="0" smtClean="0"/>
              <a:t>Realistically quantify your outputs for each WP</a:t>
            </a:r>
          </a:p>
          <a:p>
            <a:endParaRPr lang="en-GB" dirty="0" smtClean="0"/>
          </a:p>
          <a:p>
            <a:r>
              <a:rPr lang="en-GB" dirty="0" smtClean="0"/>
              <a:t>Make sure you have a say in your budget!</a:t>
            </a:r>
          </a:p>
        </p:txBody>
      </p:sp>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76" t="17792" r="6439" b="19865"/>
          <a:stretch/>
        </p:blipFill>
        <p:spPr bwMode="auto">
          <a:xfrm>
            <a:off x="6705600" y="6096000"/>
            <a:ext cx="2288311" cy="5979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dclg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3073" y="6096000"/>
            <a:ext cx="1072527" cy="597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4550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GB" dirty="0" smtClean="0"/>
              <a:t>Budget preparation costs:</a:t>
            </a:r>
          </a:p>
          <a:p>
            <a:pPr lvl="1"/>
            <a:r>
              <a:rPr lang="en-GB" dirty="0" smtClean="0"/>
              <a:t>Preparation costs: </a:t>
            </a:r>
            <a:r>
              <a:rPr lang="en-GB" dirty="0"/>
              <a:t>arrangements</a:t>
            </a:r>
            <a:r>
              <a:rPr lang="en-GB" dirty="0" smtClean="0"/>
              <a:t> should be made by projects now, to be included in budget:</a:t>
            </a:r>
          </a:p>
          <a:p>
            <a:pPr marL="0" indent="0">
              <a:buNone/>
            </a:pPr>
            <a:r>
              <a:rPr lang="en-GB" dirty="0" smtClean="0"/>
              <a:t>	</a:t>
            </a:r>
            <a:r>
              <a:rPr lang="en-GB" sz="2800" dirty="0"/>
              <a:t>€10 200 + (€ 800 x number of partners) </a:t>
            </a:r>
          </a:p>
          <a:p>
            <a:pPr lvl="1"/>
            <a:r>
              <a:rPr lang="en-GB" dirty="0" smtClean="0"/>
              <a:t>Shared between partners, evenly or not</a:t>
            </a:r>
          </a:p>
          <a:p>
            <a:pPr lvl="1"/>
            <a:r>
              <a:rPr lang="en-GB" dirty="0" smtClean="0"/>
              <a:t>To be allocated to WP Preparation, across eligible budget lines (staff, travels…)</a:t>
            </a:r>
          </a:p>
          <a:p>
            <a:pPr lvl="1"/>
            <a:r>
              <a:rPr lang="en-GB" dirty="0" smtClean="0"/>
              <a:t>No evidence will be required</a:t>
            </a:r>
          </a:p>
        </p:txBody>
      </p:sp>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76" t="17792" r="6439" b="19865"/>
          <a:stretch/>
        </p:blipFill>
        <p:spPr bwMode="auto">
          <a:xfrm>
            <a:off x="6705600" y="6096000"/>
            <a:ext cx="2288311" cy="5979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dclg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3073" y="6096000"/>
            <a:ext cx="1072527" cy="597934"/>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457200" y="704088"/>
            <a:ext cx="8229600" cy="743712"/>
          </a:xfrm>
          <a:prstGeom prst="rect">
            <a:avLst/>
          </a:prstGeom>
        </p:spPr>
        <p:txBody>
          <a:bodyPr vert="horz" lIns="0" rIns="0" bIns="0" anchor="b">
            <a:normAutofit fontScale="900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en-GB" dirty="0" smtClean="0"/>
              <a:t>As a project partner, what’s next?</a:t>
            </a:r>
            <a:endParaRPr lang="en-GB" dirty="0"/>
          </a:p>
        </p:txBody>
      </p:sp>
    </p:spTree>
    <p:extLst>
      <p:ext uri="{BB962C8B-B14F-4D97-AF65-F5344CB8AC3E}">
        <p14:creationId xmlns:p14="http://schemas.microsoft.com/office/powerpoint/2010/main" val="3156638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Next steps and deadlines</a:t>
            </a:r>
          </a:p>
        </p:txBody>
      </p:sp>
      <p:sp>
        <p:nvSpPr>
          <p:cNvPr id="3" name="Content Placeholder 2"/>
          <p:cNvSpPr>
            <a:spLocks noGrp="1"/>
          </p:cNvSpPr>
          <p:nvPr>
            <p:ph idx="1"/>
          </p:nvPr>
        </p:nvSpPr>
        <p:spPr/>
        <p:txBody>
          <a:bodyPr/>
          <a:lstStyle/>
          <a:p>
            <a:r>
              <a:rPr lang="en-GB" dirty="0" smtClean="0"/>
              <a:t>Call open on October 31</a:t>
            </a:r>
            <a:r>
              <a:rPr lang="en-GB" baseline="30000" dirty="0" smtClean="0"/>
              <a:t>st</a:t>
            </a:r>
            <a:endParaRPr lang="en-GB" dirty="0" smtClean="0"/>
          </a:p>
          <a:p>
            <a:r>
              <a:rPr lang="en-GB" dirty="0" smtClean="0"/>
              <a:t>Call closes on December 19</a:t>
            </a:r>
            <a:r>
              <a:rPr lang="en-GB" baseline="30000" dirty="0" smtClean="0"/>
              <a:t>th</a:t>
            </a:r>
            <a:r>
              <a:rPr lang="en-GB" dirty="0" smtClean="0"/>
              <a:t> </a:t>
            </a:r>
          </a:p>
          <a:p>
            <a:endParaRPr lang="en-GB" dirty="0" smtClean="0"/>
          </a:p>
          <a:p>
            <a:r>
              <a:rPr lang="en-GB" dirty="0" smtClean="0"/>
              <a:t>Projects appraisals over 1</a:t>
            </a:r>
            <a:r>
              <a:rPr lang="en-GB" baseline="30000" dirty="0" smtClean="0"/>
              <a:t>st</a:t>
            </a:r>
            <a:r>
              <a:rPr lang="en-GB" dirty="0" smtClean="0"/>
              <a:t> quarter 2017</a:t>
            </a:r>
          </a:p>
          <a:p>
            <a:endParaRPr lang="en-GB" dirty="0" smtClean="0"/>
          </a:p>
          <a:p>
            <a:r>
              <a:rPr lang="en-GB" dirty="0" smtClean="0"/>
              <a:t>Decisions late-March, early April 2017</a:t>
            </a:r>
          </a:p>
          <a:p>
            <a:endParaRPr lang="en-GB" dirty="0"/>
          </a:p>
        </p:txBody>
      </p:sp>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76" t="17792" r="6439" b="19865"/>
          <a:stretch/>
        </p:blipFill>
        <p:spPr bwMode="auto">
          <a:xfrm>
            <a:off x="6705600" y="6096000"/>
            <a:ext cx="2288311" cy="5979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dclg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3073" y="6096000"/>
            <a:ext cx="1072527" cy="597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7169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570037"/>
            <a:ext cx="8382000" cy="4754563"/>
          </a:xfrm>
        </p:spPr>
        <p:txBody>
          <a:bodyPr>
            <a:normAutofit/>
          </a:bodyPr>
          <a:lstStyle/>
          <a:p>
            <a:r>
              <a:rPr lang="en-GB" dirty="0" smtClean="0"/>
              <a:t>Budget categories:</a:t>
            </a:r>
          </a:p>
          <a:p>
            <a:pPr lvl="2"/>
            <a:r>
              <a:rPr lang="en-GB" dirty="0" smtClean="0"/>
              <a:t>Staff: </a:t>
            </a:r>
          </a:p>
          <a:p>
            <a:pPr lvl="3"/>
            <a:r>
              <a:rPr lang="en-GB" dirty="0" smtClean="0"/>
              <a:t>Flat </a:t>
            </a:r>
            <a:r>
              <a:rPr lang="en-GB" dirty="0"/>
              <a:t>rate: </a:t>
            </a:r>
            <a:r>
              <a:rPr lang="en-GB" dirty="0" smtClean="0"/>
              <a:t>20</a:t>
            </a:r>
            <a:r>
              <a:rPr lang="en-GB" dirty="0"/>
              <a:t>% of </a:t>
            </a:r>
            <a:r>
              <a:rPr lang="en-GB" dirty="0" smtClean="0"/>
              <a:t>direct eligible costs </a:t>
            </a:r>
            <a:r>
              <a:rPr lang="en-GB" dirty="0"/>
              <a:t>of the </a:t>
            </a:r>
            <a:r>
              <a:rPr lang="en-GB" dirty="0" smtClean="0"/>
              <a:t>project </a:t>
            </a:r>
            <a:r>
              <a:rPr lang="en-GB" dirty="0"/>
              <a:t>budget excluding staff costs. No </a:t>
            </a:r>
            <a:r>
              <a:rPr lang="en-GB" dirty="0" smtClean="0"/>
              <a:t>evidence will </a:t>
            </a:r>
            <a:r>
              <a:rPr lang="en-GB" dirty="0"/>
              <a:t>be required </a:t>
            </a:r>
          </a:p>
          <a:p>
            <a:pPr lvl="3"/>
            <a:r>
              <a:rPr lang="en-GB" dirty="0" smtClean="0"/>
              <a:t>Direct </a:t>
            </a:r>
            <a:r>
              <a:rPr lang="en-GB" dirty="0"/>
              <a:t>costs: based on real and project related staff expenditure </a:t>
            </a:r>
            <a:endParaRPr lang="en-GB" dirty="0" smtClean="0"/>
          </a:p>
          <a:p>
            <a:pPr lvl="2"/>
            <a:r>
              <a:rPr lang="en-GB" dirty="0" smtClean="0"/>
              <a:t>Overheads: </a:t>
            </a:r>
            <a:r>
              <a:rPr lang="en-GB" dirty="0"/>
              <a:t>15% of direct staff </a:t>
            </a:r>
            <a:r>
              <a:rPr lang="en-GB" dirty="0" smtClean="0"/>
              <a:t>costs (if flat </a:t>
            </a:r>
            <a:r>
              <a:rPr lang="en-GB" dirty="0"/>
              <a:t>rate for staff costs, </a:t>
            </a:r>
            <a:r>
              <a:rPr lang="en-GB" dirty="0" smtClean="0"/>
              <a:t>overheads cannot </a:t>
            </a:r>
            <a:r>
              <a:rPr lang="en-GB" dirty="0"/>
              <a:t>be claimed</a:t>
            </a:r>
            <a:r>
              <a:rPr lang="en-GB" dirty="0" smtClean="0"/>
              <a:t>)</a:t>
            </a:r>
          </a:p>
          <a:p>
            <a:pPr lvl="2"/>
            <a:r>
              <a:rPr lang="en-GB" dirty="0" smtClean="0"/>
              <a:t>In-kind contributions: careful assessment of their value</a:t>
            </a:r>
          </a:p>
          <a:p>
            <a:pPr lvl="2"/>
            <a:r>
              <a:rPr lang="en-GB" dirty="0" smtClean="0"/>
              <a:t>Equipment: full cost or depreciation</a:t>
            </a:r>
          </a:p>
          <a:p>
            <a:pPr lvl="2"/>
            <a:r>
              <a:rPr lang="en-GB" dirty="0" smtClean="0"/>
              <a:t>T&amp;S: real costs or allowance depending on internal rules</a:t>
            </a:r>
          </a:p>
          <a:p>
            <a:pPr lvl="2"/>
            <a:r>
              <a:rPr lang="en-GB" dirty="0" smtClean="0"/>
              <a:t>External expertise and services: anticipate and potentially ask for quotes now</a:t>
            </a:r>
            <a:r>
              <a:rPr lang="en-GB" dirty="0"/>
              <a:t> </a:t>
            </a:r>
            <a:r>
              <a:rPr lang="en-GB" dirty="0" smtClean="0"/>
              <a:t>for accurate budgeting</a:t>
            </a:r>
          </a:p>
        </p:txBody>
      </p:sp>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76" t="17792" r="6439" b="19865"/>
          <a:stretch/>
        </p:blipFill>
        <p:spPr bwMode="auto">
          <a:xfrm>
            <a:off x="6705600" y="6096000"/>
            <a:ext cx="2288311" cy="5979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dclg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3073" y="6096000"/>
            <a:ext cx="1072527" cy="597934"/>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a:xfrm>
            <a:off x="457200" y="704088"/>
            <a:ext cx="8229600" cy="743712"/>
          </a:xfrm>
          <a:prstGeom prst="rect">
            <a:avLst/>
          </a:prstGeom>
        </p:spPr>
        <p:txBody>
          <a:bodyPr vert="horz" lIns="0" rIns="0" bIns="0" anchor="b">
            <a:normAutofit fontScale="900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en-GB" dirty="0" smtClean="0"/>
              <a:t>As a project partner, what’s next?</a:t>
            </a:r>
            <a:endParaRPr lang="en-GB" dirty="0"/>
          </a:p>
        </p:txBody>
      </p:sp>
    </p:spTree>
    <p:extLst>
      <p:ext uri="{BB962C8B-B14F-4D97-AF65-F5344CB8AC3E}">
        <p14:creationId xmlns:p14="http://schemas.microsoft.com/office/powerpoint/2010/main" val="4124761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600200"/>
            <a:ext cx="8612911" cy="4953000"/>
          </a:xfrm>
        </p:spPr>
        <p:txBody>
          <a:bodyPr>
            <a:normAutofit lnSpcReduction="10000"/>
          </a:bodyPr>
          <a:lstStyle/>
          <a:p>
            <a:r>
              <a:rPr lang="en-GB" sz="2800" dirty="0" smtClean="0"/>
              <a:t>Budget preparation:</a:t>
            </a:r>
          </a:p>
          <a:p>
            <a:pPr lvl="1"/>
            <a:r>
              <a:rPr lang="en-GB" sz="2800" dirty="0" smtClean="0"/>
              <a:t>Non-delivery </a:t>
            </a:r>
            <a:r>
              <a:rPr lang="en-GB" sz="2800" dirty="0"/>
              <a:t>costs to </a:t>
            </a:r>
            <a:r>
              <a:rPr lang="en-GB" sz="2800" dirty="0" smtClean="0"/>
              <a:t>be considered </a:t>
            </a:r>
            <a:r>
              <a:rPr lang="en-GB" sz="2800" dirty="0"/>
              <a:t>(</a:t>
            </a:r>
            <a:r>
              <a:rPr lang="en-GB" sz="2800" dirty="0" smtClean="0"/>
              <a:t>FLC…)</a:t>
            </a:r>
          </a:p>
          <a:p>
            <a:pPr lvl="1"/>
            <a:endParaRPr lang="en-GB" sz="2800" dirty="0"/>
          </a:p>
          <a:p>
            <a:pPr lvl="1"/>
            <a:r>
              <a:rPr lang="en-GB" sz="2800" dirty="0" smtClean="0"/>
              <a:t>Exchange rate issue: to be decided by non-€</a:t>
            </a:r>
            <a:r>
              <a:rPr lang="en-GB" sz="2800" dirty="0" err="1" smtClean="0"/>
              <a:t>uros</a:t>
            </a:r>
            <a:r>
              <a:rPr lang="en-GB" sz="2800" dirty="0" smtClean="0"/>
              <a:t> partners when designing budget.</a:t>
            </a:r>
          </a:p>
          <a:p>
            <a:pPr lvl="1"/>
            <a:endParaRPr lang="en-GB" sz="2800" dirty="0" smtClean="0"/>
          </a:p>
          <a:p>
            <a:pPr lvl="1"/>
            <a:r>
              <a:rPr lang="en-GB" sz="2800" dirty="0" smtClean="0"/>
              <a:t>Always </a:t>
            </a:r>
            <a:r>
              <a:rPr lang="en-GB" sz="2800" dirty="0"/>
              <a:t>check costs </a:t>
            </a:r>
            <a:r>
              <a:rPr lang="en-GB" sz="2800" dirty="0" smtClean="0"/>
              <a:t>eligibility!</a:t>
            </a:r>
          </a:p>
          <a:p>
            <a:pPr lvl="1"/>
            <a:endParaRPr lang="en-GB" sz="2800" dirty="0" smtClean="0"/>
          </a:p>
          <a:p>
            <a:pPr lvl="1"/>
            <a:r>
              <a:rPr lang="en-GB" sz="2800" dirty="0" smtClean="0"/>
              <a:t>Use the extensive manual, includes audit trail requirements for each budget category</a:t>
            </a:r>
          </a:p>
        </p:txBody>
      </p:sp>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76" t="17792" r="6439" b="19865"/>
          <a:stretch/>
        </p:blipFill>
        <p:spPr bwMode="auto">
          <a:xfrm>
            <a:off x="6705600" y="6096000"/>
            <a:ext cx="2288311" cy="5979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dclg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3073" y="6096000"/>
            <a:ext cx="1072527" cy="597934"/>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457200" y="704088"/>
            <a:ext cx="8229600" cy="743712"/>
          </a:xfrm>
          <a:prstGeom prst="rect">
            <a:avLst/>
          </a:prstGeom>
        </p:spPr>
        <p:txBody>
          <a:bodyPr vert="horz" lIns="0" rIns="0" bIns="0" anchor="b">
            <a:normAutofit fontScale="900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en-GB" dirty="0" smtClean="0"/>
              <a:t>As a project partner, what’s next?</a:t>
            </a:r>
            <a:endParaRPr lang="en-GB" dirty="0"/>
          </a:p>
        </p:txBody>
      </p:sp>
    </p:spTree>
    <p:extLst>
      <p:ext uri="{BB962C8B-B14F-4D97-AF65-F5344CB8AC3E}">
        <p14:creationId xmlns:p14="http://schemas.microsoft.com/office/powerpoint/2010/main" val="3192831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r>
              <a:rPr lang="en-GB" b="1" dirty="0" smtClean="0"/>
              <a:t>Financing plan</a:t>
            </a:r>
            <a:r>
              <a:rPr lang="en-GB" dirty="0" smtClean="0"/>
              <a:t>: secure your match-funding</a:t>
            </a:r>
          </a:p>
          <a:p>
            <a:endParaRPr lang="en-GB" dirty="0" smtClean="0"/>
          </a:p>
          <a:p>
            <a:r>
              <a:rPr lang="en-GB" b="1" dirty="0" smtClean="0"/>
              <a:t>Ensure your </a:t>
            </a:r>
            <a:r>
              <a:rPr lang="en-GB" b="1" dirty="0" err="1" smtClean="0"/>
              <a:t>cashflow</a:t>
            </a:r>
            <a:r>
              <a:rPr lang="en-GB" b="1" dirty="0" smtClean="0"/>
              <a:t> capacity</a:t>
            </a:r>
            <a:r>
              <a:rPr lang="en-GB" dirty="0" smtClean="0"/>
              <a:t>: establish need for advance payment (5%, deducted from 1</a:t>
            </a:r>
            <a:r>
              <a:rPr lang="en-GB" baseline="30000" dirty="0" smtClean="0"/>
              <a:t>st</a:t>
            </a:r>
            <a:r>
              <a:rPr lang="en-GB" dirty="0" smtClean="0"/>
              <a:t> payment claim).</a:t>
            </a:r>
          </a:p>
          <a:p>
            <a:endParaRPr lang="en-GB" dirty="0" smtClean="0"/>
          </a:p>
          <a:p>
            <a:r>
              <a:rPr lang="en-GB" b="1" dirty="0" smtClean="0"/>
              <a:t>Check your state-aid status</a:t>
            </a:r>
            <a:r>
              <a:rPr lang="en-GB" dirty="0" smtClean="0"/>
              <a:t>:</a:t>
            </a:r>
            <a:r>
              <a:rPr lang="en-GB" dirty="0"/>
              <a:t> Partners involved in project proposals shall check the State aid implications. In the work package and budget plan descriptions, for each partner, the origin and amounts potentially subject to State aid rules and which rules apply shall be identified. </a:t>
            </a:r>
          </a:p>
          <a:p>
            <a:endParaRPr lang="en-GB" dirty="0" smtClean="0"/>
          </a:p>
          <a:p>
            <a:r>
              <a:rPr lang="en-GB" dirty="0" smtClean="0"/>
              <a:t>Partner statement will not be required until project is approved</a:t>
            </a:r>
          </a:p>
          <a:p>
            <a:endParaRPr lang="en-GB" dirty="0"/>
          </a:p>
          <a:p>
            <a:r>
              <a:rPr lang="en-GB" dirty="0" smtClean="0"/>
              <a:t>Feel free to contact me!</a:t>
            </a:r>
            <a:endParaRPr lang="en-GB" dirty="0"/>
          </a:p>
        </p:txBody>
      </p:sp>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76" t="17792" r="6439" b="19865"/>
          <a:stretch/>
        </p:blipFill>
        <p:spPr bwMode="auto">
          <a:xfrm>
            <a:off x="6705600" y="6096000"/>
            <a:ext cx="2288311" cy="5979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dclg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3073" y="6096000"/>
            <a:ext cx="1072527" cy="597934"/>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457200" y="704088"/>
            <a:ext cx="8229600" cy="743712"/>
          </a:xfrm>
          <a:prstGeom prst="rect">
            <a:avLst/>
          </a:prstGeom>
        </p:spPr>
        <p:txBody>
          <a:bodyPr vert="horz" lIns="0" rIns="0" bIns="0" anchor="b">
            <a:normAutofit fontScale="900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en-GB" dirty="0" smtClean="0"/>
              <a:t>As a project partner, what’s next?</a:t>
            </a:r>
            <a:endParaRPr lang="en-GB" dirty="0"/>
          </a:p>
        </p:txBody>
      </p:sp>
    </p:spTree>
    <p:extLst>
      <p:ext uri="{BB962C8B-B14F-4D97-AF65-F5344CB8AC3E}">
        <p14:creationId xmlns:p14="http://schemas.microsoft.com/office/powerpoint/2010/main" val="1616728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8062" y="1875137"/>
            <a:ext cx="4211338" cy="4211338"/>
          </a:xfrm>
          <a:prstGeom prst="rect">
            <a:avLst/>
          </a:prstGeom>
        </p:spPr>
      </p:pic>
      <p:sp>
        <p:nvSpPr>
          <p:cNvPr id="2" name="Title 1"/>
          <p:cNvSpPr>
            <a:spLocks noGrp="1"/>
          </p:cNvSpPr>
          <p:nvPr>
            <p:ph type="title"/>
          </p:nvPr>
        </p:nvSpPr>
        <p:spPr/>
        <p:txBody>
          <a:bodyPr/>
          <a:lstStyle/>
          <a:p>
            <a:r>
              <a:rPr lang="en-GB" dirty="0" smtClean="0"/>
              <a:t>Questions?</a:t>
            </a:r>
            <a:endParaRPr lang="en-GB" dirty="0"/>
          </a:p>
        </p:txBody>
      </p:sp>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776" t="17792" r="6439" b="19865"/>
          <a:stretch/>
        </p:blipFill>
        <p:spPr bwMode="auto">
          <a:xfrm>
            <a:off x="6705600" y="6096000"/>
            <a:ext cx="2288311" cy="5979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dclg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3073" y="6096000"/>
            <a:ext cx="1072527" cy="597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455069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Image result for atlantic area"/>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250" t="2286" r="19607" b="4344"/>
          <a:stretch/>
        </p:blipFill>
        <p:spPr bwMode="auto">
          <a:xfrm>
            <a:off x="4576618" y="0"/>
            <a:ext cx="4567382"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228600" y="304801"/>
            <a:ext cx="4110872" cy="1904999"/>
          </a:xfrm>
        </p:spPr>
        <p:txBody>
          <a:bodyPr>
            <a:normAutofit fontScale="90000"/>
          </a:bodyPr>
          <a:lstStyle/>
          <a:p>
            <a:r>
              <a:rPr lang="en-GB" dirty="0" smtClean="0"/>
              <a:t>Thank you for your attention!</a:t>
            </a:r>
            <a:endParaRPr lang="en-GB" dirty="0"/>
          </a:p>
        </p:txBody>
      </p:sp>
      <p:sp>
        <p:nvSpPr>
          <p:cNvPr id="3" name="Subtitle 2"/>
          <p:cNvSpPr>
            <a:spLocks noGrp="1"/>
          </p:cNvSpPr>
          <p:nvPr>
            <p:ph type="subTitle" idx="1"/>
          </p:nvPr>
        </p:nvSpPr>
        <p:spPr>
          <a:xfrm>
            <a:off x="228599" y="2362200"/>
            <a:ext cx="4285671" cy="3048000"/>
          </a:xfrm>
        </p:spPr>
        <p:txBody>
          <a:bodyPr>
            <a:normAutofit fontScale="92500"/>
          </a:bodyPr>
          <a:lstStyle/>
          <a:p>
            <a:pPr algn="l"/>
            <a:r>
              <a:rPr lang="en-GB" dirty="0" smtClean="0"/>
              <a:t>Contact details:</a:t>
            </a:r>
          </a:p>
          <a:p>
            <a:pPr algn="l"/>
            <a:r>
              <a:rPr lang="en-GB" sz="1800" dirty="0" smtClean="0"/>
              <a:t>Mail: </a:t>
            </a:r>
          </a:p>
          <a:p>
            <a:pPr algn="l"/>
            <a:r>
              <a:rPr lang="en-GB" sz="1800" dirty="0" smtClean="0">
                <a:hlinkClick r:id="rId4"/>
              </a:rPr>
              <a:t>guillaume.le-palud@communities.gsi.gov.uk</a:t>
            </a:r>
            <a:r>
              <a:rPr lang="en-GB" sz="1800" dirty="0" smtClean="0"/>
              <a:t> </a:t>
            </a:r>
            <a:endParaRPr lang="en-GB" sz="1800" dirty="0"/>
          </a:p>
          <a:p>
            <a:pPr algn="l"/>
            <a:endParaRPr lang="en-GB" sz="1800" dirty="0" smtClean="0"/>
          </a:p>
          <a:p>
            <a:pPr algn="l"/>
            <a:r>
              <a:rPr lang="en-GB" sz="1800" dirty="0" smtClean="0"/>
              <a:t>Phone: </a:t>
            </a:r>
            <a:r>
              <a:rPr lang="en-US" sz="1800" dirty="0" smtClean="0"/>
              <a:t>+44 (0)7825 </a:t>
            </a:r>
            <a:r>
              <a:rPr lang="en-US" sz="1800" dirty="0"/>
              <a:t>645 583 </a:t>
            </a:r>
            <a:endParaRPr lang="en-US" sz="1800" dirty="0" smtClean="0"/>
          </a:p>
          <a:p>
            <a:pPr algn="l"/>
            <a:endParaRPr lang="en-US" sz="1800" dirty="0" smtClean="0"/>
          </a:p>
          <a:p>
            <a:pPr algn="l"/>
            <a:r>
              <a:rPr lang="en-US" sz="1800" dirty="0" smtClean="0"/>
              <a:t>Website</a:t>
            </a:r>
            <a:r>
              <a:rPr lang="en-US" sz="1800" dirty="0"/>
              <a:t>: </a:t>
            </a:r>
            <a:r>
              <a:rPr lang="en-US" sz="1800" dirty="0" smtClean="0">
                <a:hlinkClick r:id="rId5"/>
              </a:rPr>
              <a:t>www.atlanticarea.eu</a:t>
            </a:r>
            <a:r>
              <a:rPr lang="en-US" sz="1800" dirty="0" smtClean="0"/>
              <a:t> </a:t>
            </a:r>
          </a:p>
          <a:p>
            <a:pPr algn="l"/>
            <a:endParaRPr lang="en-US" sz="1800" dirty="0" smtClean="0"/>
          </a:p>
          <a:p>
            <a:pPr algn="l"/>
            <a:r>
              <a:rPr lang="en-US" sz="1800" dirty="0" smtClean="0"/>
              <a:t>Twitter: </a:t>
            </a:r>
            <a:r>
              <a:rPr lang="en-GB" sz="1800" dirty="0" smtClean="0">
                <a:hlinkClick r:id="rId6"/>
              </a:rPr>
              <a:t>@</a:t>
            </a:r>
            <a:r>
              <a:rPr lang="en-GB" sz="1800" dirty="0" err="1" smtClean="0">
                <a:hlinkClick r:id="rId6"/>
              </a:rPr>
              <a:t>AtlanticArea</a:t>
            </a:r>
            <a:r>
              <a:rPr lang="en-GB" sz="1800" dirty="0"/>
              <a:t> </a:t>
            </a:r>
            <a:r>
              <a:rPr lang="en-GB" sz="1800" dirty="0" smtClean="0"/>
              <a:t>&amp; </a:t>
            </a:r>
            <a:r>
              <a:rPr lang="en-GB" sz="1800" dirty="0" smtClean="0">
                <a:hlinkClick r:id="rId7"/>
              </a:rPr>
              <a:t>@</a:t>
            </a:r>
            <a:r>
              <a:rPr lang="en-GB" sz="1800" dirty="0" err="1" smtClean="0">
                <a:hlinkClick r:id="rId7"/>
              </a:rPr>
              <a:t>GLePalud</a:t>
            </a:r>
            <a:endParaRPr lang="en-GB" dirty="0"/>
          </a:p>
        </p:txBody>
      </p:sp>
      <p:pic>
        <p:nvPicPr>
          <p:cNvPr id="1026" name="Picture 2" descr="First Interreg Atlantic Area 2014-2020 Monitoring Committee meeting marks the start of the programme on 20 January in Porto"/>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6776" t="17792" r="6439" b="19865"/>
          <a:stretch/>
        </p:blipFill>
        <p:spPr bwMode="auto">
          <a:xfrm>
            <a:off x="152400" y="5715000"/>
            <a:ext cx="3118520" cy="81486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dclg logo"/>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34509" y="5548932"/>
            <a:ext cx="1759524" cy="980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76574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Update on </a:t>
            </a:r>
            <a:r>
              <a:rPr lang="en-GB" dirty="0" err="1"/>
              <a:t>Brexit</a:t>
            </a:r>
            <a:r>
              <a:rPr lang="en-GB" dirty="0"/>
              <a:t> implications</a:t>
            </a:r>
          </a:p>
        </p:txBody>
      </p:sp>
      <p:sp>
        <p:nvSpPr>
          <p:cNvPr id="3" name="Content Placeholder 2"/>
          <p:cNvSpPr>
            <a:spLocks noGrp="1"/>
          </p:cNvSpPr>
          <p:nvPr>
            <p:ph idx="1"/>
          </p:nvPr>
        </p:nvSpPr>
        <p:spPr/>
        <p:txBody>
          <a:bodyPr/>
          <a:lstStyle/>
          <a:p>
            <a:r>
              <a:rPr lang="en-GB" dirty="0" smtClean="0"/>
              <a:t>HM Treasury announcement:</a:t>
            </a:r>
          </a:p>
          <a:p>
            <a:r>
              <a:rPr lang="en-GB" dirty="0" smtClean="0"/>
              <a:t>All projects contracted before UK leaves the EU will have funding secured post </a:t>
            </a:r>
            <a:r>
              <a:rPr lang="en-GB" dirty="0" err="1" smtClean="0"/>
              <a:t>Brexit</a:t>
            </a:r>
            <a:r>
              <a:rPr lang="en-GB" dirty="0"/>
              <a:t> </a:t>
            </a:r>
            <a:r>
              <a:rPr lang="en-GB" dirty="0" smtClean="0"/>
              <a:t>if they meet 2 criteria:</a:t>
            </a:r>
          </a:p>
          <a:p>
            <a:pPr lvl="1"/>
            <a:r>
              <a:rPr lang="en-GB" dirty="0" smtClean="0"/>
              <a:t>Value for money</a:t>
            </a:r>
          </a:p>
          <a:p>
            <a:pPr lvl="1"/>
            <a:r>
              <a:rPr lang="en-GB" dirty="0" smtClean="0"/>
              <a:t>Strategic fit with UK priorities</a:t>
            </a:r>
          </a:p>
          <a:p>
            <a:pPr marL="457200" lvl="1" indent="0">
              <a:buNone/>
            </a:pPr>
            <a:r>
              <a:rPr lang="en-GB" dirty="0" smtClean="0"/>
              <a:t>-&gt; Essential for your applications!</a:t>
            </a:r>
          </a:p>
          <a:p>
            <a:r>
              <a:rPr lang="en-GB" dirty="0" smtClean="0"/>
              <a:t>Exact mechanisms are still to be discussed</a:t>
            </a:r>
          </a:p>
        </p:txBody>
      </p:sp>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76" t="17792" r="6439" b="19865"/>
          <a:stretch/>
        </p:blipFill>
        <p:spPr bwMode="auto">
          <a:xfrm>
            <a:off x="6705600" y="6096000"/>
            <a:ext cx="2288311" cy="5979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dclg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3073" y="6096000"/>
            <a:ext cx="1072527" cy="597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7169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Questions?</a:t>
            </a:r>
            <a:endParaRPr lang="en-GB"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217737" y="1830904"/>
            <a:ext cx="4525963" cy="4525963"/>
          </a:xfrm>
          <a:prstGeom prst="rect">
            <a:avLst/>
          </a:prstGeom>
        </p:spPr>
      </p:pic>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776" t="17792" r="6439" b="19865"/>
          <a:stretch/>
        </p:blipFill>
        <p:spPr bwMode="auto">
          <a:xfrm>
            <a:off x="6705600" y="6096000"/>
            <a:ext cx="2288311" cy="5979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dclg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3073" y="6096000"/>
            <a:ext cx="1072527" cy="597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71690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Few </a:t>
            </a:r>
            <a:r>
              <a:rPr lang="en-GB" dirty="0"/>
              <a:t>general ETC principles</a:t>
            </a:r>
          </a:p>
        </p:txBody>
      </p:sp>
      <p:sp>
        <p:nvSpPr>
          <p:cNvPr id="3" name="Content Placeholder 2"/>
          <p:cNvSpPr>
            <a:spLocks noGrp="1"/>
          </p:cNvSpPr>
          <p:nvPr>
            <p:ph idx="1"/>
          </p:nvPr>
        </p:nvSpPr>
        <p:spPr/>
        <p:txBody>
          <a:bodyPr>
            <a:normAutofit lnSpcReduction="10000"/>
          </a:bodyPr>
          <a:lstStyle/>
          <a:p>
            <a:r>
              <a:rPr lang="en-GB" b="1" dirty="0"/>
              <a:t>4 cooperation criteria </a:t>
            </a:r>
            <a:r>
              <a:rPr lang="en-GB" dirty="0"/>
              <a:t>that </a:t>
            </a:r>
            <a:r>
              <a:rPr lang="en-GB" dirty="0" smtClean="0"/>
              <a:t>characterise </a:t>
            </a:r>
            <a:r>
              <a:rPr lang="en-GB" dirty="0"/>
              <a:t>territorial cooperation </a:t>
            </a:r>
            <a:r>
              <a:rPr lang="en-GB" dirty="0" smtClean="0"/>
              <a:t>projects: </a:t>
            </a:r>
            <a:endParaRPr lang="en-GB" dirty="0"/>
          </a:p>
          <a:p>
            <a:pPr lvl="1"/>
            <a:r>
              <a:rPr lang="en-GB" b="1" dirty="0" smtClean="0"/>
              <a:t>Joint </a:t>
            </a:r>
            <a:r>
              <a:rPr lang="en-GB" b="1" dirty="0"/>
              <a:t>development</a:t>
            </a:r>
            <a:r>
              <a:rPr lang="en-GB" dirty="0"/>
              <a:t>: the project idea and scope are jointly </a:t>
            </a:r>
            <a:r>
              <a:rPr lang="en-GB" dirty="0" smtClean="0"/>
              <a:t>conceived by </a:t>
            </a:r>
            <a:r>
              <a:rPr lang="en-GB" dirty="0"/>
              <a:t>the partners. </a:t>
            </a:r>
          </a:p>
          <a:p>
            <a:pPr lvl="1"/>
            <a:r>
              <a:rPr lang="en-GB" b="1" dirty="0" smtClean="0"/>
              <a:t>Joint </a:t>
            </a:r>
            <a:r>
              <a:rPr lang="en-GB" b="1" dirty="0"/>
              <a:t>implementation: </a:t>
            </a:r>
            <a:r>
              <a:rPr lang="en-GB" dirty="0"/>
              <a:t>the activities, outputs and results are jointly realised by the partners. </a:t>
            </a:r>
          </a:p>
          <a:p>
            <a:pPr lvl="1"/>
            <a:r>
              <a:rPr lang="en-GB" b="1" dirty="0" smtClean="0"/>
              <a:t>Joint </a:t>
            </a:r>
            <a:r>
              <a:rPr lang="en-GB" b="1" dirty="0"/>
              <a:t>staffing: </a:t>
            </a:r>
            <a:r>
              <a:rPr lang="en-GB" dirty="0"/>
              <a:t>all partners have equal responsibility for joint staffing roles and their application within the project. </a:t>
            </a:r>
          </a:p>
          <a:p>
            <a:pPr lvl="1"/>
            <a:r>
              <a:rPr lang="en-GB" b="1" dirty="0" smtClean="0"/>
              <a:t>Joint </a:t>
            </a:r>
            <a:r>
              <a:rPr lang="en-GB" b="1" dirty="0"/>
              <a:t>financing: </a:t>
            </a:r>
            <a:r>
              <a:rPr lang="en-GB" dirty="0"/>
              <a:t>all partners contribute financially to the project resources. </a:t>
            </a:r>
          </a:p>
          <a:p>
            <a:pPr marL="0" indent="0">
              <a:buNone/>
            </a:pPr>
            <a:endParaRPr lang="en-GB" dirty="0"/>
          </a:p>
        </p:txBody>
      </p:sp>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76" t="17792" r="6439" b="19865"/>
          <a:stretch/>
        </p:blipFill>
        <p:spPr bwMode="auto">
          <a:xfrm>
            <a:off x="6705600" y="6096000"/>
            <a:ext cx="2288311" cy="5979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dclg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3073" y="6096000"/>
            <a:ext cx="1072527" cy="597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4049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Project development: what are the </a:t>
            </a:r>
            <a:r>
              <a:rPr lang="en-GB" dirty="0" smtClean="0"/>
              <a:t>general expectations</a:t>
            </a:r>
            <a:r>
              <a:rPr lang="en-GB" dirty="0"/>
              <a:t>?</a:t>
            </a:r>
          </a:p>
        </p:txBody>
      </p:sp>
      <p:grpSp>
        <p:nvGrpSpPr>
          <p:cNvPr id="6" name="Grupo 104"/>
          <p:cNvGrpSpPr/>
          <p:nvPr/>
        </p:nvGrpSpPr>
        <p:grpSpPr>
          <a:xfrm>
            <a:off x="533400" y="1752600"/>
            <a:ext cx="8077200" cy="5029200"/>
            <a:chOff x="0" y="0"/>
            <a:chExt cx="5219700" cy="4152900"/>
          </a:xfrm>
        </p:grpSpPr>
        <p:sp>
          <p:nvSpPr>
            <p:cNvPr id="7" name="Anel 105"/>
            <p:cNvSpPr/>
            <p:nvPr/>
          </p:nvSpPr>
          <p:spPr>
            <a:xfrm>
              <a:off x="0" y="0"/>
              <a:ext cx="5219700" cy="4152900"/>
            </a:xfrm>
            <a:prstGeom prst="donut">
              <a:avLst>
                <a:gd name="adj" fmla="val 4620"/>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pt-PT" sz="1100">
                  <a:solidFill>
                    <a:srgbClr val="DEEAF6"/>
                  </a:solidFill>
                  <a:effectLst/>
                  <a:ea typeface="Times New Roman" panose="02020603050405020304" pitchFamily="18" charset="0"/>
                  <a:cs typeface="Times New Roman" panose="02020603050405020304" pitchFamily="18" charset="0"/>
                </a:rPr>
                <a:t> </a:t>
              </a:r>
              <a:endParaRPr lang="en-GB" sz="1100">
                <a:effectLst/>
                <a:ea typeface="Times New Roman" panose="02020603050405020304" pitchFamily="18" charset="0"/>
                <a:cs typeface="Times New Roman" panose="02020603050405020304" pitchFamily="18" charset="0"/>
              </a:endParaRPr>
            </a:p>
          </p:txBody>
        </p:sp>
        <p:grpSp>
          <p:nvGrpSpPr>
            <p:cNvPr id="8" name="Grupo 106"/>
            <p:cNvGrpSpPr/>
            <p:nvPr/>
          </p:nvGrpSpPr>
          <p:grpSpPr>
            <a:xfrm>
              <a:off x="342900" y="377537"/>
              <a:ext cx="4524375" cy="3327688"/>
              <a:chOff x="0" y="-51088"/>
              <a:chExt cx="4524375" cy="3327688"/>
            </a:xfrm>
          </p:grpSpPr>
          <p:sp>
            <p:nvSpPr>
              <p:cNvPr id="9" name="Retângulo arredondado 107"/>
              <p:cNvSpPr/>
              <p:nvPr/>
            </p:nvSpPr>
            <p:spPr>
              <a:xfrm>
                <a:off x="28575" y="0"/>
                <a:ext cx="1343025" cy="647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0"/>
                  </a:spcAft>
                </a:pPr>
                <a:r>
                  <a:rPr lang="en-GB" b="1" u="sng" dirty="0">
                    <a:effectLst/>
                    <a:ea typeface="Times New Roman" panose="02020603050405020304" pitchFamily="18" charset="0"/>
                    <a:cs typeface="Times New Roman" panose="02020603050405020304" pitchFamily="18" charset="0"/>
                  </a:rPr>
                  <a:t>Needs</a:t>
                </a:r>
                <a:endParaRPr lang="en-GB" dirty="0">
                  <a:effectLst/>
                  <a:ea typeface="Times New Roman" panose="02020603050405020304" pitchFamily="18" charset="0"/>
                  <a:cs typeface="Times New Roman" panose="02020603050405020304" pitchFamily="18" charset="0"/>
                </a:endParaRPr>
              </a:p>
              <a:p>
                <a:pPr>
                  <a:lnSpc>
                    <a:spcPct val="107000"/>
                  </a:lnSpc>
                  <a:spcAft>
                    <a:spcPts val="0"/>
                  </a:spcAft>
                </a:pPr>
                <a:r>
                  <a:rPr lang="en-GB" dirty="0">
                    <a:effectLst/>
                    <a:ea typeface="Times New Roman" panose="02020603050405020304" pitchFamily="18" charset="0"/>
                    <a:cs typeface="Times New Roman" panose="02020603050405020304" pitchFamily="18" charset="0"/>
                  </a:rPr>
                  <a:t>What are the changes needed?</a:t>
                </a:r>
              </a:p>
            </p:txBody>
          </p:sp>
          <p:sp>
            <p:nvSpPr>
              <p:cNvPr id="10" name="Retângulo arredondado 108"/>
              <p:cNvSpPr/>
              <p:nvPr/>
            </p:nvSpPr>
            <p:spPr>
              <a:xfrm>
                <a:off x="9525" y="876300"/>
                <a:ext cx="1343025" cy="647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0"/>
                  </a:spcAft>
                </a:pPr>
                <a:r>
                  <a:rPr lang="en-GB" sz="2000" b="1" u="sng" dirty="0">
                    <a:effectLst/>
                    <a:ea typeface="Times New Roman" panose="02020603050405020304" pitchFamily="18" charset="0"/>
                    <a:cs typeface="Times New Roman" panose="02020603050405020304" pitchFamily="18" charset="0"/>
                  </a:rPr>
                  <a:t>Rationale</a:t>
                </a:r>
                <a:endParaRPr lang="en-GB" sz="1400" dirty="0">
                  <a:effectLst/>
                  <a:ea typeface="Times New Roman" panose="02020603050405020304" pitchFamily="18" charset="0"/>
                  <a:cs typeface="Times New Roman" panose="02020603050405020304" pitchFamily="18" charset="0"/>
                </a:endParaRPr>
              </a:p>
              <a:p>
                <a:pPr>
                  <a:lnSpc>
                    <a:spcPct val="107000"/>
                  </a:lnSpc>
                  <a:spcAft>
                    <a:spcPts val="0"/>
                  </a:spcAft>
                </a:pPr>
                <a:r>
                  <a:rPr lang="en-GB" sz="1400" dirty="0">
                    <a:effectLst/>
                    <a:ea typeface="Times New Roman" panose="02020603050405020304" pitchFamily="18" charset="0"/>
                    <a:cs typeface="Times New Roman" panose="02020603050405020304" pitchFamily="18" charset="0"/>
                  </a:rPr>
                  <a:t>How changes matches Programme objectives?</a:t>
                </a:r>
              </a:p>
            </p:txBody>
          </p:sp>
          <p:sp>
            <p:nvSpPr>
              <p:cNvPr id="11" name="Retângulo arredondado 109"/>
              <p:cNvSpPr/>
              <p:nvPr/>
            </p:nvSpPr>
            <p:spPr>
              <a:xfrm>
                <a:off x="9525" y="1733549"/>
                <a:ext cx="1362075" cy="6667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0"/>
                  </a:spcAft>
                </a:pPr>
                <a:r>
                  <a:rPr lang="en-GB" sz="2000" b="1" u="sng" dirty="0">
                    <a:effectLst/>
                    <a:ea typeface="Times New Roman" panose="02020603050405020304" pitchFamily="18" charset="0"/>
                    <a:cs typeface="Times New Roman" panose="02020603050405020304" pitchFamily="18" charset="0"/>
                  </a:rPr>
                  <a:t>Goals</a:t>
                </a:r>
                <a:endParaRPr lang="en-GB" sz="2400" dirty="0">
                  <a:effectLst/>
                  <a:ea typeface="Times New Roman" panose="02020603050405020304" pitchFamily="18" charset="0"/>
                  <a:cs typeface="Times New Roman" panose="02020603050405020304" pitchFamily="18" charset="0"/>
                </a:endParaRPr>
              </a:p>
              <a:p>
                <a:pPr>
                  <a:lnSpc>
                    <a:spcPct val="107000"/>
                  </a:lnSpc>
                  <a:spcAft>
                    <a:spcPts val="0"/>
                  </a:spcAft>
                </a:pPr>
                <a:r>
                  <a:rPr lang="en-GB" sz="1600" dirty="0">
                    <a:effectLst/>
                    <a:ea typeface="Times New Roman" panose="02020603050405020304" pitchFamily="18" charset="0"/>
                    <a:cs typeface="Times New Roman" panose="02020603050405020304" pitchFamily="18" charset="0"/>
                  </a:rPr>
                  <a:t>How changes will be performed?</a:t>
                </a:r>
                <a:endParaRPr lang="en-GB" sz="2400" dirty="0">
                  <a:effectLst/>
                  <a:ea typeface="Times New Roman" panose="02020603050405020304" pitchFamily="18" charset="0"/>
                  <a:cs typeface="Times New Roman" panose="02020603050405020304" pitchFamily="18" charset="0"/>
                </a:endParaRPr>
              </a:p>
            </p:txBody>
          </p:sp>
          <p:sp>
            <p:nvSpPr>
              <p:cNvPr id="12" name="Retângulo arredondado 110"/>
              <p:cNvSpPr/>
              <p:nvPr/>
            </p:nvSpPr>
            <p:spPr>
              <a:xfrm>
                <a:off x="0" y="2609850"/>
                <a:ext cx="1343025" cy="647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0"/>
                  </a:spcAft>
                </a:pPr>
                <a:r>
                  <a:rPr lang="en-GB" sz="2000" b="1" u="sng" dirty="0">
                    <a:effectLst/>
                    <a:ea typeface="Times New Roman" panose="02020603050405020304" pitchFamily="18" charset="0"/>
                    <a:cs typeface="Times New Roman" panose="02020603050405020304" pitchFamily="18" charset="0"/>
                  </a:rPr>
                  <a:t>Inputs</a:t>
                </a:r>
                <a:endParaRPr lang="en-GB" sz="2000" dirty="0">
                  <a:effectLst/>
                  <a:ea typeface="Times New Roman" panose="02020603050405020304" pitchFamily="18" charset="0"/>
                  <a:cs typeface="Times New Roman" panose="02020603050405020304" pitchFamily="18" charset="0"/>
                </a:endParaRPr>
              </a:p>
              <a:p>
                <a:pPr>
                  <a:lnSpc>
                    <a:spcPct val="107000"/>
                  </a:lnSpc>
                  <a:spcAft>
                    <a:spcPts val="0"/>
                  </a:spcAft>
                </a:pPr>
                <a:r>
                  <a:rPr lang="en-GB" sz="1400" dirty="0">
                    <a:effectLst/>
                    <a:ea typeface="Times New Roman" panose="02020603050405020304" pitchFamily="18" charset="0"/>
                    <a:cs typeface="Times New Roman" panose="02020603050405020304" pitchFamily="18" charset="0"/>
                  </a:rPr>
                  <a:t>What budget, timeline and skills</a:t>
                </a:r>
                <a:r>
                  <a:rPr lang="en-GB" sz="2000" dirty="0">
                    <a:effectLst/>
                    <a:ea typeface="Times New Roman" panose="02020603050405020304" pitchFamily="18" charset="0"/>
                    <a:cs typeface="Times New Roman" panose="02020603050405020304" pitchFamily="18" charset="0"/>
                  </a:rPr>
                  <a:t>?</a:t>
                </a:r>
                <a:r>
                  <a:rPr lang="en-GB" sz="2000" u="sng" dirty="0">
                    <a:effectLst/>
                    <a:ea typeface="Times New Roman" panose="02020603050405020304" pitchFamily="18" charset="0"/>
                    <a:cs typeface="Times New Roman" panose="02020603050405020304" pitchFamily="18" charset="0"/>
                  </a:rPr>
                  <a:t> </a:t>
                </a:r>
                <a:endParaRPr lang="en-GB" sz="2000" dirty="0">
                  <a:effectLst/>
                  <a:ea typeface="Times New Roman" panose="02020603050405020304" pitchFamily="18" charset="0"/>
                  <a:cs typeface="Times New Roman" panose="02020603050405020304" pitchFamily="18" charset="0"/>
                </a:endParaRPr>
              </a:p>
            </p:txBody>
          </p:sp>
          <p:sp>
            <p:nvSpPr>
              <p:cNvPr id="13" name="Retângulo arredondado 111"/>
              <p:cNvSpPr/>
              <p:nvPr/>
            </p:nvSpPr>
            <p:spPr>
              <a:xfrm>
                <a:off x="1590675" y="2628900"/>
                <a:ext cx="1343025" cy="647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0"/>
                  </a:spcAft>
                </a:pPr>
                <a:r>
                  <a:rPr lang="en-GB" sz="2000" b="1" u="sng" dirty="0">
                    <a:effectLst/>
                    <a:ea typeface="Times New Roman" panose="02020603050405020304" pitchFamily="18" charset="0"/>
                    <a:cs typeface="Times New Roman" panose="02020603050405020304" pitchFamily="18" charset="0"/>
                  </a:rPr>
                  <a:t>Activities</a:t>
                </a:r>
                <a:endParaRPr lang="en-GB" sz="2000" dirty="0">
                  <a:effectLst/>
                  <a:ea typeface="Times New Roman" panose="02020603050405020304" pitchFamily="18" charset="0"/>
                  <a:cs typeface="Times New Roman" panose="02020603050405020304" pitchFamily="18" charset="0"/>
                </a:endParaRPr>
              </a:p>
              <a:p>
                <a:pPr>
                  <a:lnSpc>
                    <a:spcPct val="107000"/>
                  </a:lnSpc>
                  <a:spcAft>
                    <a:spcPts val="0"/>
                  </a:spcAft>
                </a:pPr>
                <a:r>
                  <a:rPr lang="en-GB" sz="1400" b="1" dirty="0">
                    <a:effectLst/>
                    <a:ea typeface="Times New Roman" panose="02020603050405020304" pitchFamily="18" charset="0"/>
                    <a:cs typeface="Times New Roman" panose="02020603050405020304" pitchFamily="18" charset="0"/>
                  </a:rPr>
                  <a:t>What work plan and work packages</a:t>
                </a:r>
                <a:r>
                  <a:rPr lang="en-GB" sz="2000" dirty="0">
                    <a:effectLst/>
                    <a:ea typeface="Times New Roman" panose="02020603050405020304" pitchFamily="18" charset="0"/>
                    <a:cs typeface="Times New Roman" panose="02020603050405020304" pitchFamily="18" charset="0"/>
                  </a:rPr>
                  <a:t>?</a:t>
                </a:r>
                <a:r>
                  <a:rPr lang="en-GB" sz="2000" b="1" u="sng" dirty="0">
                    <a:effectLst/>
                    <a:ea typeface="Times New Roman" panose="02020603050405020304" pitchFamily="18" charset="0"/>
                    <a:cs typeface="Times New Roman" panose="02020603050405020304" pitchFamily="18" charset="0"/>
                  </a:rPr>
                  <a:t> </a:t>
                </a:r>
                <a:endParaRPr lang="en-GB" sz="2000" dirty="0">
                  <a:effectLst/>
                  <a:ea typeface="Times New Roman" panose="02020603050405020304" pitchFamily="18" charset="0"/>
                  <a:cs typeface="Times New Roman" panose="02020603050405020304" pitchFamily="18" charset="0"/>
                </a:endParaRPr>
              </a:p>
            </p:txBody>
          </p:sp>
          <p:sp>
            <p:nvSpPr>
              <p:cNvPr id="14" name="Retângulo arredondado 112"/>
              <p:cNvSpPr/>
              <p:nvPr/>
            </p:nvSpPr>
            <p:spPr>
              <a:xfrm>
                <a:off x="3171825" y="2628900"/>
                <a:ext cx="1343025" cy="647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0"/>
                  </a:spcAft>
                </a:pPr>
                <a:r>
                  <a:rPr lang="en-GB" b="1" u="sng" dirty="0">
                    <a:effectLst/>
                    <a:ea typeface="Times New Roman" panose="02020603050405020304" pitchFamily="18" charset="0"/>
                    <a:cs typeface="Times New Roman" panose="02020603050405020304" pitchFamily="18" charset="0"/>
                  </a:rPr>
                  <a:t>Outputs</a:t>
                </a:r>
                <a:endParaRPr lang="en-GB" dirty="0">
                  <a:effectLst/>
                  <a:ea typeface="Times New Roman" panose="02020603050405020304" pitchFamily="18" charset="0"/>
                  <a:cs typeface="Times New Roman" panose="02020603050405020304" pitchFamily="18" charset="0"/>
                </a:endParaRPr>
              </a:p>
              <a:p>
                <a:pPr>
                  <a:lnSpc>
                    <a:spcPct val="107000"/>
                  </a:lnSpc>
                  <a:spcAft>
                    <a:spcPts val="0"/>
                  </a:spcAft>
                </a:pPr>
                <a:r>
                  <a:rPr lang="en-GB" sz="1200" dirty="0">
                    <a:effectLst/>
                    <a:ea typeface="Times New Roman" panose="02020603050405020304" pitchFamily="18" charset="0"/>
                    <a:cs typeface="Times New Roman" panose="02020603050405020304" pitchFamily="18" charset="0"/>
                  </a:rPr>
                  <a:t>What products, services and solutions</a:t>
                </a:r>
                <a:r>
                  <a:rPr lang="en-GB" dirty="0">
                    <a:effectLst/>
                    <a:ea typeface="Times New Roman" panose="02020603050405020304" pitchFamily="18" charset="0"/>
                    <a:cs typeface="Times New Roman" panose="02020603050405020304" pitchFamily="18" charset="0"/>
                  </a:rPr>
                  <a:t>? </a:t>
                </a:r>
              </a:p>
            </p:txBody>
          </p:sp>
          <p:sp>
            <p:nvSpPr>
              <p:cNvPr id="15" name="Retângulo arredondado 113"/>
              <p:cNvSpPr/>
              <p:nvPr/>
            </p:nvSpPr>
            <p:spPr>
              <a:xfrm>
                <a:off x="3171825" y="1752600"/>
                <a:ext cx="1343025" cy="647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0"/>
                  </a:spcAft>
                </a:pPr>
                <a:r>
                  <a:rPr lang="en-GB" b="1" u="sng" dirty="0">
                    <a:effectLst/>
                    <a:ea typeface="Times New Roman" panose="02020603050405020304" pitchFamily="18" charset="0"/>
                    <a:cs typeface="Times New Roman" panose="02020603050405020304" pitchFamily="18" charset="0"/>
                  </a:rPr>
                  <a:t>Capitalization</a:t>
                </a:r>
                <a:endParaRPr lang="en-GB" dirty="0">
                  <a:effectLst/>
                  <a:ea typeface="Times New Roman" panose="02020603050405020304" pitchFamily="18" charset="0"/>
                  <a:cs typeface="Times New Roman" panose="02020603050405020304" pitchFamily="18" charset="0"/>
                </a:endParaRPr>
              </a:p>
              <a:p>
                <a:pPr>
                  <a:lnSpc>
                    <a:spcPct val="107000"/>
                  </a:lnSpc>
                  <a:spcAft>
                    <a:spcPts val="0"/>
                  </a:spcAft>
                </a:pPr>
                <a:r>
                  <a:rPr lang="en-GB" sz="1200" dirty="0">
                    <a:effectLst/>
                    <a:ea typeface="Times New Roman" panose="02020603050405020304" pitchFamily="18" charset="0"/>
                    <a:cs typeface="Times New Roman" panose="02020603050405020304" pitchFamily="18" charset="0"/>
                  </a:rPr>
                  <a:t>How disseminate and promote outputs</a:t>
                </a:r>
                <a:r>
                  <a:rPr lang="en-GB" dirty="0">
                    <a:effectLst/>
                    <a:ea typeface="Times New Roman" panose="02020603050405020304" pitchFamily="18" charset="0"/>
                    <a:cs typeface="Times New Roman" panose="02020603050405020304" pitchFamily="18" charset="0"/>
                  </a:rPr>
                  <a:t>?</a:t>
                </a:r>
              </a:p>
            </p:txBody>
          </p:sp>
          <p:sp>
            <p:nvSpPr>
              <p:cNvPr id="16" name="Retângulo arredondado 114"/>
              <p:cNvSpPr/>
              <p:nvPr/>
            </p:nvSpPr>
            <p:spPr>
              <a:xfrm>
                <a:off x="3171825" y="885825"/>
                <a:ext cx="1343025" cy="647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0"/>
                  </a:spcAft>
                </a:pPr>
                <a:r>
                  <a:rPr lang="en-GB" sz="2000" b="1" u="sng" dirty="0">
                    <a:effectLst/>
                    <a:ea typeface="Times New Roman" panose="02020603050405020304" pitchFamily="18" charset="0"/>
                    <a:cs typeface="Times New Roman" panose="02020603050405020304" pitchFamily="18" charset="0"/>
                  </a:rPr>
                  <a:t>Results</a:t>
                </a:r>
                <a:endParaRPr lang="en-GB" sz="2000" dirty="0">
                  <a:effectLst/>
                  <a:ea typeface="Times New Roman" panose="02020603050405020304" pitchFamily="18" charset="0"/>
                  <a:cs typeface="Times New Roman" panose="02020603050405020304" pitchFamily="18" charset="0"/>
                </a:endParaRPr>
              </a:p>
              <a:p>
                <a:pPr>
                  <a:lnSpc>
                    <a:spcPct val="107000"/>
                  </a:lnSpc>
                  <a:spcAft>
                    <a:spcPts val="0"/>
                  </a:spcAft>
                </a:pPr>
                <a:r>
                  <a:rPr lang="en-GB" sz="1400" dirty="0">
                    <a:effectLst/>
                    <a:ea typeface="Times New Roman" panose="02020603050405020304" pitchFamily="18" charset="0"/>
                    <a:cs typeface="Times New Roman" panose="02020603050405020304" pitchFamily="18" charset="0"/>
                  </a:rPr>
                  <a:t>What are the societal benefit of outputs</a:t>
                </a:r>
                <a:r>
                  <a:rPr lang="en-GB" sz="2000" dirty="0">
                    <a:effectLst/>
                    <a:ea typeface="Times New Roman" panose="02020603050405020304" pitchFamily="18" charset="0"/>
                    <a:cs typeface="Times New Roman" panose="02020603050405020304" pitchFamily="18" charset="0"/>
                  </a:rPr>
                  <a:t>? </a:t>
                </a:r>
              </a:p>
            </p:txBody>
          </p:sp>
          <p:sp>
            <p:nvSpPr>
              <p:cNvPr id="17" name="Retângulo arredondado 115"/>
              <p:cNvSpPr/>
              <p:nvPr/>
            </p:nvSpPr>
            <p:spPr>
              <a:xfrm>
                <a:off x="3181350" y="9525"/>
                <a:ext cx="1343025" cy="647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0"/>
                  </a:spcAft>
                </a:pPr>
                <a:r>
                  <a:rPr lang="en-GB" b="1" u="sng" dirty="0">
                    <a:effectLst/>
                    <a:ea typeface="Times New Roman" panose="02020603050405020304" pitchFamily="18" charset="0"/>
                    <a:cs typeface="Times New Roman" panose="02020603050405020304" pitchFamily="18" charset="0"/>
                  </a:rPr>
                  <a:t>Evaluation</a:t>
                </a:r>
                <a:endParaRPr lang="en-GB" dirty="0">
                  <a:effectLst/>
                  <a:ea typeface="Times New Roman" panose="02020603050405020304" pitchFamily="18" charset="0"/>
                  <a:cs typeface="Times New Roman" panose="02020603050405020304" pitchFamily="18" charset="0"/>
                </a:endParaRPr>
              </a:p>
              <a:p>
                <a:pPr>
                  <a:lnSpc>
                    <a:spcPct val="107000"/>
                  </a:lnSpc>
                  <a:spcAft>
                    <a:spcPts val="0"/>
                  </a:spcAft>
                </a:pPr>
                <a:r>
                  <a:rPr lang="en-GB" sz="1200" dirty="0">
                    <a:effectLst/>
                    <a:ea typeface="Times New Roman" panose="02020603050405020304" pitchFamily="18" charset="0"/>
                    <a:cs typeface="Times New Roman" panose="02020603050405020304" pitchFamily="18" charset="0"/>
                  </a:rPr>
                  <a:t>Did the results lead to changes needed</a:t>
                </a:r>
                <a:r>
                  <a:rPr lang="en-GB" dirty="0">
                    <a:effectLst/>
                    <a:ea typeface="Times New Roman" panose="02020603050405020304" pitchFamily="18" charset="0"/>
                    <a:cs typeface="Times New Roman" panose="02020603050405020304" pitchFamily="18" charset="0"/>
                  </a:rPr>
                  <a:t>? </a:t>
                </a:r>
              </a:p>
            </p:txBody>
          </p:sp>
          <p:sp>
            <p:nvSpPr>
              <p:cNvPr id="18" name="Seta para baixo 116"/>
              <p:cNvSpPr/>
              <p:nvPr/>
            </p:nvSpPr>
            <p:spPr>
              <a:xfrm>
                <a:off x="590550" y="657225"/>
                <a:ext cx="161925" cy="219075"/>
              </a:xfrm>
              <a:prstGeom prst="downArrow">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9" name="Seta para baixo 117"/>
              <p:cNvSpPr/>
              <p:nvPr/>
            </p:nvSpPr>
            <p:spPr>
              <a:xfrm>
                <a:off x="590550" y="1524000"/>
                <a:ext cx="161925" cy="219075"/>
              </a:xfrm>
              <a:prstGeom prst="downArrow">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0" name="Seta para baixo 118"/>
              <p:cNvSpPr/>
              <p:nvPr/>
            </p:nvSpPr>
            <p:spPr>
              <a:xfrm>
                <a:off x="590550" y="2390775"/>
                <a:ext cx="161925" cy="219075"/>
              </a:xfrm>
              <a:prstGeom prst="downArrow">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1" name="Seta para baixo 119"/>
              <p:cNvSpPr/>
              <p:nvPr/>
            </p:nvSpPr>
            <p:spPr>
              <a:xfrm>
                <a:off x="1381125" y="2857500"/>
                <a:ext cx="161925" cy="219075"/>
              </a:xfrm>
              <a:prstGeom prst="downArrow">
                <a:avLst/>
              </a:prstGeom>
              <a:solidFill>
                <a:schemeClr val="accent1">
                  <a:lumMod val="40000"/>
                  <a:lumOff val="60000"/>
                </a:schemeClr>
              </a:solidFill>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2" name="Seta para baixo 120"/>
              <p:cNvSpPr/>
              <p:nvPr/>
            </p:nvSpPr>
            <p:spPr>
              <a:xfrm>
                <a:off x="2971800" y="2857500"/>
                <a:ext cx="161925" cy="219075"/>
              </a:xfrm>
              <a:prstGeom prst="downArrow">
                <a:avLst/>
              </a:prstGeom>
              <a:solidFill>
                <a:schemeClr val="accent1">
                  <a:lumMod val="40000"/>
                  <a:lumOff val="60000"/>
                </a:schemeClr>
              </a:solidFill>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3" name="Seta para baixo 121"/>
              <p:cNvSpPr/>
              <p:nvPr/>
            </p:nvSpPr>
            <p:spPr>
              <a:xfrm>
                <a:off x="3724275" y="2400300"/>
                <a:ext cx="161925" cy="219075"/>
              </a:xfrm>
              <a:prstGeom prst="downArrow">
                <a:avLst/>
              </a:prstGeom>
              <a:solidFill>
                <a:schemeClr val="accent1">
                  <a:lumMod val="40000"/>
                  <a:lumOff val="60000"/>
                </a:schemeClr>
              </a:solidFill>
              <a:scene3d>
                <a:camera prst="orthographicFront">
                  <a:rot lat="108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4" name="Seta para baixo 122"/>
              <p:cNvSpPr/>
              <p:nvPr/>
            </p:nvSpPr>
            <p:spPr>
              <a:xfrm>
                <a:off x="3724275" y="1524000"/>
                <a:ext cx="161925" cy="219075"/>
              </a:xfrm>
              <a:prstGeom prst="downArrow">
                <a:avLst/>
              </a:prstGeom>
              <a:solidFill>
                <a:schemeClr val="accent1">
                  <a:lumMod val="40000"/>
                  <a:lumOff val="60000"/>
                </a:schemeClr>
              </a:solidFill>
              <a:scene3d>
                <a:camera prst="orthographicFront">
                  <a:rot lat="108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5" name="Seta para baixo 123"/>
              <p:cNvSpPr/>
              <p:nvPr/>
            </p:nvSpPr>
            <p:spPr>
              <a:xfrm>
                <a:off x="3724275" y="657225"/>
                <a:ext cx="161925" cy="219075"/>
              </a:xfrm>
              <a:prstGeom prst="downArrow">
                <a:avLst/>
              </a:prstGeom>
              <a:solidFill>
                <a:schemeClr val="accent1">
                  <a:lumMod val="40000"/>
                  <a:lumOff val="60000"/>
                </a:schemeClr>
              </a:solidFill>
              <a:scene3d>
                <a:camera prst="orthographicFront">
                  <a:rot lat="1080000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6" name="Seta para a direita 124"/>
              <p:cNvSpPr/>
              <p:nvPr/>
            </p:nvSpPr>
            <p:spPr>
              <a:xfrm rot="10800000">
                <a:off x="1390650" y="200025"/>
                <a:ext cx="1781175" cy="190500"/>
              </a:xfrm>
              <a:prstGeom prst="rightArrow">
                <a:avLst>
                  <a:gd name="adj1" fmla="val 50000"/>
                  <a:gd name="adj2" fmla="val 58000"/>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7" name="Retângulo arredondado 125"/>
              <p:cNvSpPr/>
              <p:nvPr/>
            </p:nvSpPr>
            <p:spPr>
              <a:xfrm>
                <a:off x="1609725" y="-51088"/>
                <a:ext cx="1333500" cy="2560927"/>
              </a:xfrm>
              <a:prstGeom prst="roundRect">
                <a:avLst/>
              </a:prstGeom>
              <a:solidFill>
                <a:schemeClr val="accent1">
                  <a:alpha val="75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Bef>
                    <a:spcPts val="500"/>
                  </a:spcBef>
                  <a:spcAft>
                    <a:spcPts val="1200"/>
                  </a:spcAft>
                </a:pPr>
                <a:r>
                  <a:rPr lang="en-GB" b="1" dirty="0">
                    <a:effectLst/>
                    <a:ea typeface="Times New Roman" panose="02020603050405020304" pitchFamily="18" charset="0"/>
                    <a:cs typeface="Times New Roman" panose="02020603050405020304" pitchFamily="18" charset="0"/>
                  </a:rPr>
                  <a:t>Value for </a:t>
                </a:r>
                <a:r>
                  <a:rPr lang="en-GB" b="1" dirty="0" smtClean="0">
                    <a:effectLst/>
                    <a:ea typeface="Times New Roman" panose="02020603050405020304" pitchFamily="18" charset="0"/>
                    <a:cs typeface="Times New Roman" panose="02020603050405020304" pitchFamily="18" charset="0"/>
                  </a:rPr>
                  <a:t>money </a:t>
                </a:r>
                <a:r>
                  <a:rPr lang="en-GB" sz="1200" dirty="0" smtClean="0">
                    <a:effectLst/>
                    <a:ea typeface="Times New Roman" panose="02020603050405020304" pitchFamily="18" charset="0"/>
                    <a:cs typeface="Times New Roman" panose="02020603050405020304" pitchFamily="18" charset="0"/>
                  </a:rPr>
                  <a:t>Are </a:t>
                </a:r>
                <a:r>
                  <a:rPr lang="en-GB" sz="1200" dirty="0">
                    <a:effectLst/>
                    <a:ea typeface="Times New Roman" panose="02020603050405020304" pitchFamily="18" charset="0"/>
                    <a:cs typeface="Times New Roman" panose="02020603050405020304" pitchFamily="18" charset="0"/>
                  </a:rPr>
                  <a:t>the project costs in line with market value?</a:t>
                </a:r>
                <a:endParaRPr lang="en-GB" dirty="0">
                  <a:effectLst/>
                  <a:ea typeface="Times New Roman" panose="02020603050405020304" pitchFamily="18" charset="0"/>
                  <a:cs typeface="Times New Roman" panose="02020603050405020304" pitchFamily="18" charset="0"/>
                </a:endParaRPr>
              </a:p>
              <a:p>
                <a:pPr>
                  <a:lnSpc>
                    <a:spcPct val="107000"/>
                  </a:lnSpc>
                  <a:spcBef>
                    <a:spcPts val="600"/>
                  </a:spcBef>
                  <a:spcAft>
                    <a:spcPts val="600"/>
                  </a:spcAft>
                </a:pPr>
                <a:r>
                  <a:rPr lang="en-GB" sz="1200" dirty="0">
                    <a:effectLst/>
                    <a:ea typeface="Times New Roman" panose="02020603050405020304" pitchFamily="18" charset="0"/>
                    <a:cs typeface="Times New Roman" panose="02020603050405020304" pitchFamily="18" charset="0"/>
                  </a:rPr>
                  <a:t>Are the project </a:t>
                </a:r>
                <a:r>
                  <a:rPr lang="en-GB" sz="1200" dirty="0" smtClean="0">
                    <a:effectLst/>
                    <a:ea typeface="Times New Roman" panose="02020603050405020304" pitchFamily="18" charset="0"/>
                    <a:cs typeface="Times New Roman" panose="02020603050405020304" pitchFamily="18" charset="0"/>
                  </a:rPr>
                  <a:t>intervention:</a:t>
                </a:r>
              </a:p>
              <a:p>
                <a:pPr>
                  <a:lnSpc>
                    <a:spcPct val="107000"/>
                  </a:lnSpc>
                  <a:spcBef>
                    <a:spcPts val="600"/>
                  </a:spcBef>
                  <a:spcAft>
                    <a:spcPts val="600"/>
                  </a:spcAft>
                </a:pPr>
                <a:r>
                  <a:rPr lang="en-GB" sz="1200" dirty="0" smtClean="0">
                    <a:effectLst/>
                    <a:ea typeface="Times New Roman" panose="02020603050405020304" pitchFamily="18" charset="0"/>
                    <a:cs typeface="Times New Roman" panose="02020603050405020304" pitchFamily="18" charset="0"/>
                  </a:rPr>
                  <a:t>- efficient</a:t>
                </a:r>
                <a:r>
                  <a:rPr lang="en-GB" sz="1200" dirty="0">
                    <a:effectLst/>
                    <a:ea typeface="Times New Roman" panose="02020603050405020304" pitchFamily="18" charset="0"/>
                    <a:cs typeface="Times New Roman" panose="02020603050405020304" pitchFamily="18" charset="0"/>
                  </a:rPr>
                  <a:t>, getting the most from the available resources</a:t>
                </a:r>
                <a:endParaRPr lang="en-GB" dirty="0">
                  <a:effectLst/>
                  <a:ea typeface="Times New Roman" panose="02020603050405020304" pitchFamily="18" charset="0"/>
                  <a:cs typeface="Times New Roman" panose="02020603050405020304" pitchFamily="18" charset="0"/>
                </a:endParaRPr>
              </a:p>
              <a:p>
                <a:pPr>
                  <a:lnSpc>
                    <a:spcPct val="107000"/>
                  </a:lnSpc>
                  <a:spcBef>
                    <a:spcPts val="600"/>
                  </a:spcBef>
                  <a:spcAft>
                    <a:spcPts val="600"/>
                  </a:spcAft>
                </a:pPr>
                <a:r>
                  <a:rPr lang="en-GB" sz="1200" dirty="0" smtClean="0">
                    <a:effectLst/>
                    <a:ea typeface="Times New Roman" panose="02020603050405020304" pitchFamily="18" charset="0"/>
                    <a:cs typeface="Times New Roman" panose="02020603050405020304" pitchFamily="18" charset="0"/>
                  </a:rPr>
                  <a:t>- effective</a:t>
                </a:r>
                <a:r>
                  <a:rPr lang="en-GB" sz="1200" dirty="0">
                    <a:effectLst/>
                    <a:ea typeface="Times New Roman" panose="02020603050405020304" pitchFamily="18" charset="0"/>
                    <a:cs typeface="Times New Roman" panose="02020603050405020304" pitchFamily="18" charset="0"/>
                  </a:rPr>
                  <a:t>, meeting the objectives and achieving intended results?</a:t>
                </a:r>
                <a:endParaRPr lang="en-GB" dirty="0">
                  <a:effectLst/>
                  <a:ea typeface="Times New Roman" panose="02020603050405020304" pitchFamily="18" charset="0"/>
                  <a:cs typeface="Times New Roman" panose="02020603050405020304" pitchFamily="18" charset="0"/>
                </a:endParaRPr>
              </a:p>
            </p:txBody>
          </p:sp>
        </p:grpSp>
      </p:grpSp>
    </p:spTree>
    <p:extLst>
      <p:ext uri="{BB962C8B-B14F-4D97-AF65-F5344CB8AC3E}">
        <p14:creationId xmlns:p14="http://schemas.microsoft.com/office/powerpoint/2010/main" val="26471690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6035" y="353302"/>
            <a:ext cx="7886700" cy="650989"/>
          </a:xfrm>
        </p:spPr>
        <p:txBody>
          <a:bodyPr>
            <a:normAutofit fontScale="90000"/>
          </a:bodyPr>
          <a:lstStyle/>
          <a:p>
            <a:r>
              <a:rPr lang="en-GB" dirty="0" smtClean="0"/>
              <a:t>Project’s intervention logic</a:t>
            </a:r>
            <a:endParaRPr lang="en-GB" dirty="0"/>
          </a:p>
        </p:txBody>
      </p:sp>
      <p:sp>
        <p:nvSpPr>
          <p:cNvPr id="7" name="Rectangle à coins arrondis 4"/>
          <p:cNvSpPr/>
          <p:nvPr/>
        </p:nvSpPr>
        <p:spPr>
          <a:xfrm>
            <a:off x="685801" y="1724078"/>
            <a:ext cx="1546960" cy="2700413"/>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sz="2000" b="1" dirty="0" smtClean="0">
                <a:solidFill>
                  <a:srgbClr val="002060"/>
                </a:solidFill>
                <a:latin typeface="Open Sans" pitchFamily="34" charset="0"/>
                <a:ea typeface="Open Sans" pitchFamily="34" charset="0"/>
                <a:cs typeface="Open Sans" pitchFamily="34" charset="0"/>
              </a:rPr>
              <a:t>What are our common needs and potentials?</a:t>
            </a:r>
          </a:p>
        </p:txBody>
      </p:sp>
      <p:sp>
        <p:nvSpPr>
          <p:cNvPr id="8" name="Rectangle à coins arrondis 5"/>
          <p:cNvSpPr/>
          <p:nvPr/>
        </p:nvSpPr>
        <p:spPr>
          <a:xfrm>
            <a:off x="2743200" y="1724078"/>
            <a:ext cx="1468765" cy="2700413"/>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b="1" dirty="0">
                <a:solidFill>
                  <a:srgbClr val="002060"/>
                </a:solidFill>
                <a:latin typeface="Open Sans" pitchFamily="34" charset="0"/>
                <a:ea typeface="Open Sans" pitchFamily="34" charset="0"/>
                <a:cs typeface="Open Sans" pitchFamily="34" charset="0"/>
              </a:rPr>
              <a:t>What do we want to change?</a:t>
            </a:r>
          </a:p>
          <a:p>
            <a:r>
              <a:rPr lang="en-GB" b="1" dirty="0">
                <a:solidFill>
                  <a:srgbClr val="002060"/>
                </a:solidFill>
                <a:latin typeface="Open Sans" pitchFamily="34" charset="0"/>
                <a:ea typeface="Open Sans" pitchFamily="34" charset="0"/>
                <a:cs typeface="Open Sans" pitchFamily="34" charset="0"/>
              </a:rPr>
              <a:t>How will it be different</a:t>
            </a:r>
            <a:r>
              <a:rPr lang="en-GB" b="1" dirty="0" smtClean="0">
                <a:solidFill>
                  <a:srgbClr val="002060"/>
                </a:solidFill>
                <a:latin typeface="Open Sans" pitchFamily="34" charset="0"/>
                <a:ea typeface="Open Sans" pitchFamily="34" charset="0"/>
                <a:cs typeface="Open Sans" pitchFamily="34" charset="0"/>
              </a:rPr>
              <a:t>?</a:t>
            </a:r>
            <a:br>
              <a:rPr lang="en-GB" b="1" dirty="0" smtClean="0">
                <a:solidFill>
                  <a:srgbClr val="002060"/>
                </a:solidFill>
                <a:latin typeface="Open Sans" pitchFamily="34" charset="0"/>
                <a:ea typeface="Open Sans" pitchFamily="34" charset="0"/>
                <a:cs typeface="Open Sans" pitchFamily="34" charset="0"/>
              </a:rPr>
            </a:br>
            <a:r>
              <a:rPr lang="en-GB" sz="1600" dirty="0" smtClean="0">
                <a:solidFill>
                  <a:srgbClr val="002060"/>
                </a:solidFill>
                <a:latin typeface="Open Sans" pitchFamily="34" charset="0"/>
                <a:ea typeface="Open Sans" pitchFamily="34" charset="0"/>
                <a:cs typeface="Open Sans" pitchFamily="34" charset="0"/>
              </a:rPr>
              <a:t>(short and long term impact)</a:t>
            </a:r>
            <a:endParaRPr lang="en-GB" sz="1600" dirty="0">
              <a:solidFill>
                <a:srgbClr val="002060"/>
              </a:solidFill>
              <a:latin typeface="Open Sans" pitchFamily="34" charset="0"/>
              <a:ea typeface="Open Sans" pitchFamily="34" charset="0"/>
              <a:cs typeface="Open Sans" pitchFamily="34" charset="0"/>
            </a:endParaRPr>
          </a:p>
        </p:txBody>
      </p:sp>
      <p:sp>
        <p:nvSpPr>
          <p:cNvPr id="9" name="Rectangle à coins arrondis 6"/>
          <p:cNvSpPr/>
          <p:nvPr/>
        </p:nvSpPr>
        <p:spPr>
          <a:xfrm>
            <a:off x="4688592" y="1724078"/>
            <a:ext cx="1502884" cy="2700413"/>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sz="2000" b="1" dirty="0">
                <a:solidFill>
                  <a:srgbClr val="002060"/>
                </a:solidFill>
                <a:latin typeface="Open Sans" pitchFamily="34" charset="0"/>
                <a:ea typeface="Open Sans" pitchFamily="34" charset="0"/>
                <a:cs typeface="Open Sans" pitchFamily="34" charset="0"/>
              </a:rPr>
              <a:t>What do we need to deliver to obtain this change?</a:t>
            </a:r>
          </a:p>
        </p:txBody>
      </p:sp>
      <p:sp>
        <p:nvSpPr>
          <p:cNvPr id="10" name="Rectangle à coins arrondis 7"/>
          <p:cNvSpPr/>
          <p:nvPr/>
        </p:nvSpPr>
        <p:spPr>
          <a:xfrm>
            <a:off x="6731298" y="1724078"/>
            <a:ext cx="1498302" cy="2700413"/>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b="1" dirty="0">
                <a:solidFill>
                  <a:srgbClr val="002060"/>
                </a:solidFill>
                <a:latin typeface="Open Sans" pitchFamily="34" charset="0"/>
                <a:ea typeface="Open Sans" pitchFamily="34" charset="0"/>
                <a:cs typeface="Open Sans" pitchFamily="34" charset="0"/>
              </a:rPr>
              <a:t>How will we do it?</a:t>
            </a:r>
          </a:p>
          <a:p>
            <a:r>
              <a:rPr lang="en-GB" b="1" dirty="0">
                <a:solidFill>
                  <a:srgbClr val="002060"/>
                </a:solidFill>
                <a:latin typeface="Open Sans" pitchFamily="34" charset="0"/>
                <a:ea typeface="Open Sans" pitchFamily="34" charset="0"/>
                <a:cs typeface="Open Sans" pitchFamily="34" charset="0"/>
              </a:rPr>
              <a:t>What resources </a:t>
            </a:r>
            <a:r>
              <a:rPr lang="en-GB" b="1" dirty="0" smtClean="0">
                <a:solidFill>
                  <a:srgbClr val="002060"/>
                </a:solidFill>
                <a:latin typeface="Open Sans" pitchFamily="34" charset="0"/>
                <a:ea typeface="Open Sans" pitchFamily="34" charset="0"/>
                <a:cs typeface="Open Sans" pitchFamily="34" charset="0"/>
              </a:rPr>
              <a:t>&amp; partners do </a:t>
            </a:r>
            <a:r>
              <a:rPr lang="en-GB" b="1" dirty="0">
                <a:solidFill>
                  <a:srgbClr val="002060"/>
                </a:solidFill>
                <a:latin typeface="Open Sans" pitchFamily="34" charset="0"/>
                <a:ea typeface="Open Sans" pitchFamily="34" charset="0"/>
                <a:cs typeface="Open Sans" pitchFamily="34" charset="0"/>
              </a:rPr>
              <a:t>we need to do this work</a:t>
            </a:r>
            <a:r>
              <a:rPr lang="en-GB" sz="2000" b="1" dirty="0">
                <a:solidFill>
                  <a:srgbClr val="002060"/>
                </a:solidFill>
                <a:latin typeface="Open Sans" pitchFamily="34" charset="0"/>
                <a:ea typeface="Open Sans" pitchFamily="34" charset="0"/>
                <a:cs typeface="Open Sans" pitchFamily="34" charset="0"/>
              </a:rPr>
              <a:t>?</a:t>
            </a:r>
          </a:p>
        </p:txBody>
      </p:sp>
      <p:sp>
        <p:nvSpPr>
          <p:cNvPr id="11" name="Flèche droite 8"/>
          <p:cNvSpPr/>
          <p:nvPr/>
        </p:nvSpPr>
        <p:spPr>
          <a:xfrm>
            <a:off x="2232759" y="2736734"/>
            <a:ext cx="539825" cy="675103"/>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mtClean="0">
              <a:latin typeface="Open Sans" pitchFamily="34" charset="0"/>
              <a:ea typeface="Open Sans" pitchFamily="34" charset="0"/>
              <a:cs typeface="Open Sans" pitchFamily="34" charset="0"/>
            </a:endParaRPr>
          </a:p>
        </p:txBody>
      </p:sp>
      <p:sp>
        <p:nvSpPr>
          <p:cNvPr id="12" name="Flèche droite 10"/>
          <p:cNvSpPr/>
          <p:nvPr/>
        </p:nvSpPr>
        <p:spPr>
          <a:xfrm>
            <a:off x="6191625" y="2736734"/>
            <a:ext cx="539825" cy="675103"/>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mtClean="0">
              <a:latin typeface="Open Sans" pitchFamily="34" charset="0"/>
              <a:ea typeface="Open Sans" pitchFamily="34" charset="0"/>
              <a:cs typeface="Open Sans" pitchFamily="34" charset="0"/>
            </a:endParaRPr>
          </a:p>
        </p:txBody>
      </p:sp>
      <p:sp>
        <p:nvSpPr>
          <p:cNvPr id="13" name="Flèche droite 11"/>
          <p:cNvSpPr/>
          <p:nvPr/>
        </p:nvSpPr>
        <p:spPr>
          <a:xfrm>
            <a:off x="4212115" y="2736734"/>
            <a:ext cx="539825" cy="675103"/>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mtClean="0">
              <a:latin typeface="Open Sans" pitchFamily="34" charset="0"/>
              <a:ea typeface="Open Sans" pitchFamily="34" charset="0"/>
              <a:cs typeface="Open Sans" pitchFamily="34" charset="0"/>
            </a:endParaRPr>
          </a:p>
        </p:txBody>
      </p:sp>
      <p:sp>
        <p:nvSpPr>
          <p:cNvPr id="14" name="Rectangle à coins arrondis 13"/>
          <p:cNvSpPr/>
          <p:nvPr/>
        </p:nvSpPr>
        <p:spPr>
          <a:xfrm>
            <a:off x="1153110" y="3918163"/>
            <a:ext cx="1259591" cy="1012654"/>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000" dirty="0" smtClean="0">
                <a:latin typeface="Open Sans" pitchFamily="34" charset="0"/>
                <a:ea typeface="Open Sans" pitchFamily="34" charset="0"/>
                <a:cs typeface="Open Sans" pitchFamily="34" charset="0"/>
              </a:rPr>
              <a:t>Project Idea</a:t>
            </a:r>
          </a:p>
        </p:txBody>
      </p:sp>
      <p:sp>
        <p:nvSpPr>
          <p:cNvPr id="15" name="Rectangle à coins arrondis 14"/>
          <p:cNvSpPr/>
          <p:nvPr/>
        </p:nvSpPr>
        <p:spPr>
          <a:xfrm>
            <a:off x="5111824" y="3918163"/>
            <a:ext cx="1259591" cy="1012654"/>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000" dirty="0" smtClean="0">
                <a:latin typeface="Open Sans" pitchFamily="34" charset="0"/>
                <a:ea typeface="Open Sans" pitchFamily="34" charset="0"/>
                <a:cs typeface="Open Sans" pitchFamily="34" charset="0"/>
              </a:rPr>
              <a:t>Project Outputs &amp; Indicators</a:t>
            </a:r>
          </a:p>
        </p:txBody>
      </p:sp>
      <p:sp>
        <p:nvSpPr>
          <p:cNvPr id="16" name="Rectangle à coins arrondis 15"/>
          <p:cNvSpPr/>
          <p:nvPr/>
        </p:nvSpPr>
        <p:spPr>
          <a:xfrm>
            <a:off x="3429000" y="914400"/>
            <a:ext cx="1259591" cy="1073716"/>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dirty="0" smtClean="0">
                <a:latin typeface="Open Sans" pitchFamily="34" charset="0"/>
                <a:ea typeface="Open Sans" pitchFamily="34" charset="0"/>
                <a:cs typeface="Open Sans" pitchFamily="34" charset="0"/>
              </a:rPr>
              <a:t>Project Objectives &amp; Results</a:t>
            </a:r>
          </a:p>
        </p:txBody>
      </p:sp>
      <p:sp>
        <p:nvSpPr>
          <p:cNvPr id="17" name="Rectangle à coins arrondis 16"/>
          <p:cNvSpPr/>
          <p:nvPr/>
        </p:nvSpPr>
        <p:spPr>
          <a:xfrm>
            <a:off x="7696200" y="990600"/>
            <a:ext cx="1259591" cy="1012654"/>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000" dirty="0" smtClean="0">
                <a:latin typeface="Open Sans" pitchFamily="34" charset="0"/>
                <a:ea typeface="Open Sans" pitchFamily="34" charset="0"/>
                <a:cs typeface="Open Sans" pitchFamily="34" charset="0"/>
              </a:rPr>
              <a:t>Work plan &amp; Budget</a:t>
            </a:r>
          </a:p>
        </p:txBody>
      </p:sp>
      <p:graphicFrame>
        <p:nvGraphicFramePr>
          <p:cNvPr id="18" name="Diagram 17"/>
          <p:cNvGraphicFramePr/>
          <p:nvPr>
            <p:extLst>
              <p:ext uri="{D42A27DB-BD31-4B8C-83A1-F6EECF244321}">
                <p14:modId xmlns:p14="http://schemas.microsoft.com/office/powerpoint/2010/main" val="2143373361"/>
              </p:ext>
            </p:extLst>
          </p:nvPr>
        </p:nvGraphicFramePr>
        <p:xfrm>
          <a:off x="1719178" y="5280428"/>
          <a:ext cx="7348622" cy="8917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Title 1"/>
          <p:cNvSpPr txBox="1">
            <a:spLocks/>
          </p:cNvSpPr>
          <p:nvPr/>
        </p:nvSpPr>
        <p:spPr>
          <a:xfrm>
            <a:off x="-31407" y="5461261"/>
            <a:ext cx="1936407" cy="650989"/>
          </a:xfrm>
          <a:prstGeom prst="rect">
            <a:avLst/>
          </a:prstGeom>
        </p:spPr>
        <p:txBody>
          <a:bodyPr vert="horz" lIns="91440" tIns="45720" rIns="91440" bIns="45720" rtlCol="0" anchor="ctr">
            <a:normAutofit fontScale="60000" lnSpcReduction="20000"/>
          </a:bodyPr>
          <a:lstStyle>
            <a:lvl1pPr algn="ctr" defTabSz="914377" rtl="0" eaLnBrk="1" latinLnBrk="0" hangingPunct="1">
              <a:lnSpc>
                <a:spcPct val="90000"/>
              </a:lnSpc>
              <a:spcBef>
                <a:spcPct val="0"/>
              </a:spcBef>
              <a:buNone/>
              <a:defRPr sz="4400" kern="1200" baseline="0">
                <a:solidFill>
                  <a:schemeClr val="accent1">
                    <a:lumMod val="50000"/>
                  </a:schemeClr>
                </a:solidFill>
                <a:latin typeface="Arial" panose="020B0604020202020204" pitchFamily="34" charset="0"/>
                <a:ea typeface="+mj-ea"/>
                <a:cs typeface="Arial" panose="020B0604020202020204" pitchFamily="34" charset="0"/>
              </a:defRPr>
            </a:lvl1pPr>
          </a:lstStyle>
          <a:p>
            <a:r>
              <a:rPr lang="en-GB" dirty="0" smtClean="0"/>
              <a:t>Programme</a:t>
            </a:r>
            <a:endParaRPr lang="en-GB" dirty="0"/>
          </a:p>
        </p:txBody>
      </p:sp>
    </p:spTree>
    <p:extLst>
      <p:ext uri="{BB962C8B-B14F-4D97-AF65-F5344CB8AC3E}">
        <p14:creationId xmlns:p14="http://schemas.microsoft.com/office/powerpoint/2010/main" val="823457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Graphic spid="18" grpId="0">
        <p:bldAsOne/>
      </p:bldGraphic>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Project development: what are the </a:t>
            </a:r>
            <a:r>
              <a:rPr lang="en-GB" dirty="0" smtClean="0"/>
              <a:t>general expectations</a:t>
            </a:r>
            <a:r>
              <a:rPr lang="en-GB" dirty="0"/>
              <a:t>?</a:t>
            </a:r>
          </a:p>
        </p:txBody>
      </p:sp>
      <p:sp>
        <p:nvSpPr>
          <p:cNvPr id="3" name="Content Placeholder 2"/>
          <p:cNvSpPr>
            <a:spLocks noGrp="1"/>
          </p:cNvSpPr>
          <p:nvPr>
            <p:ph idx="1"/>
          </p:nvPr>
        </p:nvSpPr>
        <p:spPr/>
        <p:txBody>
          <a:bodyPr>
            <a:normAutofit fontScale="77500" lnSpcReduction="20000"/>
          </a:bodyPr>
          <a:lstStyle/>
          <a:p>
            <a:r>
              <a:rPr lang="en-GB" b="1" dirty="0" smtClean="0"/>
              <a:t>Response to needs </a:t>
            </a:r>
            <a:r>
              <a:rPr lang="en-GB" b="1" dirty="0"/>
              <a:t>and strategic </a:t>
            </a:r>
            <a:r>
              <a:rPr lang="en-GB" b="1" dirty="0" smtClean="0"/>
              <a:t>relevance: </a:t>
            </a:r>
          </a:p>
          <a:p>
            <a:pPr lvl="1"/>
            <a:r>
              <a:rPr lang="en-GB" sz="3100" dirty="0"/>
              <a:t>Projects should demonstrate they deliver wider strategies (EU/national/regional/local) including Regional Smart Specialisations Strategies.</a:t>
            </a:r>
          </a:p>
          <a:p>
            <a:pPr lvl="1"/>
            <a:r>
              <a:rPr lang="en-GB" sz="3100" dirty="0" smtClean="0"/>
              <a:t>Projects </a:t>
            </a:r>
            <a:r>
              <a:rPr lang="en-GB" sz="3100" dirty="0"/>
              <a:t>must </a:t>
            </a:r>
            <a:r>
              <a:rPr lang="en-GB" sz="3100" dirty="0" smtClean="0"/>
              <a:t>demonstrate </a:t>
            </a:r>
            <a:r>
              <a:rPr lang="en-GB" sz="3100" dirty="0"/>
              <a:t>both the need and its strategic relevance to </a:t>
            </a:r>
            <a:r>
              <a:rPr lang="en-GB" sz="3100" dirty="0" smtClean="0"/>
              <a:t>qualify. </a:t>
            </a:r>
          </a:p>
          <a:p>
            <a:pPr lvl="1"/>
            <a:r>
              <a:rPr lang="en-GB" sz="3100" dirty="0" smtClean="0"/>
              <a:t>Programme </a:t>
            </a:r>
            <a:r>
              <a:rPr lang="en-GB" sz="3100" dirty="0"/>
              <a:t>will not support basic research projects without needs evidenced. </a:t>
            </a:r>
            <a:endParaRPr lang="en-GB" sz="3100" dirty="0" smtClean="0"/>
          </a:p>
          <a:p>
            <a:endParaRPr lang="en-GB" sz="3100" b="1" dirty="0"/>
          </a:p>
          <a:p>
            <a:r>
              <a:rPr lang="en-GB" b="1" dirty="0" smtClean="0"/>
              <a:t>Project innovation: </a:t>
            </a:r>
            <a:r>
              <a:rPr lang="en-GB" sz="3100" dirty="0"/>
              <a:t>Programme </a:t>
            </a:r>
            <a:r>
              <a:rPr lang="en-GB" sz="3100" dirty="0" smtClean="0"/>
              <a:t>seeks to play </a:t>
            </a:r>
            <a:r>
              <a:rPr lang="en-GB" sz="3100" dirty="0"/>
              <a:t>a role in the intermediate stages of the innovation chain. Projects should focus on applied research and include a testing or implementation phase.</a:t>
            </a:r>
          </a:p>
        </p:txBody>
      </p:sp>
      <p:pic>
        <p:nvPicPr>
          <p:cNvPr id="4" name="Picture 2" descr="First Interreg Atlantic Area 2014-2020 Monitoring Committee meeting marks the start of the programme on 20 January in Port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76" t="17792" r="6439" b="19865"/>
          <a:stretch/>
        </p:blipFill>
        <p:spPr bwMode="auto">
          <a:xfrm>
            <a:off x="6705600" y="6096000"/>
            <a:ext cx="2288311" cy="5979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dclg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3073" y="6096000"/>
            <a:ext cx="1072527" cy="597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7429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isl xmlns:xsi="http://www.w3.org/2001/XMLSchema-instance" xmlns:xsd="http://www.w3.org/2001/XMLSchema" xmlns="http://www.boldonjames.com/2008/01/sie/internal/label" sislVersion="0" policy="8270c081-d9f3-48ae-83c7-c2320a8ca25c"/>
</file>

<file path=customXml/itemProps1.xml><?xml version="1.0" encoding="utf-8"?>
<ds:datastoreItem xmlns:ds="http://schemas.openxmlformats.org/officeDocument/2006/customXml" ds:itemID="{4FB56B2A-41E5-484F-9BE6-9AAFF865F703}">
  <ds:schemaRefs>
    <ds:schemaRef ds:uri="http://www.w3.org/2001/XMLSchema"/>
    <ds:schemaRef ds:uri="http://www.boldonjames.com/2008/01/sie/internal/label"/>
  </ds:schemaRefs>
</ds:datastoreItem>
</file>

<file path=docProps/app.xml><?xml version="1.0" encoding="utf-8"?>
<Properties xmlns="http://schemas.openxmlformats.org/officeDocument/2006/extended-properties" xmlns:vt="http://schemas.openxmlformats.org/officeDocument/2006/docPropsVTypes">
  <Template>Flow</Template>
  <TotalTime>999</TotalTime>
  <Words>2206</Words>
  <Application>Microsoft Office PowerPoint</Application>
  <PresentationFormat>On-screen Show (4:3)</PresentationFormat>
  <Paragraphs>301</Paragraphs>
  <Slides>34</Slides>
  <Notes>34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34</vt:i4>
      </vt:variant>
    </vt:vector>
  </HeadingPairs>
  <TitlesOfParts>
    <vt:vector size="43" baseType="lpstr">
      <vt:lpstr>Arial</vt:lpstr>
      <vt:lpstr>Calibri</vt:lpstr>
      <vt:lpstr>Constantia</vt:lpstr>
      <vt:lpstr>Frutiger LT Std 45 Light</vt:lpstr>
      <vt:lpstr>Open Sans</vt:lpstr>
      <vt:lpstr>Times New Roman</vt:lpstr>
      <vt:lpstr>Wingdings</vt:lpstr>
      <vt:lpstr>Wingdings 2</vt:lpstr>
      <vt:lpstr>Flow</vt:lpstr>
      <vt:lpstr>Interreg Vb Atlantic Area Call 1  - Applicants support workshop</vt:lpstr>
      <vt:lpstr>Feedback on call 1 stage 1</vt:lpstr>
      <vt:lpstr>Next steps and deadlines</vt:lpstr>
      <vt:lpstr>Update on Brexit implications</vt:lpstr>
      <vt:lpstr>Questions?</vt:lpstr>
      <vt:lpstr>Few general ETC principles</vt:lpstr>
      <vt:lpstr>Project development: what are the general expectations?</vt:lpstr>
      <vt:lpstr>Project’s intervention logic</vt:lpstr>
      <vt:lpstr>Project development: what are the general expectations?</vt:lpstr>
      <vt:lpstr>Project development: what are the general expectations?</vt:lpstr>
      <vt:lpstr>Project development: what are the general expectations?</vt:lpstr>
      <vt:lpstr>Project development: what are the general expectations?</vt:lpstr>
      <vt:lpstr>Project development: what are the general expectations?</vt:lpstr>
      <vt:lpstr>Project development: what are the general expectations?</vt:lpstr>
      <vt:lpstr>Project development: what are the UK expectations?</vt:lpstr>
      <vt:lpstr>Project development: what are the UK expectations?</vt:lpstr>
      <vt:lpstr>Project development: what are the UK expectations?</vt:lpstr>
      <vt:lpstr>Project development: what are the UK expectations?</vt:lpstr>
      <vt:lpstr>Focus on outputs and indicators</vt:lpstr>
      <vt:lpstr>Focus on outputs and indicators</vt:lpstr>
      <vt:lpstr>PowerPoint Presentation</vt:lpstr>
      <vt:lpstr>AA programme specific requirements</vt:lpstr>
      <vt:lpstr>Overview of the IT application system</vt:lpstr>
      <vt:lpstr>Overview of the IT application system</vt:lpstr>
      <vt:lpstr>Overview of the IT application system</vt:lpstr>
      <vt:lpstr>Overview of the IT application system</vt:lpstr>
      <vt:lpstr>PowerPoint Presentation</vt:lpstr>
      <vt:lpstr>As a project partner, what’s next?</vt:lpstr>
      <vt:lpstr>PowerPoint Presentation</vt:lpstr>
      <vt:lpstr>PowerPoint Presentation</vt:lpstr>
      <vt:lpstr>PowerPoint Presentation</vt:lpstr>
      <vt:lpstr>PowerPoint Presentation</vt:lpstr>
      <vt:lpstr>Questions?</vt:lpstr>
      <vt:lpstr>Thank you for your attention!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Interreg Vb Atlantic Area Call 1  - Applicants support workshop</dc:title>
  <dc:creator>Guillaume Le Palud</dc:creator>
  <cp:lastModifiedBy>Reid Sarah</cp:lastModifiedBy>
  <cp:revision>91</cp:revision>
  <dcterms:created xsi:type="dcterms:W3CDTF">2006-08-16T00:00:00Z</dcterms:created>
  <dcterms:modified xsi:type="dcterms:W3CDTF">2016-11-15T12:41:08Z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IndexRef">
    <vt:lpwstr>7a49214c-5e82-4833-823f-f0dc91eaf489</vt:lpwstr>
  </property>
  <property fmtid="{D5CDD505-2E9C-101B-9397-08002B2CF9AE}" pid="3" name="bjSaver">
    <vt:lpwstr>TYeUrWIjB4Ph3m3F0/tdIWh2zfXKtm6+</vt:lpwstr>
  </property>
  <property fmtid="{D5CDD505-2E9C-101B-9397-08002B2CF9AE}" pid="4" name="bjDocumentSecurityLabel">
    <vt:lpwstr>No Marking</vt:lpwstr>
  </property>
</Properties>
</file>